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354" r:id="rId3"/>
    <p:sldId id="363" r:id="rId4"/>
    <p:sldId id="364" r:id="rId5"/>
    <p:sldId id="365" r:id="rId6"/>
    <p:sldId id="3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A"/>
    <a:srgbClr val="CC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615" autoAdjust="0"/>
  </p:normalViewPr>
  <p:slideViewPr>
    <p:cSldViewPr snapToGrid="0">
      <p:cViewPr varScale="1">
        <p:scale>
          <a:sx n="105" d="100"/>
          <a:sy n="105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D08A6-B3B5-41F3-B3DD-8BB484D278EE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3557-18E6-4EC2-85B5-6E80BF59B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8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3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E8F5A-34FF-4274-8557-4EEBE3ED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7FD60E-8020-4013-8804-6B23E2288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87CCC-339C-4EB4-A5A2-B96FF54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E3B6A3-65B6-47C4-AF42-2AE45549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5D919-4E90-4171-82A6-0295F9ED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58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5A65F-524F-472A-BFA6-8BC674EB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846261-2822-457C-9A6F-0054C698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7742F1-C489-457B-9D25-24117C43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C0FEC8-30C5-4CF9-BD7F-F5182418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A5CFB-38C2-475B-9E6A-C48D8A18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7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08CFDA-44BE-4B1F-8A64-7C48D253E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276E78-3712-4DB8-A7B2-7EF3BC368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81DF2-6293-4EFC-8060-DBC5D9E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77903B-CF3F-4B8F-AF03-CF6FDAA1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66F43-EABD-43CD-B5DE-BA8B6E6C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27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A97743-D153-4B1B-8935-9DDF1F35BF03}"/>
              </a:ext>
            </a:extLst>
          </p:cNvPr>
          <p:cNvSpPr/>
          <p:nvPr userDrawn="1"/>
        </p:nvSpPr>
        <p:spPr>
          <a:xfrm>
            <a:off x="3390900" y="6149976"/>
            <a:ext cx="5745150" cy="690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0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DD140-5B48-41DF-B9D3-3327761D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9294A-469C-48B1-BB5F-C8F3B10E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ACE8AA-55BF-4704-8AD1-CF69D44C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9A273-1A62-4450-A279-3CC882C5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25232-D32B-4D7B-8CC2-6BA8F14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9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35E3-5667-4B12-9968-2ED032E4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37B46-E93B-42C4-8555-E657B23B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68105-F10C-45A4-B7F9-E984A77C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3AE72-9CFE-45D1-A31F-A4CD695C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1AF4-DDAB-47A6-B79D-5F58DBB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8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819C9-7B7D-43B6-A08C-6DFAA9DC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79D99-96EE-425E-9804-050AB4214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8E7930-3951-487B-854A-89BCE4867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CF9AF2-2C23-4FF2-9698-0C49B9B0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434CE-EB3F-4F41-95E3-DD6DC195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5CB6A-6E28-4904-9CDC-A6596E2D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84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6BC26-06C8-43BB-95C0-F40608AF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A03989-6581-4992-AF45-2D82019B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9D7BCF-9133-430D-971D-24CCB2FA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F0278B-4320-4D0E-9CBC-0B9A1F03D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8A7948-A5AC-4295-9D90-FDB1DE799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B3FD36-251C-4B61-8145-1C472999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CEA4D3-AF98-45E4-98F7-D794450A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6F3E5D-4E8B-4A61-A302-68273726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19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FC2F6-508C-40E2-9F57-A4CDAEE2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963AF0-7D97-48F2-86AD-E04F433E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21242F-FEFD-433B-8144-BBD552D5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9B721-3B1A-42DE-9074-1A63737D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07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6A6D30-939F-4704-BB96-F7662E00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B04BFF-2C26-4447-8469-3EC58A5F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8ECD47-7FFE-463D-B6E7-040DE5C3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8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D2B1D-87FC-4847-93A9-EFA0DE8C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5B5CF-94A6-43F2-8E18-359933709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C8691F-1CD7-4C0A-B633-785D353AB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29A897-45AC-4255-AD1D-48612D5B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D45418-91E5-46AA-BEAC-385A7483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3753BF-4B52-4E47-B9C3-F3C43D4C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5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13E79-D020-43A4-AAE8-B44C5F2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236D8-0A2F-42A8-BB6E-A7F23023B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7E6668-A8A5-4B8F-AD1A-BCE3C159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8435E-DAC8-4968-95DC-B9ECAD43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C8706B-3150-4C59-9EE8-9D28E108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52F1AC-7B1A-4F25-9082-67C52954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44D6CF-74C7-455B-B886-A2AB157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49545-8FA4-435C-84DE-124FD2F3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CB3C64-0A9E-4A2A-891E-8A5F9EF4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399F-249C-4FBE-9B3C-F4443F85E80C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63056-036E-4521-8106-74C0A250D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485B4-319F-4E33-8706-7275BFD53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1019-737D-42B4-A480-145D056C4A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28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33833AB1-7E78-4974-8810-9B786A1AE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31E6D3-244A-404E-BE6C-18A8E13C0D3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8EB11-9B76-4496-8950-C9A2666B6F98}"/>
              </a:ext>
            </a:extLst>
          </p:cNvPr>
          <p:cNvSpPr/>
          <p:nvPr/>
        </p:nvSpPr>
        <p:spPr>
          <a:xfrm>
            <a:off x="3948377" y="2528663"/>
            <a:ext cx="4295244" cy="30230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7B9DD0-37C7-4502-956F-E87B73EA6259}"/>
              </a:ext>
            </a:extLst>
          </p:cNvPr>
          <p:cNvSpPr txBox="1"/>
          <p:nvPr/>
        </p:nvSpPr>
        <p:spPr>
          <a:xfrm>
            <a:off x="9702800" y="6380897"/>
            <a:ext cx="279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février - mars 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27A3D-BC93-4028-8640-0332E72CC5F2}"/>
              </a:ext>
            </a:extLst>
          </p:cNvPr>
          <p:cNvSpPr/>
          <p:nvPr/>
        </p:nvSpPr>
        <p:spPr>
          <a:xfrm>
            <a:off x="2363189" y="2979821"/>
            <a:ext cx="7523740" cy="2138589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77E27D-EDA7-4137-A339-B737E070139A}"/>
              </a:ext>
            </a:extLst>
          </p:cNvPr>
          <p:cNvSpPr txBox="1"/>
          <p:nvPr/>
        </p:nvSpPr>
        <p:spPr>
          <a:xfrm>
            <a:off x="2363189" y="3795069"/>
            <a:ext cx="7505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Prédiction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du </a:t>
            </a:r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nombre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de credits </a:t>
            </a:r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immobiliers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qui </a:t>
            </a:r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arrivent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au back-office</a:t>
            </a:r>
            <a:endParaRPr lang="fr-FR" sz="3200" dirty="0">
              <a:solidFill>
                <a:schemeClr val="bg1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42D342-FA99-47BE-923A-0DCDD08AEC1D}"/>
              </a:ext>
            </a:extLst>
          </p:cNvPr>
          <p:cNvGrpSpPr/>
          <p:nvPr/>
        </p:nvGrpSpPr>
        <p:grpSpPr>
          <a:xfrm>
            <a:off x="2204218" y="174669"/>
            <a:ext cx="2558014" cy="846371"/>
            <a:chOff x="3137783" y="170091"/>
            <a:chExt cx="2558014" cy="8463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49C3EB-86D4-4A94-B66A-E684CED7DFCE}"/>
                </a:ext>
              </a:extLst>
            </p:cNvPr>
            <p:cNvSpPr/>
            <p:nvPr/>
          </p:nvSpPr>
          <p:spPr>
            <a:xfrm>
              <a:off x="3189950" y="170091"/>
              <a:ext cx="2453681" cy="821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 descr="Une image contenant texte, signe, plein air&#10;&#10;Description générée automatiquement">
              <a:extLst>
                <a:ext uri="{FF2B5EF4-FFF2-40B4-BE49-F238E27FC236}">
                  <a16:creationId xmlns:a16="http://schemas.microsoft.com/office/drawing/2014/main" id="{546A4D5F-D90B-4778-A459-63A0CDB74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783" y="178712"/>
              <a:ext cx="2558014" cy="8377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AEAF6BF5-A5A5-4D1C-899D-A5074ADE9DBD}"/>
              </a:ext>
            </a:extLst>
          </p:cNvPr>
          <p:cNvSpPr txBox="1"/>
          <p:nvPr/>
        </p:nvSpPr>
        <p:spPr>
          <a:xfrm>
            <a:off x="2381271" y="3057736"/>
            <a:ext cx="7505657" cy="6309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latin typeface="Avenir Next LT Pro" panose="020B0504020202020204" pitchFamily="34" charset="0"/>
                <a:ea typeface="Cambria Math" panose="02040503050406030204" pitchFamily="18" charset="0"/>
              </a:rPr>
              <a:t>Projet</a:t>
            </a:r>
            <a:r>
              <a:rPr lang="en-US" sz="3500" dirty="0">
                <a:latin typeface="Avenir Next LT Pro" panose="020B0504020202020204" pitchFamily="34" charset="0"/>
                <a:ea typeface="Cambria Math" panose="02040503050406030204" pitchFamily="18" charset="0"/>
              </a:rPr>
              <a:t> Back-Office </a:t>
            </a:r>
            <a:r>
              <a:rPr lang="en-US" sz="3500" dirty="0" err="1">
                <a:latin typeface="Avenir Next LT Pro" panose="020B0504020202020204" pitchFamily="34" charset="0"/>
                <a:ea typeface="Cambria Math" panose="02040503050406030204" pitchFamily="18" charset="0"/>
              </a:rPr>
              <a:t>Crédits</a:t>
            </a:r>
            <a:endParaRPr lang="en-US" sz="3500" dirty="0">
              <a:latin typeface="Avenir Next LT Pro" panose="020B0504020202020204" pitchFamily="34" charset="0"/>
              <a:ea typeface="Cambria Math" panose="02040503050406030204" pitchFamily="18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D13A29-1692-4E75-A077-F35BCCC49445}"/>
              </a:ext>
            </a:extLst>
          </p:cNvPr>
          <p:cNvGrpSpPr/>
          <p:nvPr/>
        </p:nvGrpSpPr>
        <p:grpSpPr>
          <a:xfrm>
            <a:off x="5099269" y="140500"/>
            <a:ext cx="4179993" cy="923330"/>
            <a:chOff x="4918294" y="136190"/>
            <a:chExt cx="4179993" cy="92333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77943D8-F42D-43B9-88B9-CAB2C5F56D4D}"/>
                </a:ext>
              </a:extLst>
            </p:cNvPr>
            <p:cNvGrpSpPr/>
            <p:nvPr/>
          </p:nvGrpSpPr>
          <p:grpSpPr>
            <a:xfrm>
              <a:off x="6634452" y="136190"/>
              <a:ext cx="2463835" cy="923330"/>
              <a:chOff x="5900449" y="124005"/>
              <a:chExt cx="2463835" cy="92333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83629A2-66CB-F3C1-D608-D64D0A45D3CE}"/>
                  </a:ext>
                </a:extLst>
              </p:cNvPr>
              <p:cNvSpPr txBox="1"/>
              <p:nvPr/>
            </p:nvSpPr>
            <p:spPr>
              <a:xfrm>
                <a:off x="6056512" y="124005"/>
                <a:ext cx="2307772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Martin Jérôme</a:t>
                </a:r>
              </a:p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Michelot Bertrand</a:t>
                </a:r>
              </a:p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Roig Lila</a:t>
                </a:r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6DDE39E8-10E8-4155-9091-D80FA6203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0449" y="161449"/>
                <a:ext cx="0" cy="830031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BCF0AF2-97D1-4FC5-AB3F-44274D0060FE}"/>
                </a:ext>
              </a:extLst>
            </p:cNvPr>
            <p:cNvSpPr txBox="1"/>
            <p:nvPr/>
          </p:nvSpPr>
          <p:spPr>
            <a:xfrm>
              <a:off x="4918294" y="243912"/>
              <a:ext cx="16639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Pôle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Data</a:t>
              </a:r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&amp;</a:t>
              </a:r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Décisionnel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70589785-4E09-450D-AA1B-54CDB278EA45}"/>
              </a:ext>
            </a:extLst>
          </p:cNvPr>
          <p:cNvGrpSpPr/>
          <p:nvPr/>
        </p:nvGrpSpPr>
        <p:grpSpPr>
          <a:xfrm>
            <a:off x="799511" y="3415577"/>
            <a:ext cx="4945754" cy="1763231"/>
            <a:chOff x="325878" y="4270109"/>
            <a:chExt cx="4945754" cy="17632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028C36-35D7-4CF7-BB7A-17120B9A78F7}"/>
                </a:ext>
              </a:extLst>
            </p:cNvPr>
            <p:cNvSpPr/>
            <p:nvPr/>
          </p:nvSpPr>
          <p:spPr>
            <a:xfrm>
              <a:off x="485049" y="4718234"/>
              <a:ext cx="142874" cy="1315106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0B07901-D48C-4E1F-8273-D7A445197381}"/>
                </a:ext>
              </a:extLst>
            </p:cNvPr>
            <p:cNvGrpSpPr/>
            <p:nvPr/>
          </p:nvGrpSpPr>
          <p:grpSpPr>
            <a:xfrm>
              <a:off x="425863" y="4781203"/>
              <a:ext cx="3912499" cy="338554"/>
              <a:chOff x="3118432" y="4414844"/>
              <a:chExt cx="3912499" cy="338554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4C088D6-6367-4E41-8468-8B3A1ACFDBE1}"/>
                  </a:ext>
                </a:extLst>
              </p:cNvPr>
              <p:cNvSpPr txBox="1"/>
              <p:nvPr/>
            </p:nvSpPr>
            <p:spPr>
              <a:xfrm>
                <a:off x="3439459" y="4414844"/>
                <a:ext cx="35914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i="1" dirty="0" err="1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Méthode</a:t>
                </a:r>
                <a:r>
                  <a:rPr lang="en-US" sz="1600" i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 err="1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statistique</a:t>
                </a:r>
                <a:r>
                  <a:rPr lang="en-US" sz="1600" i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 ARIMA</a:t>
                </a:r>
                <a:endParaRPr lang="en-US" sz="1600" b="1" dirty="0"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B2DF2B5-9EBB-4EF1-A682-D210C4C5EAE2}"/>
                  </a:ext>
                </a:extLst>
              </p:cNvPr>
              <p:cNvSpPr/>
              <p:nvPr/>
            </p:nvSpPr>
            <p:spPr>
              <a:xfrm>
                <a:off x="3118432" y="4461388"/>
                <a:ext cx="261841" cy="2769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8B3B3710-A8F8-4110-9D63-A4001B27E942}"/>
                </a:ext>
              </a:extLst>
            </p:cNvPr>
            <p:cNvGrpSpPr/>
            <p:nvPr/>
          </p:nvGrpSpPr>
          <p:grpSpPr>
            <a:xfrm>
              <a:off x="421281" y="5182514"/>
              <a:ext cx="4850351" cy="338554"/>
              <a:chOff x="3790596" y="4698113"/>
              <a:chExt cx="4850351" cy="338554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47A709F-6AA7-4607-8A99-EA2F06CA77CF}"/>
                  </a:ext>
                </a:extLst>
              </p:cNvPr>
              <p:cNvSpPr txBox="1"/>
              <p:nvPr/>
            </p:nvSpPr>
            <p:spPr>
              <a:xfrm>
                <a:off x="4109456" y="4698113"/>
                <a:ext cx="45314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Machine</a:t>
                </a:r>
                <a:r>
                  <a:rPr lang="en-US" sz="16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Learning</a:t>
                </a:r>
                <a:r>
                  <a:rPr lang="en-US" sz="16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en-US" sz="1600" dirty="0" err="1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XGBoost</a:t>
                </a:r>
                <a:r>
                  <a:rPr lang="en-US" sz="16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&amp; Random Forest </a:t>
                </a: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8BB6534-6108-4D49-971A-EC59D8DC1D2D}"/>
                  </a:ext>
                </a:extLst>
              </p:cNvPr>
              <p:cNvSpPr/>
              <p:nvPr/>
            </p:nvSpPr>
            <p:spPr>
              <a:xfrm>
                <a:off x="3790596" y="4741856"/>
                <a:ext cx="261841" cy="2659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62EFB00-6F2D-4374-ACBF-6B97A52D638C}"/>
                </a:ext>
              </a:extLst>
            </p:cNvPr>
            <p:cNvGrpSpPr/>
            <p:nvPr/>
          </p:nvGrpSpPr>
          <p:grpSpPr>
            <a:xfrm>
              <a:off x="421281" y="5588873"/>
              <a:ext cx="4556623" cy="338554"/>
              <a:chOff x="3790595" y="5232033"/>
              <a:chExt cx="4556623" cy="33855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0EF8264-E16C-4983-ACF2-2C31ECFCE6EE}"/>
                  </a:ext>
                </a:extLst>
              </p:cNvPr>
              <p:cNvSpPr txBox="1"/>
              <p:nvPr/>
            </p:nvSpPr>
            <p:spPr>
              <a:xfrm>
                <a:off x="4131356" y="5232033"/>
                <a:ext cx="42158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</a:t>
                </a:r>
                <a:r>
                  <a:rPr lang="en-US" sz="1600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Learnin</a:t>
                </a:r>
                <a:r>
                  <a:rPr lang="en-US" sz="1600" i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MLP &amp; RNN-LSTM</a:t>
                </a:r>
                <a:endParaRPr lang="fr-FR" sz="1600" b="1" dirty="0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9EF66B60-FFE2-43A6-8803-F522A28F4B93}"/>
                  </a:ext>
                </a:extLst>
              </p:cNvPr>
              <p:cNvSpPr/>
              <p:nvPr/>
            </p:nvSpPr>
            <p:spPr>
              <a:xfrm>
                <a:off x="3790595" y="5249592"/>
                <a:ext cx="261841" cy="2549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347B8CD-245F-473C-9BEC-4DBFBE0F79D7}"/>
                </a:ext>
              </a:extLst>
            </p:cNvPr>
            <p:cNvSpPr txBox="1"/>
            <p:nvPr/>
          </p:nvSpPr>
          <p:spPr>
            <a:xfrm>
              <a:off x="325878" y="4270109"/>
              <a:ext cx="41445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Méthodes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préalablement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testées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92821B5-0CDC-4B82-B779-8289449F1DF4}"/>
              </a:ext>
            </a:extLst>
          </p:cNvPr>
          <p:cNvGrpSpPr/>
          <p:nvPr/>
        </p:nvGrpSpPr>
        <p:grpSpPr>
          <a:xfrm>
            <a:off x="2097801" y="2507627"/>
            <a:ext cx="6284539" cy="338554"/>
            <a:chOff x="1103105" y="3118941"/>
            <a:chExt cx="6284539" cy="33855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A9CDFA8-86E9-4805-8341-B0424E6CDF2E}"/>
                </a:ext>
              </a:extLst>
            </p:cNvPr>
            <p:cNvCxnSpPr/>
            <p:nvPr/>
          </p:nvCxnSpPr>
          <p:spPr>
            <a:xfrm>
              <a:off x="1103105" y="3303607"/>
              <a:ext cx="616672" cy="0"/>
            </a:xfrm>
            <a:prstGeom prst="line">
              <a:avLst/>
            </a:prstGeom>
            <a:ln w="5715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1367C87-E668-42D8-8806-EFBDC1DA0BE3}"/>
                </a:ext>
              </a:extLst>
            </p:cNvPr>
            <p:cNvSpPr txBox="1"/>
            <p:nvPr/>
          </p:nvSpPr>
          <p:spPr>
            <a:xfrm>
              <a:off x="1731755" y="3118941"/>
              <a:ext cx="5655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Améliorer le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temps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traitement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dossiers de crédits.  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FFD5496-80C5-42BF-A964-7B63F5502AF1}"/>
              </a:ext>
            </a:extLst>
          </p:cNvPr>
          <p:cNvGrpSpPr/>
          <p:nvPr/>
        </p:nvGrpSpPr>
        <p:grpSpPr>
          <a:xfrm>
            <a:off x="2097801" y="2060876"/>
            <a:ext cx="7698374" cy="338554"/>
            <a:chOff x="1093336" y="2680705"/>
            <a:chExt cx="7698374" cy="338554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657DF8EF-C1BD-4E12-A9EB-6EC4076E200D}"/>
                </a:ext>
              </a:extLst>
            </p:cNvPr>
            <p:cNvSpPr txBox="1"/>
            <p:nvPr/>
          </p:nvSpPr>
          <p:spPr>
            <a:xfrm>
              <a:off x="1731755" y="2680705"/>
              <a:ext cx="7059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Prévoir les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variations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personnel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pour améliorer l’organisation interne.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>
              <a:off x="1093336" y="2858915"/>
              <a:ext cx="616672" cy="0"/>
            </a:xfrm>
            <a:prstGeom prst="line">
              <a:avLst/>
            </a:prstGeom>
            <a:ln w="5715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68F7825-55DC-44C8-86A3-9EBDBEFF21E4}"/>
              </a:ext>
            </a:extLst>
          </p:cNvPr>
          <p:cNvGrpSpPr/>
          <p:nvPr/>
        </p:nvGrpSpPr>
        <p:grpSpPr>
          <a:xfrm>
            <a:off x="0" y="-333073"/>
            <a:ext cx="2615959" cy="1920402"/>
            <a:chOff x="0" y="-333073"/>
            <a:chExt cx="2615959" cy="1920402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666B0A9B-B0E8-4C36-B7DF-E796B4A36AF0}"/>
                </a:ext>
              </a:extLst>
            </p:cNvPr>
            <p:cNvGrpSpPr/>
            <p:nvPr/>
          </p:nvGrpSpPr>
          <p:grpSpPr>
            <a:xfrm>
              <a:off x="0" y="-283314"/>
              <a:ext cx="2181143" cy="1870643"/>
              <a:chOff x="0" y="-261940"/>
              <a:chExt cx="2181143" cy="1870643"/>
            </a:xfrm>
          </p:grpSpPr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1ACC1133-D6A5-46A4-A965-8D406F5F4A03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Triangle isocèle 81">
                <a:extLst>
                  <a:ext uri="{FF2B5EF4-FFF2-40B4-BE49-F238E27FC236}">
                    <a16:creationId xmlns:a16="http://schemas.microsoft.com/office/drawing/2014/main" id="{5EE8CF76-7900-4EFC-9D79-333E4A47BF1D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Triangle isocèle 82">
                <a:extLst>
                  <a:ext uri="{FF2B5EF4-FFF2-40B4-BE49-F238E27FC236}">
                    <a16:creationId xmlns:a16="http://schemas.microsoft.com/office/drawing/2014/main" id="{9665A71F-C341-4FEB-BFDC-5E0068D749E5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Triangle isocèle 83">
                <a:extLst>
                  <a:ext uri="{FF2B5EF4-FFF2-40B4-BE49-F238E27FC236}">
                    <a16:creationId xmlns:a16="http://schemas.microsoft.com/office/drawing/2014/main" id="{D6F2EA4D-CC01-475C-A31F-A41B0039100C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Triangle isocèle 84">
                <a:extLst>
                  <a:ext uri="{FF2B5EF4-FFF2-40B4-BE49-F238E27FC236}">
                    <a16:creationId xmlns:a16="http://schemas.microsoft.com/office/drawing/2014/main" id="{D010F121-EB96-44DD-9905-C612D2182FAD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Triangle isocèle 85">
                <a:extLst>
                  <a:ext uri="{FF2B5EF4-FFF2-40B4-BE49-F238E27FC236}">
                    <a16:creationId xmlns:a16="http://schemas.microsoft.com/office/drawing/2014/main" id="{6B67B2C3-4D5E-40BC-901D-E1578261F5E2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Triangle isocèle 86">
                <a:extLst>
                  <a:ext uri="{FF2B5EF4-FFF2-40B4-BE49-F238E27FC236}">
                    <a16:creationId xmlns:a16="http://schemas.microsoft.com/office/drawing/2014/main" id="{47B41B80-2D8F-4899-8D64-7419D02DAC58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Triangle isocèle 87">
                <a:extLst>
                  <a:ext uri="{FF2B5EF4-FFF2-40B4-BE49-F238E27FC236}">
                    <a16:creationId xmlns:a16="http://schemas.microsoft.com/office/drawing/2014/main" id="{BD5580A5-F412-4E9E-9F9D-D27E4610B063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Triangle isocèle 88">
                <a:extLst>
                  <a:ext uri="{FF2B5EF4-FFF2-40B4-BE49-F238E27FC236}">
                    <a16:creationId xmlns:a16="http://schemas.microsoft.com/office/drawing/2014/main" id="{F2C213C3-0C32-469A-AD2B-9832BFFE4345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Triangle isocèle 89">
                <a:extLst>
                  <a:ext uri="{FF2B5EF4-FFF2-40B4-BE49-F238E27FC236}">
                    <a16:creationId xmlns:a16="http://schemas.microsoft.com/office/drawing/2014/main" id="{DAB19E0A-DBD5-4642-A7EA-86DCE7C0924B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Triangle isocèle 90">
                <a:extLst>
                  <a:ext uri="{FF2B5EF4-FFF2-40B4-BE49-F238E27FC236}">
                    <a16:creationId xmlns:a16="http://schemas.microsoft.com/office/drawing/2014/main" id="{7ADCB3EF-4281-48CE-8A07-F0558326B0B8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Triangle isocèle 91">
                <a:extLst>
                  <a:ext uri="{FF2B5EF4-FFF2-40B4-BE49-F238E27FC236}">
                    <a16:creationId xmlns:a16="http://schemas.microsoft.com/office/drawing/2014/main" id="{0C80FB76-A4DF-4EBC-8324-62CC72BCDD0A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Triangle isocèle 92">
                <a:extLst>
                  <a:ext uri="{FF2B5EF4-FFF2-40B4-BE49-F238E27FC236}">
                    <a16:creationId xmlns:a16="http://schemas.microsoft.com/office/drawing/2014/main" id="{B0096FC5-71A8-4ADC-AC76-9398AA641956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Triangle isocèle 93">
                <a:extLst>
                  <a:ext uri="{FF2B5EF4-FFF2-40B4-BE49-F238E27FC236}">
                    <a16:creationId xmlns:a16="http://schemas.microsoft.com/office/drawing/2014/main" id="{0B3BD243-4471-4A8B-8291-752FB92E7500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Triangle isocèle 94">
                <a:extLst>
                  <a:ext uri="{FF2B5EF4-FFF2-40B4-BE49-F238E27FC236}">
                    <a16:creationId xmlns:a16="http://schemas.microsoft.com/office/drawing/2014/main" id="{721DCBF1-9187-4680-AFC5-2F971D920C3E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riangle isocèle 95">
                <a:extLst>
                  <a:ext uri="{FF2B5EF4-FFF2-40B4-BE49-F238E27FC236}">
                    <a16:creationId xmlns:a16="http://schemas.microsoft.com/office/drawing/2014/main" id="{65AF0523-F220-42FE-A2CB-62EE14357A7A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Triangle isocèle 96">
                <a:extLst>
                  <a:ext uri="{FF2B5EF4-FFF2-40B4-BE49-F238E27FC236}">
                    <a16:creationId xmlns:a16="http://schemas.microsoft.com/office/drawing/2014/main" id="{6220DB10-0319-47B3-9F51-BDDED543B10D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Triangle isocèle 97">
                <a:extLst>
                  <a:ext uri="{FF2B5EF4-FFF2-40B4-BE49-F238E27FC236}">
                    <a16:creationId xmlns:a16="http://schemas.microsoft.com/office/drawing/2014/main" id="{CAEDB585-0B33-40FC-AFBF-18156CC57D20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Triangle isocèle 98">
                <a:extLst>
                  <a:ext uri="{FF2B5EF4-FFF2-40B4-BE49-F238E27FC236}">
                    <a16:creationId xmlns:a16="http://schemas.microsoft.com/office/drawing/2014/main" id="{91FAB851-6F7A-4A9D-850C-A1CD7F9BF781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0" name="Triangle isocèle 99">
                <a:extLst>
                  <a:ext uri="{FF2B5EF4-FFF2-40B4-BE49-F238E27FC236}">
                    <a16:creationId xmlns:a16="http://schemas.microsoft.com/office/drawing/2014/main" id="{965A90ED-14A6-4F19-8DEA-D3446C615B16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Triangle isocèle 100">
                <a:extLst>
                  <a:ext uri="{FF2B5EF4-FFF2-40B4-BE49-F238E27FC236}">
                    <a16:creationId xmlns:a16="http://schemas.microsoft.com/office/drawing/2014/main" id="{2F217879-B021-4606-B7C3-A62760F3D2EB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Triangle isocèle 101">
                <a:extLst>
                  <a:ext uri="{FF2B5EF4-FFF2-40B4-BE49-F238E27FC236}">
                    <a16:creationId xmlns:a16="http://schemas.microsoft.com/office/drawing/2014/main" id="{9E2BD88E-0B73-42F4-AB7C-170159BE2D89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Triangle isocèle 102">
                <a:extLst>
                  <a:ext uri="{FF2B5EF4-FFF2-40B4-BE49-F238E27FC236}">
                    <a16:creationId xmlns:a16="http://schemas.microsoft.com/office/drawing/2014/main" id="{A7C3E2E0-4B32-4A91-81B8-403420791258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B8A0604-62D0-4B59-8135-1A0DD8878BD2}"/>
                </a:ext>
              </a:extLst>
            </p:cNvPr>
            <p:cNvSpPr/>
            <p:nvPr/>
          </p:nvSpPr>
          <p:spPr>
            <a:xfrm rot="10800000">
              <a:off x="2155" y="-333073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26BFF37-924F-4306-BB28-866A7B7527C1}"/>
              </a:ext>
            </a:extLst>
          </p:cNvPr>
          <p:cNvGrpSpPr/>
          <p:nvPr/>
        </p:nvGrpSpPr>
        <p:grpSpPr>
          <a:xfrm>
            <a:off x="9587523" y="5248180"/>
            <a:ext cx="2613804" cy="1926212"/>
            <a:chOff x="9587523" y="5248180"/>
            <a:chExt cx="2613804" cy="1926212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66A8028B-70E7-45D0-BF82-EF196AD15F0A}"/>
                </a:ext>
              </a:extLst>
            </p:cNvPr>
            <p:cNvGrpSpPr/>
            <p:nvPr/>
          </p:nvGrpSpPr>
          <p:grpSpPr>
            <a:xfrm rot="10800000">
              <a:off x="10010857" y="5248180"/>
              <a:ext cx="2181143" cy="1870643"/>
              <a:chOff x="0" y="-261940"/>
              <a:chExt cx="2181143" cy="1870643"/>
            </a:xfrm>
          </p:grpSpPr>
          <p:sp>
            <p:nvSpPr>
              <p:cNvPr id="107" name="Triangle isocèle 106">
                <a:extLst>
                  <a:ext uri="{FF2B5EF4-FFF2-40B4-BE49-F238E27FC236}">
                    <a16:creationId xmlns:a16="http://schemas.microsoft.com/office/drawing/2014/main" id="{AB7421AC-7BF5-41CD-992F-0B7BD68ECD7F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Triangle isocèle 107">
                <a:extLst>
                  <a:ext uri="{FF2B5EF4-FFF2-40B4-BE49-F238E27FC236}">
                    <a16:creationId xmlns:a16="http://schemas.microsoft.com/office/drawing/2014/main" id="{1EBD8C17-D675-4D59-AB22-19C5826E5011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Triangle isocèle 108">
                <a:extLst>
                  <a:ext uri="{FF2B5EF4-FFF2-40B4-BE49-F238E27FC236}">
                    <a16:creationId xmlns:a16="http://schemas.microsoft.com/office/drawing/2014/main" id="{B9D9FD68-AFC7-4AD5-BA60-9BFEE54FFAEF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Triangle isocèle 109">
                <a:extLst>
                  <a:ext uri="{FF2B5EF4-FFF2-40B4-BE49-F238E27FC236}">
                    <a16:creationId xmlns:a16="http://schemas.microsoft.com/office/drawing/2014/main" id="{7696A67C-FC14-44B0-A7AA-9163096534FA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Triangle isocèle 110">
                <a:extLst>
                  <a:ext uri="{FF2B5EF4-FFF2-40B4-BE49-F238E27FC236}">
                    <a16:creationId xmlns:a16="http://schemas.microsoft.com/office/drawing/2014/main" id="{BF82DD42-2E3C-491F-8485-5665ECD68335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Triangle isocèle 111">
                <a:extLst>
                  <a:ext uri="{FF2B5EF4-FFF2-40B4-BE49-F238E27FC236}">
                    <a16:creationId xmlns:a16="http://schemas.microsoft.com/office/drawing/2014/main" id="{97576A45-5CD4-45FC-A9DD-1BE431BC5EDD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Triangle isocèle 112">
                <a:extLst>
                  <a:ext uri="{FF2B5EF4-FFF2-40B4-BE49-F238E27FC236}">
                    <a16:creationId xmlns:a16="http://schemas.microsoft.com/office/drawing/2014/main" id="{4845EBBA-0EAE-4236-B481-B12F42358C5E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Triangle isocèle 113">
                <a:extLst>
                  <a:ext uri="{FF2B5EF4-FFF2-40B4-BE49-F238E27FC236}">
                    <a16:creationId xmlns:a16="http://schemas.microsoft.com/office/drawing/2014/main" id="{DAA38D1C-9582-43FD-BCCE-253033215398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Triangle isocèle 114">
                <a:extLst>
                  <a:ext uri="{FF2B5EF4-FFF2-40B4-BE49-F238E27FC236}">
                    <a16:creationId xmlns:a16="http://schemas.microsoft.com/office/drawing/2014/main" id="{72363D60-6653-4D3D-8902-537BAB14CAD0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Triangle isocèle 115">
                <a:extLst>
                  <a:ext uri="{FF2B5EF4-FFF2-40B4-BE49-F238E27FC236}">
                    <a16:creationId xmlns:a16="http://schemas.microsoft.com/office/drawing/2014/main" id="{F194D719-3EAF-4F5B-ABFB-81378E5C66F0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Triangle isocèle 116">
                <a:extLst>
                  <a:ext uri="{FF2B5EF4-FFF2-40B4-BE49-F238E27FC236}">
                    <a16:creationId xmlns:a16="http://schemas.microsoft.com/office/drawing/2014/main" id="{E6AA8237-19AB-4214-B1C8-61661350BA69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Triangle isocèle 117">
                <a:extLst>
                  <a:ext uri="{FF2B5EF4-FFF2-40B4-BE49-F238E27FC236}">
                    <a16:creationId xmlns:a16="http://schemas.microsoft.com/office/drawing/2014/main" id="{3550FCAC-ACC8-417B-834C-973F5F11C9F6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Triangle isocèle 118">
                <a:extLst>
                  <a:ext uri="{FF2B5EF4-FFF2-40B4-BE49-F238E27FC236}">
                    <a16:creationId xmlns:a16="http://schemas.microsoft.com/office/drawing/2014/main" id="{4AA62176-5773-48C5-B3F0-D2880A6E2744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Triangle isocèle 119">
                <a:extLst>
                  <a:ext uri="{FF2B5EF4-FFF2-40B4-BE49-F238E27FC236}">
                    <a16:creationId xmlns:a16="http://schemas.microsoft.com/office/drawing/2014/main" id="{66E9BC3F-FA7B-4423-B98E-2D95C5758130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Triangle isocèle 120">
                <a:extLst>
                  <a:ext uri="{FF2B5EF4-FFF2-40B4-BE49-F238E27FC236}">
                    <a16:creationId xmlns:a16="http://schemas.microsoft.com/office/drawing/2014/main" id="{AAA77FEB-744B-416C-B4E0-8BA5C1A245AE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Triangle isocèle 121">
                <a:extLst>
                  <a:ext uri="{FF2B5EF4-FFF2-40B4-BE49-F238E27FC236}">
                    <a16:creationId xmlns:a16="http://schemas.microsoft.com/office/drawing/2014/main" id="{EA01262E-4CE4-4C86-BEA3-0C523849A263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Triangle isocèle 122">
                <a:extLst>
                  <a:ext uri="{FF2B5EF4-FFF2-40B4-BE49-F238E27FC236}">
                    <a16:creationId xmlns:a16="http://schemas.microsoft.com/office/drawing/2014/main" id="{A5B04601-A2D5-4A32-B5AF-5212279DAA33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4" name="Triangle isocèle 123">
                <a:extLst>
                  <a:ext uri="{FF2B5EF4-FFF2-40B4-BE49-F238E27FC236}">
                    <a16:creationId xmlns:a16="http://schemas.microsoft.com/office/drawing/2014/main" id="{1D395317-5BA8-4532-B22F-DF29223EDFC7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Triangle isocèle 124">
                <a:extLst>
                  <a:ext uri="{FF2B5EF4-FFF2-40B4-BE49-F238E27FC236}">
                    <a16:creationId xmlns:a16="http://schemas.microsoft.com/office/drawing/2014/main" id="{FD3DECAC-5251-4E5E-94F4-546326A8CB16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Triangle isocèle 125">
                <a:extLst>
                  <a:ext uri="{FF2B5EF4-FFF2-40B4-BE49-F238E27FC236}">
                    <a16:creationId xmlns:a16="http://schemas.microsoft.com/office/drawing/2014/main" id="{A96240E1-6927-4791-8515-C6F03A07DACA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Triangle isocèle 126">
                <a:extLst>
                  <a:ext uri="{FF2B5EF4-FFF2-40B4-BE49-F238E27FC236}">
                    <a16:creationId xmlns:a16="http://schemas.microsoft.com/office/drawing/2014/main" id="{86743FBF-33D6-4A44-AA2D-0A25531BACCB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Triangle isocèle 127">
                <a:extLst>
                  <a:ext uri="{FF2B5EF4-FFF2-40B4-BE49-F238E27FC236}">
                    <a16:creationId xmlns:a16="http://schemas.microsoft.com/office/drawing/2014/main" id="{0DACC26B-B3F4-4ED0-9BB8-A880C856B640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Triangle isocèle 128">
                <a:extLst>
                  <a:ext uri="{FF2B5EF4-FFF2-40B4-BE49-F238E27FC236}">
                    <a16:creationId xmlns:a16="http://schemas.microsoft.com/office/drawing/2014/main" id="{E825AE6E-141D-4C83-8EFD-F8E009CFC9B0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5FCA969-B66D-4E73-9858-631CC7DF7AD1}"/>
                </a:ext>
              </a:extLst>
            </p:cNvPr>
            <p:cNvSpPr/>
            <p:nvPr/>
          </p:nvSpPr>
          <p:spPr>
            <a:xfrm rot="10800000">
              <a:off x="9587523" y="6854005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5169EFA3-7FA5-47AA-975C-8CCB5B9BE5FE}"/>
              </a:ext>
            </a:extLst>
          </p:cNvPr>
          <p:cNvGrpSpPr/>
          <p:nvPr/>
        </p:nvGrpSpPr>
        <p:grpSpPr>
          <a:xfrm>
            <a:off x="2632716" y="209460"/>
            <a:ext cx="6954807" cy="773826"/>
            <a:chOff x="2544479" y="119842"/>
            <a:chExt cx="6954807" cy="773826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AB9134F5-E23F-4CC0-9FAA-53343C39CA8E}"/>
                </a:ext>
              </a:extLst>
            </p:cNvPr>
            <p:cNvGrpSpPr/>
            <p:nvPr/>
          </p:nvGrpSpPr>
          <p:grpSpPr>
            <a:xfrm>
              <a:off x="2682263" y="146332"/>
              <a:ext cx="6817023" cy="699149"/>
              <a:chOff x="2442420" y="746427"/>
              <a:chExt cx="6817023" cy="699149"/>
            </a:xfrm>
          </p:grpSpPr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8922B7F-03AA-48A4-8C06-4562805124E2}"/>
                  </a:ext>
                </a:extLst>
              </p:cNvPr>
              <p:cNvSpPr txBox="1"/>
              <p:nvPr/>
            </p:nvSpPr>
            <p:spPr>
              <a:xfrm>
                <a:off x="3726216" y="777444"/>
                <a:ext cx="5533227" cy="668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b="1" dirty="0">
                    <a:effectLst/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fr-FR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rédire</a:t>
                </a:r>
                <a:r>
                  <a:rPr lang="fr-FR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le nombre de </a:t>
                </a:r>
                <a:r>
                  <a:rPr lang="fr-FR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crédits</a:t>
                </a:r>
                <a:r>
                  <a:rPr lang="fr-FR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immobiliers</a:t>
                </a:r>
                <a:r>
                  <a:rPr lang="fr-FR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qui arrivent au </a:t>
                </a:r>
                <a:r>
                  <a:rPr lang="fr-FR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back-office</a:t>
                </a:r>
                <a:r>
                  <a:rPr lang="fr-FR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 semaine.</a:t>
                </a:r>
                <a:endParaRPr lang="fr-FR" sz="24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1D98DBC-1EC5-466B-9C7B-343200BA664F}"/>
                  </a:ext>
                </a:extLst>
              </p:cNvPr>
              <p:cNvSpPr/>
              <p:nvPr/>
            </p:nvSpPr>
            <p:spPr>
              <a:xfrm>
                <a:off x="2442420" y="746427"/>
                <a:ext cx="1278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u="sng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Objectif </a:t>
                </a: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21E2DF2-6817-4397-8AD7-7C3C1ED85D08}"/>
                </a:ext>
              </a:extLst>
            </p:cNvPr>
            <p:cNvSpPr/>
            <p:nvPr/>
          </p:nvSpPr>
          <p:spPr>
            <a:xfrm>
              <a:off x="2544479" y="119842"/>
              <a:ext cx="6645584" cy="77382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52C8C21-0FD8-40DB-8D61-753CEB838A65}"/>
              </a:ext>
            </a:extLst>
          </p:cNvPr>
          <p:cNvGrpSpPr/>
          <p:nvPr/>
        </p:nvGrpSpPr>
        <p:grpSpPr>
          <a:xfrm>
            <a:off x="6266197" y="4210736"/>
            <a:ext cx="3887535" cy="377697"/>
            <a:chOff x="5961964" y="2917904"/>
            <a:chExt cx="3887535" cy="377697"/>
          </a:xfrm>
        </p:grpSpPr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7259AB3A-7A11-465B-AEA7-164CFC5E9847}"/>
                </a:ext>
              </a:extLst>
            </p:cNvPr>
            <p:cNvSpPr txBox="1"/>
            <p:nvPr/>
          </p:nvSpPr>
          <p:spPr>
            <a:xfrm>
              <a:off x="6901940" y="2937794"/>
              <a:ext cx="29475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 de </a:t>
              </a:r>
              <a:r>
                <a:rPr lang="en-US" sz="1600" b="1" dirty="0" err="1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nouvelles</a:t>
              </a:r>
              <a:r>
                <a:rPr lang="en-US" sz="16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méthodes</a:t>
              </a:r>
              <a:endParaRPr lang="fr-FR" sz="1600" b="1" dirty="0"/>
            </a:p>
          </p:txBody>
        </p:sp>
        <p:sp>
          <p:nvSpPr>
            <p:cNvPr id="144" name="Flèche : bas 143">
              <a:extLst>
                <a:ext uri="{FF2B5EF4-FFF2-40B4-BE49-F238E27FC236}">
                  <a16:creationId xmlns:a16="http://schemas.microsoft.com/office/drawing/2014/main" id="{EF7EE883-75C3-4596-A60D-9631371C4D00}"/>
                </a:ext>
              </a:extLst>
            </p:cNvPr>
            <p:cNvSpPr/>
            <p:nvPr/>
          </p:nvSpPr>
          <p:spPr>
            <a:xfrm rot="16200000">
              <a:off x="6127337" y="2752531"/>
              <a:ext cx="377697" cy="708443"/>
            </a:xfrm>
            <a:prstGeom prst="downArrow">
              <a:avLst>
                <a:gd name="adj1" fmla="val 4489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1A455846-4231-435D-8B79-F514E6F2DE8D}"/>
              </a:ext>
            </a:extLst>
          </p:cNvPr>
          <p:cNvGrpSpPr/>
          <p:nvPr/>
        </p:nvGrpSpPr>
        <p:grpSpPr>
          <a:xfrm>
            <a:off x="1207963" y="5729207"/>
            <a:ext cx="8379560" cy="371523"/>
            <a:chOff x="265344" y="4718758"/>
            <a:chExt cx="8379560" cy="37152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F72903B-69BF-47BB-A25A-61BC0C5ABDD6}"/>
                </a:ext>
              </a:extLst>
            </p:cNvPr>
            <p:cNvSpPr txBox="1"/>
            <p:nvPr/>
          </p:nvSpPr>
          <p:spPr>
            <a:xfrm>
              <a:off x="265344" y="4718758"/>
              <a:ext cx="39629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Dépendance</a:t>
              </a:r>
              <a:r>
                <a:rPr lang="en-US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en-US" sz="1600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temporelle</a:t>
              </a:r>
              <a:r>
                <a:rPr lang="en-US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</a:t>
              </a:r>
              <a:r>
                <a:rPr lang="en-US" sz="1600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données</a:t>
              </a:r>
              <a:endParaRPr lang="fr-FR" sz="1600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2564941-1D95-4603-993E-2545CDA4A602}"/>
                </a:ext>
              </a:extLst>
            </p:cNvPr>
            <p:cNvSpPr txBox="1"/>
            <p:nvPr/>
          </p:nvSpPr>
          <p:spPr>
            <a:xfrm>
              <a:off x="4844953" y="4751727"/>
              <a:ext cx="379995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approche</a:t>
              </a:r>
              <a:r>
                <a:rPr lang="en-US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par </a:t>
              </a:r>
              <a:r>
                <a:rPr lang="en-US" sz="1600" b="1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Séries</a:t>
              </a:r>
              <a:r>
                <a:rPr lang="en-US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en-US" sz="1600" b="1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Temporelles</a:t>
              </a:r>
              <a:r>
                <a:rPr lang="en-US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(ST)</a:t>
              </a:r>
              <a:endParaRPr lang="fr-FR" sz="1600" b="1" dirty="0"/>
            </a:p>
          </p:txBody>
        </p: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5ED51510-1D71-4F6C-AFAF-E0286B8D1AAC}"/>
                </a:ext>
              </a:extLst>
            </p:cNvPr>
            <p:cNvCxnSpPr/>
            <p:nvPr/>
          </p:nvCxnSpPr>
          <p:spPr>
            <a:xfrm>
              <a:off x="4228281" y="4921004"/>
              <a:ext cx="616672" cy="0"/>
            </a:xfrm>
            <a:prstGeom prst="line">
              <a:avLst/>
            </a:prstGeom>
            <a:ln w="5715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5866124E-571A-47EE-A31F-B336E4F0ACD3}"/>
              </a:ext>
            </a:extLst>
          </p:cNvPr>
          <p:cNvGrpSpPr/>
          <p:nvPr/>
        </p:nvGrpSpPr>
        <p:grpSpPr>
          <a:xfrm>
            <a:off x="2720472" y="1049249"/>
            <a:ext cx="3687800" cy="582165"/>
            <a:chOff x="2727410" y="934095"/>
            <a:chExt cx="3687800" cy="58216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E8215CC-727D-4917-82D7-B8A5B7735ED3}"/>
                </a:ext>
              </a:extLst>
            </p:cNvPr>
            <p:cNvSpPr/>
            <p:nvPr/>
          </p:nvSpPr>
          <p:spPr>
            <a:xfrm>
              <a:off x="3400746" y="1032141"/>
              <a:ext cx="3014464" cy="461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50D775AC-E659-4C98-B0DF-3FB9F5EF0D34}"/>
                </a:ext>
              </a:extLst>
            </p:cNvPr>
            <p:cNvGrpSpPr/>
            <p:nvPr/>
          </p:nvGrpSpPr>
          <p:grpSpPr>
            <a:xfrm>
              <a:off x="3315339" y="1069651"/>
              <a:ext cx="2966484" cy="369332"/>
              <a:chOff x="2002533" y="559962"/>
              <a:chExt cx="2966484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8F554F1E-626F-416C-97BD-AB1E58DF4F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35647" y="559962"/>
                    <a:ext cx="93337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b="1" i="1" dirty="0" err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1" i="1" dirty="0" err="1" smtClean="0">
                              <a:latin typeface="Cambria Math" panose="02040503050406030204" pitchFamily="18" charset="0"/>
                            </a:rPr>
                            <m:t>𝒅𝒐𝒔𝒔</m:t>
                          </m:r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8F554F1E-626F-416C-97BD-AB1E58DF4F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5647" y="559962"/>
                    <a:ext cx="93337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EBFF7AE2-3CA1-49C0-B492-A17C9C3E66A9}"/>
                  </a:ext>
                </a:extLst>
              </p:cNvPr>
              <p:cNvSpPr txBox="1"/>
              <p:nvPr/>
            </p:nvSpPr>
            <p:spPr>
              <a:xfrm>
                <a:off x="2002533" y="590740"/>
                <a:ext cx="210182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Variable à </a:t>
                </a:r>
                <a:r>
                  <a:rPr lang="en-US" sz="1600" dirty="0" err="1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prédire</a:t>
                </a:r>
                <a:r>
                  <a:rPr lang="en-US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:</a:t>
                </a:r>
                <a:endParaRPr lang="fr-FR" sz="1600" dirty="0"/>
              </a:p>
            </p:txBody>
          </p:sp>
        </p:grpSp>
        <p:pic>
          <p:nvPicPr>
            <p:cNvPr id="149" name="Graphique 148" descr="Ligne fléchée : légèrement incurvée avec un remplissage uni">
              <a:extLst>
                <a:ext uri="{FF2B5EF4-FFF2-40B4-BE49-F238E27FC236}">
                  <a16:creationId xmlns:a16="http://schemas.microsoft.com/office/drawing/2014/main" id="{97447E30-3DF1-42ED-AC34-EF4D134B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27410" y="934095"/>
              <a:ext cx="582165" cy="582165"/>
            </a:xfrm>
            <a:prstGeom prst="rect">
              <a:avLst/>
            </a:prstGeom>
          </p:spPr>
        </p:pic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3EA9A3F1-C714-469E-A563-623D0BE74D8F}"/>
              </a:ext>
            </a:extLst>
          </p:cNvPr>
          <p:cNvGrpSpPr/>
          <p:nvPr/>
        </p:nvGrpSpPr>
        <p:grpSpPr>
          <a:xfrm>
            <a:off x="1668174" y="3428408"/>
            <a:ext cx="5570440" cy="1784626"/>
            <a:chOff x="1668174" y="3428408"/>
            <a:chExt cx="5570440" cy="178462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CC072C-94D8-45C6-88B5-0FC75EF64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8174" y="3868784"/>
              <a:ext cx="3416445" cy="1344250"/>
            </a:xfrm>
            <a:prstGeom prst="line">
              <a:avLst/>
            </a:prstGeom>
            <a:ln w="285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BFC5E264-CC4F-4836-AA43-AF8B5CEF86E6}"/>
                </a:ext>
              </a:extLst>
            </p:cNvPr>
            <p:cNvSpPr txBox="1"/>
            <p:nvPr/>
          </p:nvSpPr>
          <p:spPr>
            <a:xfrm>
              <a:off x="4810323" y="3428408"/>
              <a:ext cx="24282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 err="1">
                  <a:solidFill>
                    <a:srgbClr val="FF0000"/>
                  </a:solidFill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Résultats</a:t>
              </a:r>
              <a:r>
                <a:rPr lang="en-US" sz="1600" i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 err="1">
                  <a:solidFill>
                    <a:srgbClr val="FF0000"/>
                  </a:solidFill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instatisfaisants</a:t>
              </a:r>
              <a:endParaRPr lang="fr-FR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8" name="ZoneTexte 167">
            <a:extLst>
              <a:ext uri="{FF2B5EF4-FFF2-40B4-BE49-F238E27FC236}">
                <a16:creationId xmlns:a16="http://schemas.microsoft.com/office/drawing/2014/main" id="{CB8184D7-A77C-4076-82E4-2E12681C2083}"/>
              </a:ext>
            </a:extLst>
          </p:cNvPr>
          <p:cNvSpPr txBox="1"/>
          <p:nvPr/>
        </p:nvSpPr>
        <p:spPr>
          <a:xfrm>
            <a:off x="11765377" y="6515451"/>
            <a:ext cx="40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484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2A2771BC-6ACE-41FB-9A60-5C0AE0027F79}"/>
              </a:ext>
            </a:extLst>
          </p:cNvPr>
          <p:cNvSpPr/>
          <p:nvPr/>
        </p:nvSpPr>
        <p:spPr>
          <a:xfrm>
            <a:off x="232501" y="1036283"/>
            <a:ext cx="2675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u="sng" dirty="0">
                <a:solidFill>
                  <a:srgbClr val="CC5856"/>
                </a:solidFill>
                <a:latin typeface="Avenir Next LT Pro" panose="020B0504020202020204" pitchFamily="34" charset="0"/>
              </a:rPr>
              <a:t>Série Temporelle Univariée</a:t>
            </a:r>
            <a:endParaRPr lang="fr-FR" sz="1600" i="1" dirty="0">
              <a:solidFill>
                <a:srgbClr val="CC5856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567A65-E23C-4704-AEEB-6953932BC32D}"/>
              </a:ext>
            </a:extLst>
          </p:cNvPr>
          <p:cNvSpPr/>
          <p:nvPr/>
        </p:nvSpPr>
        <p:spPr>
          <a:xfrm>
            <a:off x="7359218" y="1029550"/>
            <a:ext cx="3369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u="sng" dirty="0">
                <a:solidFill>
                  <a:srgbClr val="CC5856"/>
                </a:solidFill>
                <a:latin typeface="Avenir Next LT Pro" panose="020B0504020202020204" pitchFamily="34" charset="0"/>
              </a:rPr>
              <a:t>Série Temporelle Multivariée</a:t>
            </a:r>
            <a:endParaRPr lang="fr-FR" sz="1600" i="1" dirty="0">
              <a:solidFill>
                <a:srgbClr val="CC5856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638C19F0-C954-4ADF-92AD-2C0E27486DC6}"/>
              </a:ext>
            </a:extLst>
          </p:cNvPr>
          <p:cNvGrpSpPr/>
          <p:nvPr/>
        </p:nvGrpSpPr>
        <p:grpSpPr>
          <a:xfrm>
            <a:off x="416367" y="1961358"/>
            <a:ext cx="4036750" cy="2295769"/>
            <a:chOff x="3559751" y="2448064"/>
            <a:chExt cx="4036750" cy="2295769"/>
          </a:xfrm>
        </p:grpSpPr>
        <p:pic>
          <p:nvPicPr>
            <p:cNvPr id="126" name="Image 125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E5C8D6DC-F590-459F-BA90-01F264008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61"/>
            <a:stretch/>
          </p:blipFill>
          <p:spPr>
            <a:xfrm>
              <a:off x="3559751" y="2655952"/>
              <a:ext cx="4036750" cy="2087881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67FE5F-5435-4B2F-8856-B25CAEDA8BE7}"/>
                </a:ext>
              </a:extLst>
            </p:cNvPr>
            <p:cNvSpPr/>
            <p:nvPr/>
          </p:nvSpPr>
          <p:spPr>
            <a:xfrm>
              <a:off x="3734087" y="2448064"/>
              <a:ext cx="32161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TS_day</a:t>
              </a:r>
              <a:r>
                <a:rPr lang="fr-F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fr-FR" sz="1600" dirty="0">
                  <a:latin typeface="Avenir Next LT Pro" panose="020B0504020202020204" pitchFamily="34" charset="0"/>
                </a:rPr>
                <a:t>Nbre de dossiers/jour</a:t>
              </a:r>
              <a:endParaRPr lang="fr-FR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95761DD2-433E-4B4F-A4FE-5AD368C6335B}"/>
              </a:ext>
            </a:extLst>
          </p:cNvPr>
          <p:cNvGrpSpPr/>
          <p:nvPr/>
        </p:nvGrpSpPr>
        <p:grpSpPr>
          <a:xfrm>
            <a:off x="340246" y="4265298"/>
            <a:ext cx="4036750" cy="2343857"/>
            <a:chOff x="3611007" y="4514143"/>
            <a:chExt cx="4036750" cy="2343857"/>
          </a:xfrm>
        </p:grpSpPr>
        <p:pic>
          <p:nvPicPr>
            <p:cNvPr id="129" name="Image 128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53C7E424-881F-4E9C-BC40-99C1F9EB2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61"/>
            <a:stretch/>
          </p:blipFill>
          <p:spPr>
            <a:xfrm>
              <a:off x="3611007" y="4770119"/>
              <a:ext cx="4036750" cy="2087881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EB911B2-C3B5-4BD0-A5B8-008A23BCD1AD}"/>
                </a:ext>
              </a:extLst>
            </p:cNvPr>
            <p:cNvSpPr/>
            <p:nvPr/>
          </p:nvSpPr>
          <p:spPr>
            <a:xfrm>
              <a:off x="3838653" y="4514143"/>
              <a:ext cx="3780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TS_week</a:t>
              </a:r>
              <a:r>
                <a:rPr lang="fr-F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fr-FR" sz="1600" dirty="0">
                  <a:latin typeface="Avenir Next LT Pro" panose="020B0504020202020204" pitchFamily="34" charset="0"/>
                </a:rPr>
                <a:t>Nbre de dossiers/semaine</a:t>
              </a:r>
              <a:endParaRPr lang="fr-FR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F12D33D-D02A-4AB0-9F76-FEA0C1AE50E6}"/>
              </a:ext>
            </a:extLst>
          </p:cNvPr>
          <p:cNvGrpSpPr/>
          <p:nvPr/>
        </p:nvGrpSpPr>
        <p:grpSpPr>
          <a:xfrm>
            <a:off x="8086290" y="1395536"/>
            <a:ext cx="3369847" cy="1323439"/>
            <a:chOff x="8188228" y="2226513"/>
            <a:chExt cx="3369847" cy="132343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788BD44-2AF6-412E-9983-58E92D1B472B}"/>
                </a:ext>
              </a:extLst>
            </p:cNvPr>
            <p:cNvSpPr/>
            <p:nvPr/>
          </p:nvSpPr>
          <p:spPr>
            <a:xfrm>
              <a:off x="8948082" y="2280902"/>
              <a:ext cx="744219" cy="2508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5FD93C1-C1D7-4765-859F-E59163D3694C}"/>
                    </a:ext>
                  </a:extLst>
                </p:cNvPr>
                <p:cNvSpPr/>
                <p:nvPr/>
              </p:nvSpPr>
              <p:spPr>
                <a:xfrm>
                  <a:off x="8188228" y="2226513"/>
                  <a:ext cx="3369847" cy="13234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sz="1600" dirty="0">
                      <a:latin typeface="Avenir Next LT Pro" panose="020B0504020202020204" pitchFamily="34" charset="0"/>
                    </a:rPr>
                    <a:t>Prédire </a:t>
                  </a:r>
                  <a14:m>
                    <m:oMath xmlns:m="http://schemas.openxmlformats.org/officeDocument/2006/math">
                      <m:r>
                        <a:rPr lang="fr-FR" sz="16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FR" sz="1600" b="1" i="1" dirty="0" err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1600" b="1" i="1" dirty="0" err="1">
                          <a:latin typeface="Cambria Math" panose="02040503050406030204" pitchFamily="18" charset="0"/>
                        </a:rPr>
                        <m:t>𝒅𝒐𝒔𝒔</m:t>
                      </m:r>
                    </m:oMath>
                  </a14:m>
                  <a:r>
                    <a:rPr lang="fr-FR" sz="1600" b="1" dirty="0"/>
                    <a:t> </a:t>
                  </a:r>
                  <a:r>
                    <a:rPr lang="fr-FR" sz="1600" dirty="0">
                      <a:latin typeface="Avenir Next LT Pro" panose="020B0504020202020204" pitchFamily="34" charset="0"/>
                    </a:rPr>
                    <a:t>à l’aide des valeurs passées de plusieurs autres variables </a:t>
                  </a:r>
                  <a:r>
                    <a:rPr lang="fr-FR" sz="1600" i="1" dirty="0">
                      <a:solidFill>
                        <a:srgbClr val="CC5856"/>
                      </a:solidFill>
                      <a:latin typeface="Avenir Next LT Pro" panose="020B0504020202020204" pitchFamily="34" charset="0"/>
                    </a:rPr>
                    <a:t>(montant et durée du prêt, taux d’intérêt, code du produit…)</a:t>
                  </a:r>
                  <a:endParaRPr lang="fr-FR" sz="1600" i="1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5FD93C1-C1D7-4765-859F-E59163D369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8228" y="2226513"/>
                  <a:ext cx="3369847" cy="1323439"/>
                </a:xfrm>
                <a:prstGeom prst="rect">
                  <a:avLst/>
                </a:prstGeom>
                <a:blipFill>
                  <a:blip r:embed="rId4"/>
                  <a:stretch>
                    <a:fillRect l="-904" t="-1843" r="-1627" b="-506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7D5FDB1-708B-4D9B-9315-4382A73AF38B}"/>
              </a:ext>
            </a:extLst>
          </p:cNvPr>
          <p:cNvGrpSpPr/>
          <p:nvPr/>
        </p:nvGrpSpPr>
        <p:grpSpPr>
          <a:xfrm>
            <a:off x="4710107" y="2275687"/>
            <a:ext cx="2040459" cy="3864347"/>
            <a:chOff x="4533887" y="2595941"/>
            <a:chExt cx="2040459" cy="3864347"/>
          </a:xfrm>
        </p:grpSpPr>
        <p:pic>
          <p:nvPicPr>
            <p:cNvPr id="118" name="Image 117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659310C0-6DA3-4FD3-9840-B859C570B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492" y="2595941"/>
              <a:ext cx="1960854" cy="3225166"/>
            </a:xfrm>
            <a:prstGeom prst="rect">
              <a:avLst/>
            </a:prstGeom>
          </p:spPr>
        </p:pic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9482C80-33D6-431B-AFED-8AC4B9C68A29}"/>
                </a:ext>
              </a:extLst>
            </p:cNvPr>
            <p:cNvSpPr/>
            <p:nvPr/>
          </p:nvSpPr>
          <p:spPr>
            <a:xfrm>
              <a:off x="4533887" y="5937068"/>
              <a:ext cx="1757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u="sng" dirty="0">
                  <a:latin typeface="Avenir Next LT Pro" panose="020B0504020202020204" pitchFamily="34" charset="0"/>
                </a:rPr>
                <a:t>Schéma d’une ST univariée</a:t>
              </a:r>
            </a:p>
          </p:txBody>
        </p:sp>
      </p:grpSp>
      <p:pic>
        <p:nvPicPr>
          <p:cNvPr id="179" name="Graphique 178" descr="Ligne fléchée : légèrement incurvée avec un remplissage uni">
            <a:extLst>
              <a:ext uri="{FF2B5EF4-FFF2-40B4-BE49-F238E27FC236}">
                <a16:creationId xmlns:a16="http://schemas.microsoft.com/office/drawing/2014/main" id="{7A0C7336-E7AE-4E69-916B-AFA212193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5733" y="1277645"/>
            <a:ext cx="582165" cy="58216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82F7CEB0-54C9-4CE2-AAEB-0108ABBB1992}"/>
              </a:ext>
            </a:extLst>
          </p:cNvPr>
          <p:cNvGrpSpPr/>
          <p:nvPr/>
        </p:nvGrpSpPr>
        <p:grpSpPr>
          <a:xfrm>
            <a:off x="838338" y="1360176"/>
            <a:ext cx="5862287" cy="338554"/>
            <a:chOff x="4065615" y="2217592"/>
            <a:chExt cx="5862287" cy="338554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2346863-2C39-41E9-9E6D-BFBEF4086DEE}"/>
                </a:ext>
              </a:extLst>
            </p:cNvPr>
            <p:cNvSpPr/>
            <p:nvPr/>
          </p:nvSpPr>
          <p:spPr>
            <a:xfrm>
              <a:off x="4847441" y="2270074"/>
              <a:ext cx="698041" cy="2508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C4D5FC01-2CD2-4349-8EDB-4CA8135A7DF8}"/>
                    </a:ext>
                  </a:extLst>
                </p:cNvPr>
                <p:cNvSpPr/>
                <p:nvPr/>
              </p:nvSpPr>
              <p:spPr>
                <a:xfrm>
                  <a:off x="4065615" y="2217592"/>
                  <a:ext cx="586228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sz="1600" dirty="0">
                      <a:latin typeface="Avenir Next LT Pro" panose="020B0504020202020204" pitchFamily="34" charset="0"/>
                    </a:rPr>
                    <a:t>Prédire </a:t>
                  </a:r>
                  <a14:m>
                    <m:oMath xmlns:m="http://schemas.openxmlformats.org/officeDocument/2006/math">
                      <m:r>
                        <a:rPr lang="fr-FR" sz="16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FR" sz="1600" b="1" i="1" dirty="0" err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1600" b="1" i="1" dirty="0" err="1">
                          <a:latin typeface="Cambria Math" panose="02040503050406030204" pitchFamily="18" charset="0"/>
                        </a:rPr>
                        <m:t>𝒅𝒐𝒔𝒔</m:t>
                      </m:r>
                    </m:oMath>
                  </a14:m>
                  <a:r>
                    <a:rPr lang="fr-FR" sz="1600" b="1" dirty="0"/>
                    <a:t> </a:t>
                  </a:r>
                  <a:r>
                    <a:rPr lang="fr-FR" sz="1600" dirty="0">
                      <a:latin typeface="Avenir Next LT Pro" panose="020B0504020202020204" pitchFamily="34" charset="0"/>
                    </a:rPr>
                    <a:t>en utilisant uniquement ses valeurs passées. </a:t>
                  </a:r>
                  <a:endParaRPr lang="fr-FR" sz="1600" i="1" dirty="0">
                    <a:solidFill>
                      <a:srgbClr val="CC5856"/>
                    </a:solidFill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C4D5FC01-2CD2-4349-8EDB-4CA8135A7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15" y="2217592"/>
                  <a:ext cx="5862287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624" t="-7143" b="-196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7335AC-A9D6-4A24-91E4-3279DC60E18D}"/>
              </a:ext>
            </a:extLst>
          </p:cNvPr>
          <p:cNvSpPr/>
          <p:nvPr/>
        </p:nvSpPr>
        <p:spPr>
          <a:xfrm>
            <a:off x="0" y="-15753"/>
            <a:ext cx="12192000" cy="453656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B1C633DC-9C07-44B1-A652-D25986F2DF71}"/>
              </a:ext>
            </a:extLst>
          </p:cNvPr>
          <p:cNvGrpSpPr/>
          <p:nvPr/>
        </p:nvGrpSpPr>
        <p:grpSpPr>
          <a:xfrm>
            <a:off x="54241" y="-95505"/>
            <a:ext cx="6950387" cy="630942"/>
            <a:chOff x="84126" y="131907"/>
            <a:chExt cx="6950387" cy="630942"/>
          </a:xfrm>
        </p:grpSpPr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962907BD-ED7F-4BAA-96E5-3E1E43448B2D}"/>
                </a:ext>
              </a:extLst>
            </p:cNvPr>
            <p:cNvSpPr txBox="1"/>
            <p:nvPr/>
          </p:nvSpPr>
          <p:spPr>
            <a:xfrm>
              <a:off x="84126" y="131907"/>
              <a:ext cx="10444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5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1</a:t>
              </a:r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ED63FFB6-E35B-48FB-84E3-C5FA5EFEF660}"/>
                </a:ext>
              </a:extLst>
            </p:cNvPr>
            <p:cNvSpPr txBox="1"/>
            <p:nvPr/>
          </p:nvSpPr>
          <p:spPr>
            <a:xfrm>
              <a:off x="446252" y="274509"/>
              <a:ext cx="658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venir Next LT Pro" panose="020B0504020202020204" pitchFamily="34" charset="0"/>
                </a:rPr>
                <a:t>Pré-traitement</a:t>
              </a:r>
              <a:r>
                <a:rPr lang="fr-FR" dirty="0">
                  <a:latin typeface="Avenir Next LT Pro" panose="020B0504020202020204" pitchFamily="34" charset="0"/>
                </a:rPr>
                <a:t> &amp; </a:t>
              </a:r>
              <a:r>
                <a:rPr lang="fr-FR" b="1" dirty="0">
                  <a:latin typeface="Avenir Next LT Pro" panose="020B0504020202020204" pitchFamily="34" charset="0"/>
                </a:rPr>
                <a:t>mise</a:t>
              </a:r>
              <a:r>
                <a:rPr lang="fr-FR" dirty="0">
                  <a:latin typeface="Avenir Next LT Pro" panose="020B0504020202020204" pitchFamily="34" charset="0"/>
                </a:rPr>
                <a:t> </a:t>
              </a:r>
              <a:r>
                <a:rPr lang="fr-FR" b="1" dirty="0">
                  <a:latin typeface="Avenir Next LT Pro" panose="020B0504020202020204" pitchFamily="34" charset="0"/>
                </a:rPr>
                <a:t>en</a:t>
              </a:r>
              <a:r>
                <a:rPr lang="fr-FR" dirty="0">
                  <a:latin typeface="Avenir Next LT Pro" panose="020B0504020202020204" pitchFamily="34" charset="0"/>
                </a:rPr>
                <a:t> </a:t>
              </a:r>
              <a:r>
                <a:rPr lang="fr-FR" b="1" dirty="0">
                  <a:latin typeface="Avenir Next LT Pro" panose="020B0504020202020204" pitchFamily="34" charset="0"/>
                </a:rPr>
                <a:t>forme</a:t>
              </a:r>
              <a:r>
                <a:rPr lang="fr-FR" dirty="0">
                  <a:latin typeface="Avenir Next LT Pro" panose="020B0504020202020204" pitchFamily="34" charset="0"/>
                </a:rPr>
                <a:t> des données crédits</a:t>
              </a:r>
            </a:p>
          </p:txBody>
        </p:sp>
      </p:grpSp>
      <p:pic>
        <p:nvPicPr>
          <p:cNvPr id="193" name="Graphique 192" descr="Ligne fléchée : légèrement incurvée avec un remplissage uni">
            <a:extLst>
              <a:ext uri="{FF2B5EF4-FFF2-40B4-BE49-F238E27FC236}">
                <a16:creationId xmlns:a16="http://schemas.microsoft.com/office/drawing/2014/main" id="{5D9F173A-4472-481D-89C0-E1DD950E4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386" y="1247903"/>
            <a:ext cx="582165" cy="582165"/>
          </a:xfrm>
          <a:prstGeom prst="rect">
            <a:avLst/>
          </a:prstGeom>
        </p:spPr>
      </p:pic>
      <p:grpSp>
        <p:nvGrpSpPr>
          <p:cNvPr id="43" name="Groupe 42">
            <a:extLst>
              <a:ext uri="{FF2B5EF4-FFF2-40B4-BE49-F238E27FC236}">
                <a16:creationId xmlns:a16="http://schemas.microsoft.com/office/drawing/2014/main" id="{F982D59F-1BC9-4543-BACD-04BBCDBB72A5}"/>
              </a:ext>
            </a:extLst>
          </p:cNvPr>
          <p:cNvGrpSpPr/>
          <p:nvPr/>
        </p:nvGrpSpPr>
        <p:grpSpPr>
          <a:xfrm>
            <a:off x="7139130" y="2884571"/>
            <a:ext cx="4192110" cy="3673931"/>
            <a:chOff x="7139130" y="2994299"/>
            <a:chExt cx="4192110" cy="3673931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B7FD8A4-7CA8-4D34-A750-2ABC20B50C2F}"/>
                </a:ext>
              </a:extLst>
            </p:cNvPr>
            <p:cNvSpPr/>
            <p:nvPr/>
          </p:nvSpPr>
          <p:spPr>
            <a:xfrm>
              <a:off x="7424719" y="2994299"/>
              <a:ext cx="39065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credits_MTS</a:t>
              </a:r>
              <a:r>
                <a:rPr lang="fr-F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fr-FR" sz="1600" dirty="0">
                  <a:latin typeface="Avenir Next LT Pro" panose="020B0504020202020204" pitchFamily="34" charset="0"/>
                </a:rPr>
                <a:t>Nbre de dossiers/jour</a:t>
              </a:r>
              <a:endParaRPr lang="fr-FR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86731437-C06D-4FC9-942A-620B56BE49D9}"/>
                </a:ext>
              </a:extLst>
            </p:cNvPr>
            <p:cNvGrpSpPr/>
            <p:nvPr/>
          </p:nvGrpSpPr>
          <p:grpSpPr>
            <a:xfrm>
              <a:off x="7139130" y="3293120"/>
              <a:ext cx="3739549" cy="3375110"/>
              <a:chOff x="6912361" y="3059292"/>
              <a:chExt cx="3739549" cy="3375110"/>
            </a:xfrm>
          </p:grpSpPr>
          <p:pic>
            <p:nvPicPr>
              <p:cNvPr id="119" name="Image 118" descr="Une image contenant graphique&#10;&#10;Description générée automatiquement">
                <a:extLst>
                  <a:ext uri="{FF2B5EF4-FFF2-40B4-BE49-F238E27FC236}">
                    <a16:creationId xmlns:a16="http://schemas.microsoft.com/office/drawing/2014/main" id="{2BBC84E9-70A4-4649-BBFE-05944450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2361" y="3059292"/>
                <a:ext cx="3739549" cy="3067333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9281760-C486-4EB0-A57C-7676A3C0943C}"/>
                  </a:ext>
                </a:extLst>
              </p:cNvPr>
              <p:cNvSpPr/>
              <p:nvPr/>
            </p:nvSpPr>
            <p:spPr>
              <a:xfrm>
                <a:off x="6975600" y="6126625"/>
                <a:ext cx="30296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u="sng" dirty="0">
                    <a:latin typeface="Avenir Next LT Pro" panose="020B0504020202020204" pitchFamily="34" charset="0"/>
                  </a:rPr>
                  <a:t>Schéma d’une ST multivariée</a:t>
                </a:r>
              </a:p>
            </p:txBody>
          </p:sp>
        </p:grp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FB741A8-5E3E-4681-9B28-2D6F59C41CCF}"/>
              </a:ext>
            </a:extLst>
          </p:cNvPr>
          <p:cNvSpPr/>
          <p:nvPr/>
        </p:nvSpPr>
        <p:spPr>
          <a:xfrm>
            <a:off x="101253" y="971525"/>
            <a:ext cx="6879113" cy="5696705"/>
          </a:xfrm>
          <a:prstGeom prst="rect">
            <a:avLst/>
          </a:prstGeom>
          <a:noFill/>
          <a:ln w="12700">
            <a:solidFill>
              <a:srgbClr val="CC58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5AE9B20-4E7A-4D49-8CBE-3F3C2C6F1F8C}"/>
              </a:ext>
            </a:extLst>
          </p:cNvPr>
          <p:cNvSpPr/>
          <p:nvPr/>
        </p:nvSpPr>
        <p:spPr>
          <a:xfrm>
            <a:off x="7077492" y="971525"/>
            <a:ext cx="4523806" cy="5696705"/>
          </a:xfrm>
          <a:prstGeom prst="rect">
            <a:avLst/>
          </a:prstGeom>
          <a:noFill/>
          <a:ln w="12700">
            <a:solidFill>
              <a:srgbClr val="CC58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E9EEF98-CA47-4A75-85FC-33ADF8EB42F2}"/>
              </a:ext>
            </a:extLst>
          </p:cNvPr>
          <p:cNvGrpSpPr/>
          <p:nvPr/>
        </p:nvGrpSpPr>
        <p:grpSpPr>
          <a:xfrm>
            <a:off x="285386" y="544602"/>
            <a:ext cx="11776688" cy="338554"/>
            <a:chOff x="285386" y="486546"/>
            <a:chExt cx="11776688" cy="33855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455D92B-134B-41C5-A599-1F96701479A8}"/>
                </a:ext>
              </a:extLst>
            </p:cNvPr>
            <p:cNvSpPr/>
            <p:nvPr/>
          </p:nvSpPr>
          <p:spPr>
            <a:xfrm>
              <a:off x="867551" y="486546"/>
              <a:ext cx="111945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Création de </a:t>
              </a:r>
              <a:r>
                <a:rPr lang="fr-FR" sz="1600" b="1" dirty="0">
                  <a:solidFill>
                    <a:srgbClr val="CC5856"/>
                  </a:solidFill>
                  <a:latin typeface="Avenir Next LT Pro" panose="020B0504020202020204" pitchFamily="34" charset="0"/>
                </a:rPr>
                <a:t>Séries temporelles</a:t>
              </a:r>
              <a:r>
                <a:rPr lang="fr-FR" sz="1600" b="1" dirty="0">
                  <a:latin typeface="Avenir Next LT Pro" panose="020B0504020202020204" pitchFamily="34" charset="0"/>
                </a:rPr>
                <a:t> </a:t>
              </a:r>
              <a:r>
                <a:rPr lang="fr-FR" sz="1600" dirty="0">
                  <a:latin typeface="Avenir Next LT Pro" panose="020B0504020202020204" pitchFamily="34" charset="0"/>
                </a:rPr>
                <a:t> = suite de </a:t>
              </a:r>
              <a:r>
                <a:rPr lang="fr-FR" sz="1600" b="1" dirty="0">
                  <a:latin typeface="Avenir Next LT Pro" panose="020B0504020202020204" pitchFamily="34" charset="0"/>
                </a:rPr>
                <a:t>points</a:t>
              </a:r>
              <a:r>
                <a:rPr lang="fr-FR" sz="1600" dirty="0">
                  <a:latin typeface="Avenir Next LT Pro" panose="020B0504020202020204" pitchFamily="34" charset="0"/>
                </a:rPr>
                <a:t> représentant l’</a:t>
              </a:r>
              <a:r>
                <a:rPr lang="fr-FR" sz="1600" b="1" dirty="0">
                  <a:latin typeface="Avenir Next LT Pro" panose="020B0504020202020204" pitchFamily="34" charset="0"/>
                </a:rPr>
                <a:t>évolution d’une variable </a:t>
              </a:r>
              <a:r>
                <a:rPr lang="fr-FR" sz="1600" dirty="0">
                  <a:latin typeface="Avenir Next LT Pro" panose="020B0504020202020204" pitchFamily="34" charset="0"/>
                </a:rPr>
                <a:t>au cours du </a:t>
              </a:r>
              <a:r>
                <a:rPr lang="fr-FR" sz="1600" b="1" dirty="0">
                  <a:latin typeface="Avenir Next LT Pro" panose="020B0504020202020204" pitchFamily="34" charset="0"/>
                </a:rPr>
                <a:t>temps</a:t>
              </a:r>
              <a:r>
                <a:rPr lang="fr-FR" sz="1600" dirty="0">
                  <a:latin typeface="Avenir Next LT Pro" panose="020B0504020202020204" pitchFamily="34" charset="0"/>
                </a:rPr>
                <a:t>.</a:t>
              </a:r>
              <a:r>
                <a:rPr lang="fr-FR" sz="1600" b="1" dirty="0">
                  <a:latin typeface="Avenir Next LT Pro" panose="020B0504020202020204" pitchFamily="34" charset="0"/>
                </a:rPr>
                <a:t> </a:t>
              </a:r>
            </a:p>
          </p:txBody>
        </p:sp>
        <p:sp>
          <p:nvSpPr>
            <p:cNvPr id="202" name="Flèche : bas 201">
              <a:extLst>
                <a:ext uri="{FF2B5EF4-FFF2-40B4-BE49-F238E27FC236}">
                  <a16:creationId xmlns:a16="http://schemas.microsoft.com/office/drawing/2014/main" id="{1B2628FC-7965-4D37-9E83-6BC86F0B7641}"/>
                </a:ext>
              </a:extLst>
            </p:cNvPr>
            <p:cNvSpPr/>
            <p:nvPr/>
          </p:nvSpPr>
          <p:spPr>
            <a:xfrm rot="16200000">
              <a:off x="411233" y="380539"/>
              <a:ext cx="301259" cy="552953"/>
            </a:xfrm>
            <a:prstGeom prst="downArrow">
              <a:avLst>
                <a:gd name="adj1" fmla="val 4489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3" name="ZoneTexte 202">
            <a:extLst>
              <a:ext uri="{FF2B5EF4-FFF2-40B4-BE49-F238E27FC236}">
                <a16:creationId xmlns:a16="http://schemas.microsoft.com/office/drawing/2014/main" id="{EF0DB827-5B82-4C0C-9E8B-1E851A2C848E}"/>
              </a:ext>
            </a:extLst>
          </p:cNvPr>
          <p:cNvSpPr txBox="1"/>
          <p:nvPr/>
        </p:nvSpPr>
        <p:spPr>
          <a:xfrm>
            <a:off x="11765377" y="6515451"/>
            <a:ext cx="40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98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98" grpId="0" animBg="1"/>
      <p:bldP spid="1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797335AC-A9D6-4A24-91E4-3279DC60E18D}"/>
              </a:ext>
            </a:extLst>
          </p:cNvPr>
          <p:cNvSpPr/>
          <p:nvPr/>
        </p:nvSpPr>
        <p:spPr>
          <a:xfrm>
            <a:off x="0" y="-15753"/>
            <a:ext cx="12192000" cy="453656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B1C633DC-9C07-44B1-A652-D25986F2DF71}"/>
              </a:ext>
            </a:extLst>
          </p:cNvPr>
          <p:cNvGrpSpPr/>
          <p:nvPr/>
        </p:nvGrpSpPr>
        <p:grpSpPr>
          <a:xfrm>
            <a:off x="54241" y="-95505"/>
            <a:ext cx="6950387" cy="630942"/>
            <a:chOff x="84126" y="131907"/>
            <a:chExt cx="6950387" cy="630942"/>
          </a:xfrm>
        </p:grpSpPr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962907BD-ED7F-4BAA-96E5-3E1E43448B2D}"/>
                </a:ext>
              </a:extLst>
            </p:cNvPr>
            <p:cNvSpPr txBox="1"/>
            <p:nvPr/>
          </p:nvSpPr>
          <p:spPr>
            <a:xfrm>
              <a:off x="84126" y="131907"/>
              <a:ext cx="10444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500" dirty="0">
                  <a:solidFill>
                    <a:srgbClr val="00818A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  <a:endParaRPr lang="fr-FR" sz="1500" dirty="0">
                <a:solidFill>
                  <a:srgbClr val="00818A"/>
                </a:solidFill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ED63FFB6-E35B-48FB-84E3-C5FA5EFEF660}"/>
                </a:ext>
              </a:extLst>
            </p:cNvPr>
            <p:cNvSpPr txBox="1"/>
            <p:nvPr/>
          </p:nvSpPr>
          <p:spPr>
            <a:xfrm>
              <a:off x="446252" y="274509"/>
              <a:ext cx="658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venir Next LT Pro" panose="020B0504020202020204" pitchFamily="34" charset="0"/>
                </a:rPr>
                <a:t>Méthodes</a:t>
              </a:r>
              <a:r>
                <a:rPr lang="fr-FR" dirty="0">
                  <a:latin typeface="Avenir Next LT Pro" panose="020B0504020202020204" pitchFamily="34" charset="0"/>
                </a:rPr>
                <a:t> utilisées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B0B4AF2-78FC-4C73-8122-46BA483228DA}"/>
              </a:ext>
            </a:extLst>
          </p:cNvPr>
          <p:cNvSpPr/>
          <p:nvPr/>
        </p:nvSpPr>
        <p:spPr>
          <a:xfrm>
            <a:off x="93938" y="485409"/>
            <a:ext cx="9213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818A"/>
                </a:solidFill>
                <a:latin typeface="Avenir Next LT Pro" panose="020B0504020202020204" pitchFamily="34" charset="0"/>
              </a:rPr>
              <a:t>2.1. </a:t>
            </a:r>
            <a:r>
              <a:rPr lang="fr-FR" b="1" u="sng" dirty="0">
                <a:solidFill>
                  <a:srgbClr val="00818A"/>
                </a:solidFill>
                <a:latin typeface="Avenir Next LT Pro" panose="020B0504020202020204" pitchFamily="34" charset="0"/>
              </a:rPr>
              <a:t>SARIMA :</a:t>
            </a:r>
            <a:r>
              <a:rPr lang="fr-FR" b="1" dirty="0">
                <a:solidFill>
                  <a:srgbClr val="00818A"/>
                </a:solidFill>
                <a:latin typeface="Avenir Next LT Pro" panose="020B0504020202020204" pitchFamily="34" charset="0"/>
              </a:rPr>
              <a:t> </a:t>
            </a:r>
            <a:r>
              <a:rPr lang="fr-FR" sz="1600" dirty="0">
                <a:latin typeface="Avenir Next LT Pro" panose="020B0504020202020204" pitchFamily="34" charset="0"/>
              </a:rPr>
              <a:t>Méthode statistique simple pour la prédiction de </a:t>
            </a:r>
            <a:r>
              <a:rPr lang="fr-FR" sz="1600" b="1" dirty="0">
                <a:latin typeface="Avenir Next LT Pro" panose="020B0504020202020204" pitchFamily="34" charset="0"/>
              </a:rPr>
              <a:t>séries temporelles </a:t>
            </a:r>
            <a:r>
              <a:rPr lang="fr-FR" sz="1600" b="1" dirty="0">
                <a:solidFill>
                  <a:srgbClr val="00818A"/>
                </a:solidFill>
                <a:latin typeface="Avenir Next LT Pro" panose="020B0504020202020204" pitchFamily="34" charset="0"/>
              </a:rPr>
              <a:t>univariées</a:t>
            </a:r>
            <a:endParaRPr lang="fr-FR" b="1" u="sng" dirty="0">
              <a:solidFill>
                <a:srgbClr val="00818A"/>
              </a:solidFill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E6371CD-3A29-48CF-BBF4-B15AB63C1475}"/>
              </a:ext>
            </a:extLst>
          </p:cNvPr>
          <p:cNvGrpSpPr/>
          <p:nvPr/>
        </p:nvGrpSpPr>
        <p:grpSpPr>
          <a:xfrm>
            <a:off x="655175" y="783609"/>
            <a:ext cx="4777952" cy="582165"/>
            <a:chOff x="655175" y="729961"/>
            <a:chExt cx="4777952" cy="5821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791237-2F4C-4E38-A20F-0C6F40073F61}"/>
                </a:ext>
              </a:extLst>
            </p:cNvPr>
            <p:cNvSpPr/>
            <p:nvPr/>
          </p:nvSpPr>
          <p:spPr>
            <a:xfrm>
              <a:off x="1185470" y="854741"/>
              <a:ext cx="42476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Travail avec la série temporelle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TS_week</a:t>
              </a:r>
              <a:r>
                <a:rPr lang="fr-FR" sz="1600" dirty="0">
                  <a:latin typeface="Avenir Next LT Pro" panose="020B0504020202020204" pitchFamily="34" charset="0"/>
                </a:rPr>
                <a:t> </a:t>
              </a:r>
              <a:endParaRPr lang="fr-FR" sz="1600" i="1" dirty="0">
                <a:solidFill>
                  <a:srgbClr val="CC5856"/>
                </a:solidFill>
                <a:latin typeface="Avenir Next LT Pro" panose="020B0504020202020204" pitchFamily="34" charset="0"/>
              </a:endParaRPr>
            </a:p>
          </p:txBody>
        </p:sp>
        <p:pic>
          <p:nvPicPr>
            <p:cNvPr id="58" name="Graphique 57" descr="Ligne fléchée : légèrement incurvée avec un remplissage uni">
              <a:extLst>
                <a:ext uri="{FF2B5EF4-FFF2-40B4-BE49-F238E27FC236}">
                  <a16:creationId xmlns:a16="http://schemas.microsoft.com/office/drawing/2014/main" id="{5839F2D0-5F6A-4D02-8441-16E088663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5175" y="729961"/>
              <a:ext cx="582165" cy="582165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DD67A2E-7263-4754-98C5-B3F4FF28A697}"/>
              </a:ext>
            </a:extLst>
          </p:cNvPr>
          <p:cNvGrpSpPr/>
          <p:nvPr/>
        </p:nvGrpSpPr>
        <p:grpSpPr>
          <a:xfrm>
            <a:off x="66489" y="1419422"/>
            <a:ext cx="4263340" cy="5369404"/>
            <a:chOff x="66489" y="1419422"/>
            <a:chExt cx="4263340" cy="536940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24A3D4D-8F10-48AE-8377-92B16AE265CE}"/>
                </a:ext>
              </a:extLst>
            </p:cNvPr>
            <p:cNvSpPr/>
            <p:nvPr/>
          </p:nvSpPr>
          <p:spPr>
            <a:xfrm>
              <a:off x="147131" y="6450272"/>
              <a:ext cx="41826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 u="sng" dirty="0">
                  <a:latin typeface="Avenir Next LT Pro" panose="020B0504020202020204" pitchFamily="34" charset="0"/>
                </a:rPr>
                <a:t>Résultats obtenus avec</a:t>
              </a:r>
              <a:r>
                <a:rPr lang="fr-FR" sz="1600" i="1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TS_week</a:t>
              </a:r>
              <a:r>
                <a:rPr lang="fr-FR" sz="1600" i="1" u="sng" dirty="0">
                  <a:latin typeface="Avenir Next LT Pro" panose="020B0504020202020204" pitchFamily="34" charset="0"/>
                </a:rPr>
                <a:t> </a:t>
              </a:r>
            </a:p>
          </p:txBody>
        </p:sp>
        <p:pic>
          <p:nvPicPr>
            <p:cNvPr id="20" name="Image 19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00D9A6FF-495D-4F69-9481-B5507590F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9" y="1419422"/>
              <a:ext cx="3856597" cy="5031514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FADB746-152E-405C-9951-AC151C1D34EC}"/>
              </a:ext>
            </a:extLst>
          </p:cNvPr>
          <p:cNvGrpSpPr/>
          <p:nvPr/>
        </p:nvGrpSpPr>
        <p:grpSpPr>
          <a:xfrm>
            <a:off x="4020338" y="1544521"/>
            <a:ext cx="5397352" cy="905127"/>
            <a:chOff x="3936523" y="2979882"/>
            <a:chExt cx="5397352" cy="90512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712789E-550C-4794-B13E-E4B96155663C}"/>
                </a:ext>
              </a:extLst>
            </p:cNvPr>
            <p:cNvSpPr/>
            <p:nvPr/>
          </p:nvSpPr>
          <p:spPr>
            <a:xfrm>
              <a:off x="3936523" y="2979882"/>
              <a:ext cx="4247657" cy="905127"/>
            </a:xfrm>
            <a:prstGeom prst="rect">
              <a:avLst/>
            </a:prstGeom>
            <a:solidFill>
              <a:srgbClr val="00818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B270949-0DAB-4AC3-B21B-CF9230E1BAC5}"/>
                </a:ext>
              </a:extLst>
            </p:cNvPr>
            <p:cNvSpPr/>
            <p:nvPr/>
          </p:nvSpPr>
          <p:spPr>
            <a:xfrm>
              <a:off x="3972088" y="3013501"/>
              <a:ext cx="53617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Avenir Next LT Pro" panose="020B0504020202020204" pitchFamily="34" charset="0"/>
                </a:rPr>
                <a:t>Valeur moyenne : </a:t>
              </a:r>
              <a:r>
                <a:rPr lang="fr-FR" sz="1600" b="1" dirty="0">
                  <a:latin typeface="Avenir Next LT Pro" panose="020B0504020202020204" pitchFamily="34" charset="0"/>
                </a:rPr>
                <a:t>156</a:t>
              </a:r>
              <a:r>
                <a:rPr lang="fr-FR" sz="1600" dirty="0">
                  <a:latin typeface="Avenir Next LT Pro" panose="020B0504020202020204" pitchFamily="34" charset="0"/>
                </a:rPr>
                <a:t> dossiers/semaine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Avenir Next LT Pro" panose="020B0504020202020204" pitchFamily="34" charset="0"/>
                </a:rPr>
                <a:t>RMSE : </a:t>
              </a:r>
              <a:r>
                <a:rPr lang="fr-FR" sz="1600" b="1" dirty="0">
                  <a:latin typeface="Avenir Next LT Pro" panose="020B0504020202020204" pitchFamily="34" charset="0"/>
                </a:rPr>
                <a:t>69.10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Avenir Next LT Pro" panose="020B0504020202020204" pitchFamily="34" charset="0"/>
                </a:rPr>
                <a:t>MAE : </a:t>
              </a:r>
              <a:r>
                <a:rPr lang="fr-FR" sz="1600" b="1" dirty="0">
                  <a:latin typeface="Avenir Next LT Pro" panose="020B0504020202020204" pitchFamily="34" charset="0"/>
                </a:rPr>
                <a:t>56.25 </a:t>
              </a:r>
              <a:r>
                <a:rPr lang="fr-FR" sz="1600" i="1" dirty="0">
                  <a:solidFill>
                    <a:srgbClr val="00818A"/>
                  </a:solidFill>
                  <a:latin typeface="Avenir Next LT Pro" panose="020B0504020202020204" pitchFamily="34" charset="0"/>
                </a:rPr>
                <a:t>(=erreur moyenne)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DA5D142-D113-49BC-B236-1D72D12CADB3}"/>
              </a:ext>
            </a:extLst>
          </p:cNvPr>
          <p:cNvGrpSpPr/>
          <p:nvPr/>
        </p:nvGrpSpPr>
        <p:grpSpPr>
          <a:xfrm>
            <a:off x="4163375" y="3591180"/>
            <a:ext cx="7430992" cy="971700"/>
            <a:chOff x="4151408" y="4109888"/>
            <a:chExt cx="7430992" cy="9717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7E8F393-9A1A-4196-99E7-B05AC4F86F70}"/>
                </a:ext>
              </a:extLst>
            </p:cNvPr>
            <p:cNvSpPr/>
            <p:nvPr/>
          </p:nvSpPr>
          <p:spPr>
            <a:xfrm>
              <a:off x="4878138" y="4496813"/>
              <a:ext cx="67042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Choix des paramètres </a:t>
              </a:r>
              <a:r>
                <a:rPr lang="fr-FR" sz="1600" b="1" dirty="0">
                  <a:latin typeface="Avenir Next LT Pro" panose="020B0504020202020204" pitchFamily="34" charset="0"/>
                </a:rPr>
                <a:t>manuel</a:t>
              </a:r>
              <a:r>
                <a:rPr lang="fr-FR" sz="1600" dirty="0">
                  <a:latin typeface="Avenir Next LT Pro" panose="020B0504020202020204" pitchFamily="34" charset="0"/>
                </a:rPr>
                <a:t> à l’aide de graphiques. Les paramètres doivent être </a:t>
              </a:r>
              <a:r>
                <a:rPr lang="fr-FR" sz="1600" b="1" dirty="0">
                  <a:latin typeface="Avenir Next LT Pro" panose="020B0504020202020204" pitchFamily="34" charset="0"/>
                </a:rPr>
                <a:t>redéfinis</a:t>
              </a:r>
              <a:r>
                <a:rPr lang="fr-FR" sz="1600" dirty="0">
                  <a:latin typeface="Avenir Next LT Pro" panose="020B0504020202020204" pitchFamily="34" charset="0"/>
                </a:rPr>
                <a:t> dès que les données changent.</a:t>
              </a:r>
              <a:endParaRPr lang="fr-FR" sz="1600" i="1" dirty="0">
                <a:solidFill>
                  <a:srgbClr val="CC5856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8E7A7CD-14B8-4635-86EA-B07E123C0DC3}"/>
                </a:ext>
              </a:extLst>
            </p:cNvPr>
            <p:cNvSpPr/>
            <p:nvPr/>
          </p:nvSpPr>
          <p:spPr>
            <a:xfrm>
              <a:off x="4913118" y="4141281"/>
              <a:ext cx="29618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Résultats </a:t>
              </a:r>
              <a:r>
                <a:rPr lang="fr-FR" sz="1600" b="1" dirty="0">
                  <a:latin typeface="Avenir Next LT Pro" panose="020B0504020202020204" pitchFamily="34" charset="0"/>
                </a:rPr>
                <a:t>peu satisfaisants</a:t>
              </a:r>
              <a:r>
                <a:rPr lang="fr-FR" sz="1600" dirty="0">
                  <a:latin typeface="Avenir Next LT Pro" panose="020B0504020202020204" pitchFamily="34" charset="0"/>
                </a:rPr>
                <a:t>.</a:t>
              </a:r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08888CB6-6183-438A-959C-D65BC3287AEA}"/>
                </a:ext>
              </a:extLst>
            </p:cNvPr>
            <p:cNvGrpSpPr/>
            <p:nvPr/>
          </p:nvGrpSpPr>
          <p:grpSpPr>
            <a:xfrm>
              <a:off x="4151408" y="4213818"/>
              <a:ext cx="334225" cy="338554"/>
              <a:chOff x="2140834" y="2085537"/>
              <a:chExt cx="334225" cy="338554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CFD89589-2A99-40AD-A9C7-DBCADAEDD053}"/>
                  </a:ext>
                </a:extLst>
              </p:cNvPr>
              <p:cNvSpPr/>
              <p:nvPr/>
            </p:nvSpPr>
            <p:spPr>
              <a:xfrm>
                <a:off x="2140834" y="2085537"/>
                <a:ext cx="334225" cy="338554"/>
              </a:xfrm>
              <a:prstGeom prst="ellipse">
                <a:avLst/>
              </a:prstGeom>
              <a:noFill/>
              <a:ln w="28575">
                <a:solidFill>
                  <a:srgbClr val="00818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AAA83F5-3456-41AA-8E48-AD548FC00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6646" y="2254814"/>
                <a:ext cx="162599" cy="0"/>
              </a:xfrm>
              <a:prstGeom prst="line">
                <a:avLst/>
              </a:prstGeom>
              <a:ln w="38100" cap="rnd">
                <a:solidFill>
                  <a:srgbClr val="0081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FC58D-5A31-49DB-B8C7-0239DE36F7CA}"/>
                </a:ext>
              </a:extLst>
            </p:cNvPr>
            <p:cNvSpPr/>
            <p:nvPr/>
          </p:nvSpPr>
          <p:spPr>
            <a:xfrm>
              <a:off x="4724605" y="4109888"/>
              <a:ext cx="83416" cy="890333"/>
            </a:xfrm>
            <a:prstGeom prst="rect">
              <a:avLst/>
            </a:prstGeom>
            <a:solidFill>
              <a:srgbClr val="00818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2DBA60F-F069-4B0E-B15E-DF6175E6F35C}"/>
                </a:ext>
              </a:extLst>
            </p:cNvPr>
            <p:cNvSpPr/>
            <p:nvPr/>
          </p:nvSpPr>
          <p:spPr>
            <a:xfrm>
              <a:off x="4665295" y="4206247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3D74B095-9778-4E57-89EA-5E45035BC81C}"/>
                </a:ext>
              </a:extLst>
            </p:cNvPr>
            <p:cNvSpPr/>
            <p:nvPr/>
          </p:nvSpPr>
          <p:spPr>
            <a:xfrm>
              <a:off x="4672056" y="4562254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EF6F20A-141E-44D7-89BE-2E0316A792A1}"/>
              </a:ext>
            </a:extLst>
          </p:cNvPr>
          <p:cNvGrpSpPr/>
          <p:nvPr/>
        </p:nvGrpSpPr>
        <p:grpSpPr>
          <a:xfrm>
            <a:off x="7086738" y="4645771"/>
            <a:ext cx="4703064" cy="2137663"/>
            <a:chOff x="7086738" y="4563475"/>
            <a:chExt cx="4703064" cy="2137663"/>
          </a:xfrm>
        </p:grpSpPr>
        <p:pic>
          <p:nvPicPr>
            <p:cNvPr id="4" name="Image 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4FFA98F4-221F-4BE2-97DA-B378653E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485" y="4563475"/>
              <a:ext cx="4155317" cy="1861087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DC5EE3D-C306-427A-855D-3D159259565E}"/>
                </a:ext>
              </a:extLst>
            </p:cNvPr>
            <p:cNvSpPr/>
            <p:nvPr/>
          </p:nvSpPr>
          <p:spPr>
            <a:xfrm>
              <a:off x="7086738" y="6362584"/>
              <a:ext cx="4703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 u="sng" dirty="0">
                  <a:latin typeface="Avenir Next LT Pro" panose="020B0504020202020204" pitchFamily="34" charset="0"/>
                </a:rPr>
                <a:t>Graphiques permettant de choisir les paramètres</a:t>
              </a: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34A775-322F-430C-BF59-161A7BB9D4E9}"/>
              </a:ext>
            </a:extLst>
          </p:cNvPr>
          <p:cNvSpPr/>
          <p:nvPr/>
        </p:nvSpPr>
        <p:spPr>
          <a:xfrm>
            <a:off x="8365247" y="1347181"/>
            <a:ext cx="35612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i="1" dirty="0">
                <a:solidFill>
                  <a:srgbClr val="00818A"/>
                </a:solidFill>
                <a:latin typeface="Avenir Next LT Pro" panose="020B0504020202020204" pitchFamily="34" charset="0"/>
              </a:rPr>
              <a:t>Le RMSE et MAE sont des distances entre les valeurs prédites et les valeurs réelles. Ils sont calculés sur les données de test.</a:t>
            </a:r>
          </a:p>
          <a:p>
            <a:pPr algn="ctr"/>
            <a:endParaRPr lang="fr-FR" sz="1400" i="1" dirty="0">
              <a:solidFill>
                <a:srgbClr val="00818A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fr-FR" sz="1400" i="1" dirty="0">
                <a:solidFill>
                  <a:srgbClr val="00818A"/>
                </a:solidFill>
                <a:latin typeface="Avenir Next LT Pro" panose="020B0504020202020204" pitchFamily="34" charset="0"/>
              </a:rPr>
              <a:t>Plus le RMSE &amp; le MAE sont </a:t>
            </a:r>
            <a:r>
              <a:rPr lang="fr-FR" sz="1400" b="1" i="1" dirty="0">
                <a:solidFill>
                  <a:srgbClr val="00818A"/>
                </a:solidFill>
                <a:latin typeface="Avenir Next LT Pro" panose="020B0504020202020204" pitchFamily="34" charset="0"/>
              </a:rPr>
              <a:t>faibles</a:t>
            </a:r>
            <a:r>
              <a:rPr lang="fr-FR" sz="1400" i="1" dirty="0">
                <a:solidFill>
                  <a:srgbClr val="00818A"/>
                </a:solidFill>
                <a:latin typeface="Avenir Next LT Pro" panose="020B0504020202020204" pitchFamily="34" charset="0"/>
              </a:rPr>
              <a:t> et </a:t>
            </a:r>
            <a:r>
              <a:rPr lang="fr-FR" sz="1400" b="1" i="1" dirty="0">
                <a:solidFill>
                  <a:srgbClr val="00818A"/>
                </a:solidFill>
                <a:latin typeface="Avenir Next LT Pro" panose="020B0504020202020204" pitchFamily="34" charset="0"/>
              </a:rPr>
              <a:t>meilleure</a:t>
            </a:r>
            <a:r>
              <a:rPr lang="fr-FR" sz="1400" i="1" dirty="0">
                <a:solidFill>
                  <a:srgbClr val="00818A"/>
                </a:solidFill>
                <a:latin typeface="Avenir Next LT Pro" panose="020B0504020202020204" pitchFamily="34" charset="0"/>
              </a:rPr>
              <a:t> est la </a:t>
            </a:r>
            <a:r>
              <a:rPr lang="fr-FR" sz="1400" b="1" i="1" dirty="0">
                <a:solidFill>
                  <a:srgbClr val="00818A"/>
                </a:solidFill>
                <a:latin typeface="Avenir Next LT Pro" panose="020B0504020202020204" pitchFamily="34" charset="0"/>
              </a:rPr>
              <a:t>prédiction</a:t>
            </a:r>
            <a:r>
              <a:rPr lang="fr-FR" sz="1400" i="1" dirty="0">
                <a:solidFill>
                  <a:srgbClr val="00818A"/>
                </a:solidFill>
                <a:latin typeface="Avenir Next LT Pro" panose="020B0504020202020204" pitchFamily="34" charset="0"/>
              </a:rPr>
              <a:t>.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4631DF7-7A6A-433C-BC74-BB30E00E3B10}"/>
              </a:ext>
            </a:extLst>
          </p:cNvPr>
          <p:cNvGrpSpPr/>
          <p:nvPr/>
        </p:nvGrpSpPr>
        <p:grpSpPr>
          <a:xfrm>
            <a:off x="4055903" y="2625657"/>
            <a:ext cx="5075215" cy="801184"/>
            <a:chOff x="4055903" y="2625657"/>
            <a:chExt cx="5075215" cy="801184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7B0971EE-8260-405D-9561-F3248A32FB85}"/>
                </a:ext>
              </a:extLst>
            </p:cNvPr>
            <p:cNvGrpSpPr/>
            <p:nvPr/>
          </p:nvGrpSpPr>
          <p:grpSpPr>
            <a:xfrm>
              <a:off x="4163375" y="3055215"/>
              <a:ext cx="4967743" cy="371626"/>
              <a:chOff x="4163375" y="3238349"/>
              <a:chExt cx="4967743" cy="37162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35CE6-5A8F-4A8F-BA9A-6F7BC291C707}"/>
                  </a:ext>
                </a:extLst>
              </p:cNvPr>
              <p:cNvSpPr/>
              <p:nvPr/>
            </p:nvSpPr>
            <p:spPr>
              <a:xfrm>
                <a:off x="4878137" y="3238349"/>
                <a:ext cx="42529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latin typeface="Avenir Next LT Pro" panose="020B0504020202020204" pitchFamily="34" charset="0"/>
                  </a:rPr>
                  <a:t>Possibilité d’</a:t>
                </a:r>
                <a:r>
                  <a:rPr lang="fr-FR" sz="1600" b="1" dirty="0" err="1">
                    <a:latin typeface="Avenir Next LT Pro" panose="020B0504020202020204" pitchFamily="34" charset="0"/>
                  </a:rPr>
                  <a:t>implémantation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 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avec </a:t>
                </a:r>
                <a:r>
                  <a:rPr lang="fr-FR" sz="1600" dirty="0" err="1">
                    <a:latin typeface="Avenir Next LT Pro" panose="020B0504020202020204" pitchFamily="34" charset="0"/>
                  </a:rPr>
                  <a:t>Alteryx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.</a:t>
                </a:r>
              </a:p>
            </p:txBody>
          </p: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1C70D3D1-F7FB-4B90-BCE2-EC258BE50D94}"/>
                  </a:ext>
                </a:extLst>
              </p:cNvPr>
              <p:cNvGrpSpPr/>
              <p:nvPr/>
            </p:nvGrpSpPr>
            <p:grpSpPr>
              <a:xfrm>
                <a:off x="4163375" y="3248575"/>
                <a:ext cx="334225" cy="338554"/>
                <a:chOff x="1524091" y="1934868"/>
                <a:chExt cx="334225" cy="338554"/>
              </a:xfrm>
            </p:grpSpPr>
            <p:cxnSp>
              <p:nvCxnSpPr>
                <p:cNvPr id="6" name="Connecteur droit 5">
                  <a:extLst>
                    <a:ext uri="{FF2B5EF4-FFF2-40B4-BE49-F238E27FC236}">
                      <a16:creationId xmlns:a16="http://schemas.microsoft.com/office/drawing/2014/main" id="{37B84695-0683-4DBF-91AB-B5087B30C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1721" y="2014538"/>
                  <a:ext cx="0" cy="190500"/>
                </a:xfrm>
                <a:prstGeom prst="line">
                  <a:avLst/>
                </a:prstGeom>
                <a:ln w="38100" cap="rnd">
                  <a:solidFill>
                    <a:srgbClr val="0081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FF269E2C-0EB7-450A-B404-2636BB3E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09903" y="2104145"/>
                  <a:ext cx="162599" cy="0"/>
                </a:xfrm>
                <a:prstGeom prst="line">
                  <a:avLst/>
                </a:prstGeom>
                <a:ln w="38100" cap="rnd">
                  <a:solidFill>
                    <a:srgbClr val="0081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A4C5857A-D5CC-4224-9AAB-C626BE038A2B}"/>
                    </a:ext>
                  </a:extLst>
                </p:cNvPr>
                <p:cNvSpPr/>
                <p:nvPr/>
              </p:nvSpPr>
              <p:spPr>
                <a:xfrm>
                  <a:off x="1524091" y="1934868"/>
                  <a:ext cx="334225" cy="338554"/>
                </a:xfrm>
                <a:prstGeom prst="ellipse">
                  <a:avLst/>
                </a:prstGeom>
                <a:noFill/>
                <a:ln w="28575">
                  <a:solidFill>
                    <a:srgbClr val="00818A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CF6EF608-1DCC-4A11-B556-2CF9513C7A26}"/>
                  </a:ext>
                </a:extLst>
              </p:cNvPr>
              <p:cNvGrpSpPr/>
              <p:nvPr/>
            </p:nvGrpSpPr>
            <p:grpSpPr>
              <a:xfrm>
                <a:off x="4657062" y="3245881"/>
                <a:ext cx="188513" cy="364094"/>
                <a:chOff x="4606262" y="3245881"/>
                <a:chExt cx="188513" cy="36409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71AF930-1499-42DA-A80E-F6DC5C4A8FFF}"/>
                    </a:ext>
                  </a:extLst>
                </p:cNvPr>
                <p:cNvSpPr/>
                <p:nvPr/>
              </p:nvSpPr>
              <p:spPr>
                <a:xfrm>
                  <a:off x="4661105" y="3245881"/>
                  <a:ext cx="83416" cy="364094"/>
                </a:xfrm>
                <a:prstGeom prst="rect">
                  <a:avLst/>
                </a:prstGeom>
                <a:solidFill>
                  <a:srgbClr val="00818A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42F8A4A8-0359-4D23-8625-693D18D33760}"/>
                    </a:ext>
                  </a:extLst>
                </p:cNvPr>
                <p:cNvSpPr/>
                <p:nvPr/>
              </p:nvSpPr>
              <p:spPr>
                <a:xfrm>
                  <a:off x="4606262" y="3328245"/>
                  <a:ext cx="188513" cy="194235"/>
                </a:xfrm>
                <a:prstGeom prst="ellipse">
                  <a:avLst/>
                </a:prstGeom>
                <a:solidFill>
                  <a:srgbClr val="00818A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/>
                </a:p>
              </p:txBody>
            </p:sp>
          </p:grp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73B15D-4BDF-4CB2-9F7F-F7EF69D809BA}"/>
                </a:ext>
              </a:extLst>
            </p:cNvPr>
            <p:cNvSpPr/>
            <p:nvPr/>
          </p:nvSpPr>
          <p:spPr>
            <a:xfrm>
              <a:off x="4055903" y="2625657"/>
              <a:ext cx="21606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Modèle SARIMA :</a:t>
              </a:r>
              <a:endParaRPr lang="fr-FR" sz="1600" i="1" dirty="0">
                <a:solidFill>
                  <a:srgbClr val="CC5856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17B125C-9D11-4DAD-81CA-070ACDF2A65A}"/>
              </a:ext>
            </a:extLst>
          </p:cNvPr>
          <p:cNvSpPr txBox="1"/>
          <p:nvPr/>
        </p:nvSpPr>
        <p:spPr>
          <a:xfrm>
            <a:off x="11765377" y="6515451"/>
            <a:ext cx="40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76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797335AC-A9D6-4A24-91E4-3279DC60E18D}"/>
              </a:ext>
            </a:extLst>
          </p:cNvPr>
          <p:cNvSpPr/>
          <p:nvPr/>
        </p:nvSpPr>
        <p:spPr>
          <a:xfrm>
            <a:off x="0" y="-15753"/>
            <a:ext cx="12192000" cy="453656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B1C633DC-9C07-44B1-A652-D25986F2DF71}"/>
              </a:ext>
            </a:extLst>
          </p:cNvPr>
          <p:cNvGrpSpPr/>
          <p:nvPr/>
        </p:nvGrpSpPr>
        <p:grpSpPr>
          <a:xfrm>
            <a:off x="54241" y="-95505"/>
            <a:ext cx="6950387" cy="630942"/>
            <a:chOff x="84126" y="131907"/>
            <a:chExt cx="6950387" cy="630942"/>
          </a:xfrm>
        </p:grpSpPr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962907BD-ED7F-4BAA-96E5-3E1E43448B2D}"/>
                </a:ext>
              </a:extLst>
            </p:cNvPr>
            <p:cNvSpPr txBox="1"/>
            <p:nvPr/>
          </p:nvSpPr>
          <p:spPr>
            <a:xfrm>
              <a:off x="84126" y="131907"/>
              <a:ext cx="10444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500" dirty="0">
                  <a:solidFill>
                    <a:srgbClr val="00818A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  <a:endParaRPr lang="fr-FR" sz="1500" dirty="0">
                <a:solidFill>
                  <a:srgbClr val="00818A"/>
                </a:solidFill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ED63FFB6-E35B-48FB-84E3-C5FA5EFEF660}"/>
                </a:ext>
              </a:extLst>
            </p:cNvPr>
            <p:cNvSpPr txBox="1"/>
            <p:nvPr/>
          </p:nvSpPr>
          <p:spPr>
            <a:xfrm>
              <a:off x="446252" y="274509"/>
              <a:ext cx="658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venir Next LT Pro" panose="020B0504020202020204" pitchFamily="34" charset="0"/>
                </a:rPr>
                <a:t>Méthodes</a:t>
              </a:r>
              <a:r>
                <a:rPr lang="fr-FR" dirty="0">
                  <a:latin typeface="Avenir Next LT Pro" panose="020B0504020202020204" pitchFamily="34" charset="0"/>
                </a:rPr>
                <a:t> utilisées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18D5875-BB9F-4B62-9AF6-181E71F19441}"/>
              </a:ext>
            </a:extLst>
          </p:cNvPr>
          <p:cNvGrpSpPr/>
          <p:nvPr/>
        </p:nvGrpSpPr>
        <p:grpSpPr>
          <a:xfrm>
            <a:off x="66489" y="425935"/>
            <a:ext cx="12179752" cy="379587"/>
            <a:chOff x="66489" y="437903"/>
            <a:chExt cx="12179752" cy="37958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CDF4CA-B1BC-4AD9-830E-F437EF704CD5}"/>
                </a:ext>
              </a:extLst>
            </p:cNvPr>
            <p:cNvSpPr/>
            <p:nvPr/>
          </p:nvSpPr>
          <p:spPr>
            <a:xfrm>
              <a:off x="2094716" y="478936"/>
              <a:ext cx="101515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Réseau de neurones récent (2021) pour la prédiction de </a:t>
              </a:r>
              <a:r>
                <a:rPr lang="fr-FR" sz="1600" b="1" dirty="0">
                  <a:latin typeface="Avenir Next LT Pro" panose="020B0504020202020204" pitchFamily="34" charset="0"/>
                </a:rPr>
                <a:t>séries</a:t>
              </a:r>
              <a:r>
                <a:rPr lang="fr-FR" sz="1600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</a:rPr>
                <a:t>temporelles</a:t>
              </a:r>
              <a:r>
                <a:rPr lang="fr-FR" sz="1600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>
                  <a:solidFill>
                    <a:srgbClr val="00818A"/>
                  </a:solidFill>
                  <a:latin typeface="Avenir Next LT Pro" panose="020B0504020202020204" pitchFamily="34" charset="0"/>
                </a:rPr>
                <a:t>univariées</a:t>
              </a:r>
              <a:r>
                <a:rPr lang="fr-FR" sz="1600" dirty="0">
                  <a:latin typeface="Avenir Next LT Pro" panose="020B0504020202020204" pitchFamily="34" charset="0"/>
                </a:rPr>
                <a:t> &amp; </a:t>
              </a:r>
              <a:r>
                <a:rPr lang="fr-FR" sz="1600" b="1" dirty="0">
                  <a:solidFill>
                    <a:srgbClr val="00818A"/>
                  </a:solidFill>
                  <a:latin typeface="Avenir Next LT Pro" panose="020B0504020202020204" pitchFamily="34" charset="0"/>
                </a:rPr>
                <a:t>multivariées</a:t>
              </a:r>
              <a:endParaRPr lang="fr-FR" sz="1600" b="1" i="1" dirty="0">
                <a:solidFill>
                  <a:srgbClr val="00818A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29DB5E-F78D-4A32-95ED-4D9CF5164DEB}"/>
                </a:ext>
              </a:extLst>
            </p:cNvPr>
            <p:cNvSpPr/>
            <p:nvPr/>
          </p:nvSpPr>
          <p:spPr>
            <a:xfrm>
              <a:off x="66489" y="437903"/>
              <a:ext cx="95630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00818A"/>
                  </a:solidFill>
                  <a:latin typeface="Avenir Next LT Pro" panose="020B0504020202020204" pitchFamily="34" charset="0"/>
                </a:rPr>
                <a:t>2.1. </a:t>
              </a:r>
              <a:r>
                <a:rPr lang="fr-FR" b="1" u="sng" dirty="0" err="1">
                  <a:solidFill>
                    <a:srgbClr val="00818A"/>
                  </a:solidFill>
                  <a:latin typeface="Avenir Next LT Pro" panose="020B0504020202020204" pitchFamily="34" charset="0"/>
                </a:rPr>
                <a:t>MiniRocket</a:t>
              </a:r>
              <a:r>
                <a:rPr lang="fr-FR" b="1" u="sng" dirty="0">
                  <a:solidFill>
                    <a:srgbClr val="00818A"/>
                  </a:solidFill>
                  <a:latin typeface="Avenir Next LT Pro" panose="020B0504020202020204" pitchFamily="34" charset="0"/>
                </a:rPr>
                <a:t> :</a:t>
              </a:r>
              <a:endParaRPr lang="fr-FR" b="1" u="sng" dirty="0">
                <a:solidFill>
                  <a:srgbClr val="00818A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C4673D1-A211-4F76-BD94-8D2169D869A1}"/>
              </a:ext>
            </a:extLst>
          </p:cNvPr>
          <p:cNvGrpSpPr/>
          <p:nvPr/>
        </p:nvGrpSpPr>
        <p:grpSpPr>
          <a:xfrm>
            <a:off x="576469" y="676536"/>
            <a:ext cx="8072231" cy="582165"/>
            <a:chOff x="635203" y="1709244"/>
            <a:chExt cx="8072231" cy="5821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682CD-4FF3-42DE-9C94-CA237EE91C1C}"/>
                </a:ext>
              </a:extLst>
            </p:cNvPr>
            <p:cNvSpPr/>
            <p:nvPr/>
          </p:nvSpPr>
          <p:spPr>
            <a:xfrm>
              <a:off x="1217368" y="1835560"/>
              <a:ext cx="74900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Travail avec les séries temporelles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TS_day</a:t>
              </a:r>
              <a:r>
                <a:rPr lang="fr-F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TS_week</a:t>
              </a:r>
              <a:r>
                <a:rPr lang="fr-F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credits_MTS</a:t>
              </a:r>
              <a:endParaRPr lang="fr-FR" sz="1600" i="1" dirty="0">
                <a:solidFill>
                  <a:srgbClr val="CC5856"/>
                </a:solidFill>
                <a:latin typeface="Avenir Next LT Pro" panose="020B0504020202020204" pitchFamily="34" charset="0"/>
              </a:endParaRPr>
            </a:p>
          </p:txBody>
        </p:sp>
        <p:pic>
          <p:nvPicPr>
            <p:cNvPr id="17" name="Graphique 16" descr="Ligne fléchée : légèrement incurvée avec un remplissage uni">
              <a:extLst>
                <a:ext uri="{FF2B5EF4-FFF2-40B4-BE49-F238E27FC236}">
                  <a16:creationId xmlns:a16="http://schemas.microsoft.com/office/drawing/2014/main" id="{CE2EF711-E216-4DC7-8BA0-21DFB17B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5203" y="1709244"/>
              <a:ext cx="582165" cy="582165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2A1D324-6A27-4BC7-BD55-C9EF52C85237}"/>
              </a:ext>
            </a:extLst>
          </p:cNvPr>
          <p:cNvGrpSpPr/>
          <p:nvPr/>
        </p:nvGrpSpPr>
        <p:grpSpPr>
          <a:xfrm>
            <a:off x="66489" y="1562535"/>
            <a:ext cx="3731030" cy="5210571"/>
            <a:chOff x="66489" y="1562535"/>
            <a:chExt cx="3731030" cy="5210571"/>
          </a:xfrm>
        </p:grpSpPr>
        <p:pic>
          <p:nvPicPr>
            <p:cNvPr id="4" name="Image 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4ED67F01-1803-4924-82DE-80ABCEE3B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9" y="1562535"/>
              <a:ext cx="3731030" cy="492495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AFB885-60F3-46A7-AAE4-63F61A90E2A4}"/>
                </a:ext>
              </a:extLst>
            </p:cNvPr>
            <p:cNvSpPr/>
            <p:nvPr/>
          </p:nvSpPr>
          <p:spPr>
            <a:xfrm>
              <a:off x="171264" y="6434552"/>
              <a:ext cx="31053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 u="sng" dirty="0">
                  <a:latin typeface="Avenir Next LT Pro" panose="020B0504020202020204" pitchFamily="34" charset="0"/>
                </a:rPr>
                <a:t>Résultats obtenus avec</a:t>
              </a:r>
              <a:r>
                <a:rPr lang="fr-FR" sz="1600" i="1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TS_day</a:t>
              </a:r>
              <a:r>
                <a:rPr lang="fr-FR" sz="1600" i="1" u="sng" dirty="0">
                  <a:latin typeface="Avenir Next LT Pro" panose="020B0504020202020204" pitchFamily="34" charset="0"/>
                </a:rPr>
                <a:t> 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0401F45-2E51-492F-B40F-49C8828051EF}"/>
              </a:ext>
            </a:extLst>
          </p:cNvPr>
          <p:cNvGrpSpPr/>
          <p:nvPr/>
        </p:nvGrpSpPr>
        <p:grpSpPr>
          <a:xfrm>
            <a:off x="4062545" y="1562535"/>
            <a:ext cx="8289658" cy="5199377"/>
            <a:chOff x="4062545" y="1562535"/>
            <a:chExt cx="8289658" cy="5199377"/>
          </a:xfrm>
        </p:grpSpPr>
        <p:pic>
          <p:nvPicPr>
            <p:cNvPr id="8" name="Image 7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46D261A6-445C-4FAA-B25C-C7EB4B37C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849" y="1562535"/>
              <a:ext cx="3731029" cy="4924959"/>
            </a:xfrm>
            <a:prstGeom prst="rect">
              <a:avLst/>
            </a:prstGeom>
          </p:spPr>
        </p:pic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66A1725-B1B6-4ABC-8901-1FF5EA585FCB}"/>
                </a:ext>
              </a:extLst>
            </p:cNvPr>
            <p:cNvGrpSpPr/>
            <p:nvPr/>
          </p:nvGrpSpPr>
          <p:grpSpPr>
            <a:xfrm>
              <a:off x="4062545" y="1562535"/>
              <a:ext cx="3731030" cy="5199377"/>
              <a:chOff x="4062545" y="1562535"/>
              <a:chExt cx="3731030" cy="5199377"/>
            </a:xfrm>
          </p:grpSpPr>
          <p:pic>
            <p:nvPicPr>
              <p:cNvPr id="6" name="Image 5" descr="Une image contenant graphique&#10;&#10;Description générée automatiquement">
                <a:extLst>
                  <a:ext uri="{FF2B5EF4-FFF2-40B4-BE49-F238E27FC236}">
                    <a16:creationId xmlns:a16="http://schemas.microsoft.com/office/drawing/2014/main" id="{4B93D86B-DD69-48D7-8A66-9D7A57335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2545" y="1562535"/>
                <a:ext cx="3731030" cy="4907638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6EA5027-7627-448A-8F75-9BF6865476CD}"/>
                  </a:ext>
                </a:extLst>
              </p:cNvPr>
              <p:cNvSpPr/>
              <p:nvPr/>
            </p:nvSpPr>
            <p:spPr>
              <a:xfrm>
                <a:off x="4276258" y="6423358"/>
                <a:ext cx="34594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i="1" u="sng" dirty="0">
                    <a:latin typeface="Avenir Next LT Pro" panose="020B0504020202020204" pitchFamily="34" charset="0"/>
                  </a:rPr>
                  <a:t>Résultats obtenus avec</a:t>
                </a:r>
                <a:r>
                  <a:rPr lang="fr-FR" sz="1600" i="1" dirty="0">
                    <a:latin typeface="Avenir Next LT Pro" panose="020B0504020202020204" pitchFamily="34" charset="0"/>
                  </a:rPr>
                  <a:t> </a:t>
                </a:r>
                <a:r>
                  <a:rPr lang="fr-FR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TS_week</a:t>
                </a:r>
                <a:r>
                  <a:rPr lang="fr-FR" sz="1600" i="1" u="sng" dirty="0">
                    <a:latin typeface="Avenir Next LT Pro" panose="020B0504020202020204" pitchFamily="34" charset="0"/>
                  </a:rPr>
                  <a:t> 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83944E-5CA8-4E6D-A49D-25CB4B4992F4}"/>
                </a:ext>
              </a:extLst>
            </p:cNvPr>
            <p:cNvSpPr/>
            <p:nvPr/>
          </p:nvSpPr>
          <p:spPr>
            <a:xfrm>
              <a:off x="8214443" y="6420097"/>
              <a:ext cx="41377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 u="sng" dirty="0">
                  <a:latin typeface="Avenir Next LT Pro" panose="020B0504020202020204" pitchFamily="34" charset="0"/>
                </a:rPr>
                <a:t>Résultats obtenus avec</a:t>
              </a:r>
              <a:r>
                <a:rPr lang="fr-FR" sz="1600" i="1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credits_MTS</a:t>
              </a:r>
              <a:endParaRPr lang="fr-FR" sz="1600" i="1" u="sng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FCF0B0-A7B0-4B2D-8C7B-CD532DD69DB1}"/>
              </a:ext>
            </a:extLst>
          </p:cNvPr>
          <p:cNvGrpSpPr/>
          <p:nvPr/>
        </p:nvGrpSpPr>
        <p:grpSpPr>
          <a:xfrm>
            <a:off x="3966401" y="1194076"/>
            <a:ext cx="3923317" cy="5586580"/>
            <a:chOff x="54241" y="1186526"/>
            <a:chExt cx="3923317" cy="558658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B948B9-2360-42E9-815F-A91748E4177E}"/>
                </a:ext>
              </a:extLst>
            </p:cNvPr>
            <p:cNvSpPr/>
            <p:nvPr/>
          </p:nvSpPr>
          <p:spPr>
            <a:xfrm>
              <a:off x="54241" y="1399799"/>
              <a:ext cx="3923317" cy="5373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A5AB16-4E7B-4AF4-961F-9C1D5A8C929B}"/>
                </a:ext>
              </a:extLst>
            </p:cNvPr>
            <p:cNvSpPr/>
            <p:nvPr/>
          </p:nvSpPr>
          <p:spPr>
            <a:xfrm>
              <a:off x="171264" y="1186526"/>
              <a:ext cx="17408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FF0000"/>
                  </a:solidFill>
                  <a:latin typeface="Avenir Next LT Pro" panose="020B0504020202020204" pitchFamily="34" charset="0"/>
                </a:rPr>
                <a:t>Meilleur modèle</a:t>
              </a:r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76DE4218-0D96-4344-9419-EADD384A913F}"/>
              </a:ext>
            </a:extLst>
          </p:cNvPr>
          <p:cNvSpPr txBox="1"/>
          <p:nvPr/>
        </p:nvSpPr>
        <p:spPr>
          <a:xfrm>
            <a:off x="11765377" y="6515451"/>
            <a:ext cx="40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67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797335AC-A9D6-4A24-91E4-3279DC60E18D}"/>
              </a:ext>
            </a:extLst>
          </p:cNvPr>
          <p:cNvSpPr/>
          <p:nvPr/>
        </p:nvSpPr>
        <p:spPr>
          <a:xfrm>
            <a:off x="0" y="-15753"/>
            <a:ext cx="12192000" cy="453656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B1C633DC-9C07-44B1-A652-D25986F2DF71}"/>
              </a:ext>
            </a:extLst>
          </p:cNvPr>
          <p:cNvGrpSpPr/>
          <p:nvPr/>
        </p:nvGrpSpPr>
        <p:grpSpPr>
          <a:xfrm>
            <a:off x="54241" y="-95505"/>
            <a:ext cx="6950387" cy="630942"/>
            <a:chOff x="84126" y="131907"/>
            <a:chExt cx="6950387" cy="630942"/>
          </a:xfrm>
        </p:grpSpPr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962907BD-ED7F-4BAA-96E5-3E1E43448B2D}"/>
                </a:ext>
              </a:extLst>
            </p:cNvPr>
            <p:cNvSpPr txBox="1"/>
            <p:nvPr/>
          </p:nvSpPr>
          <p:spPr>
            <a:xfrm>
              <a:off x="84126" y="131907"/>
              <a:ext cx="10444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500" dirty="0">
                  <a:solidFill>
                    <a:srgbClr val="00818A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  <a:endParaRPr lang="fr-FR" sz="1500" dirty="0">
                <a:solidFill>
                  <a:srgbClr val="00818A"/>
                </a:solidFill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ED63FFB6-E35B-48FB-84E3-C5FA5EFEF660}"/>
                </a:ext>
              </a:extLst>
            </p:cNvPr>
            <p:cNvSpPr txBox="1"/>
            <p:nvPr/>
          </p:nvSpPr>
          <p:spPr>
            <a:xfrm>
              <a:off x="446252" y="274509"/>
              <a:ext cx="658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venir Next LT Pro" panose="020B0504020202020204" pitchFamily="34" charset="0"/>
                </a:rPr>
                <a:t>Méthodes</a:t>
              </a:r>
              <a:r>
                <a:rPr lang="fr-FR" dirty="0">
                  <a:latin typeface="Avenir Next LT Pro" panose="020B0504020202020204" pitchFamily="34" charset="0"/>
                </a:rPr>
                <a:t> utilisées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941232F1-5F08-4499-B3D7-A498A6DE024E}"/>
              </a:ext>
            </a:extLst>
          </p:cNvPr>
          <p:cNvGrpSpPr/>
          <p:nvPr/>
        </p:nvGrpSpPr>
        <p:grpSpPr>
          <a:xfrm>
            <a:off x="142689" y="1913686"/>
            <a:ext cx="4416293" cy="1268396"/>
            <a:chOff x="238738" y="1941142"/>
            <a:chExt cx="4416293" cy="1268396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0F8D5756-6716-44C6-815C-D037539E44D9}"/>
                </a:ext>
              </a:extLst>
            </p:cNvPr>
            <p:cNvGrpSpPr/>
            <p:nvPr/>
          </p:nvGrpSpPr>
          <p:grpSpPr>
            <a:xfrm>
              <a:off x="268617" y="2304411"/>
              <a:ext cx="4386414" cy="905127"/>
              <a:chOff x="3891293" y="2979882"/>
              <a:chExt cx="4386414" cy="9051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91DE92-99F1-464C-A3A4-0E0DD1F273DD}"/>
                  </a:ext>
                </a:extLst>
              </p:cNvPr>
              <p:cNvSpPr/>
              <p:nvPr/>
            </p:nvSpPr>
            <p:spPr>
              <a:xfrm>
                <a:off x="3936524" y="2979882"/>
                <a:ext cx="3605667" cy="905127"/>
              </a:xfrm>
              <a:prstGeom prst="rect">
                <a:avLst/>
              </a:prstGeom>
              <a:solidFill>
                <a:srgbClr val="00818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D1D198-682C-4CFE-8C74-1F52FF77775C}"/>
                  </a:ext>
                </a:extLst>
              </p:cNvPr>
              <p:cNvSpPr/>
              <p:nvPr/>
            </p:nvSpPr>
            <p:spPr>
              <a:xfrm>
                <a:off x="3891293" y="3020751"/>
                <a:ext cx="43864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Avenir Next LT Pro" panose="020B0504020202020204" pitchFamily="34" charset="0"/>
                  </a:rPr>
                  <a:t>Valeur moyenne :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22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dossiers/jour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Avenir Next LT Pro" panose="020B0504020202020204" pitchFamily="34" charset="0"/>
                  </a:rPr>
                  <a:t>RMSE :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11.78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Avenir Next LT Pro" panose="020B0504020202020204" pitchFamily="34" charset="0"/>
                  </a:rPr>
                  <a:t>MAE :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7.90 </a:t>
                </a:r>
                <a:r>
                  <a:rPr lang="fr-FR" sz="1600" i="1" dirty="0">
                    <a:solidFill>
                      <a:srgbClr val="00818A"/>
                    </a:solidFill>
                    <a:latin typeface="Avenir Next LT Pro" panose="020B0504020202020204" pitchFamily="34" charset="0"/>
                  </a:rPr>
                  <a:t>(=erreur moyenne)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DC396E-0D15-4DB0-8FD1-E7EAC1CBE2A3}"/>
                </a:ext>
              </a:extLst>
            </p:cNvPr>
            <p:cNvSpPr/>
            <p:nvPr/>
          </p:nvSpPr>
          <p:spPr>
            <a:xfrm>
              <a:off x="238738" y="1941142"/>
              <a:ext cx="31053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 u="sng" dirty="0">
                  <a:latin typeface="Avenir Next LT Pro" panose="020B0504020202020204" pitchFamily="34" charset="0"/>
                </a:rPr>
                <a:t>Résultats avec</a:t>
              </a:r>
              <a:r>
                <a:rPr lang="fr-FR" sz="1600" i="1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TS_day</a:t>
              </a:r>
              <a:r>
                <a:rPr lang="fr-FR" sz="1600" i="1" u="sng" dirty="0">
                  <a:latin typeface="Avenir Next LT Pro" panose="020B0504020202020204" pitchFamily="34" charset="0"/>
                </a:rPr>
                <a:t> 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5F2F928-9EC1-4E7E-A581-4FE72F04BA56}"/>
              </a:ext>
            </a:extLst>
          </p:cNvPr>
          <p:cNvGrpSpPr/>
          <p:nvPr/>
        </p:nvGrpSpPr>
        <p:grpSpPr>
          <a:xfrm>
            <a:off x="3955602" y="1914509"/>
            <a:ext cx="4386414" cy="1267573"/>
            <a:chOff x="3990407" y="1933559"/>
            <a:chExt cx="4386414" cy="126757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C8B7E-87AA-40D0-B3D5-84999DD1D5AE}"/>
                </a:ext>
              </a:extLst>
            </p:cNvPr>
            <p:cNvSpPr/>
            <p:nvPr/>
          </p:nvSpPr>
          <p:spPr>
            <a:xfrm>
              <a:off x="3990407" y="1933559"/>
              <a:ext cx="34594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 u="sng" dirty="0">
                  <a:latin typeface="Avenir Next LT Pro" panose="020B0504020202020204" pitchFamily="34" charset="0"/>
                </a:rPr>
                <a:t>Résultats avec</a:t>
              </a:r>
              <a:r>
                <a:rPr lang="fr-FR" sz="1600" i="1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TS_week</a:t>
              </a:r>
              <a:r>
                <a:rPr lang="fr-FR" sz="1600" i="1" u="sng" dirty="0">
                  <a:latin typeface="Avenir Next LT Pro" panose="020B0504020202020204" pitchFamily="34" charset="0"/>
                </a:rPr>
                <a:t> </a:t>
              </a: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BE54EBAA-3581-47ED-AB67-C922B078786E}"/>
                </a:ext>
              </a:extLst>
            </p:cNvPr>
            <p:cNvGrpSpPr/>
            <p:nvPr/>
          </p:nvGrpSpPr>
          <p:grpSpPr>
            <a:xfrm>
              <a:off x="3990407" y="2296005"/>
              <a:ext cx="4386414" cy="905127"/>
              <a:chOff x="3891293" y="2979882"/>
              <a:chExt cx="4386414" cy="90512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0512BB8-39BD-4885-88BB-082F7A9B3EA3}"/>
                  </a:ext>
                </a:extLst>
              </p:cNvPr>
              <p:cNvSpPr/>
              <p:nvPr/>
            </p:nvSpPr>
            <p:spPr>
              <a:xfrm>
                <a:off x="3936524" y="2979882"/>
                <a:ext cx="4137760" cy="905127"/>
              </a:xfrm>
              <a:prstGeom prst="rect">
                <a:avLst/>
              </a:prstGeom>
              <a:solidFill>
                <a:srgbClr val="00818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9A84B2-5352-4CE7-9A47-527FC2C4340F}"/>
                  </a:ext>
                </a:extLst>
              </p:cNvPr>
              <p:cNvSpPr/>
              <p:nvPr/>
            </p:nvSpPr>
            <p:spPr>
              <a:xfrm>
                <a:off x="3891293" y="3020751"/>
                <a:ext cx="43864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Avenir Next LT Pro" panose="020B0504020202020204" pitchFamily="34" charset="0"/>
                  </a:rPr>
                  <a:t>Valeur moyenne :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156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dossiers/semaine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Avenir Next LT Pro" panose="020B0504020202020204" pitchFamily="34" charset="0"/>
                  </a:rPr>
                  <a:t>RMSE :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40.43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Avenir Next LT Pro" panose="020B0504020202020204" pitchFamily="34" charset="0"/>
                  </a:rPr>
                  <a:t>MAE :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30.37 </a:t>
                </a:r>
                <a:r>
                  <a:rPr lang="fr-FR" sz="1600" i="1" dirty="0">
                    <a:solidFill>
                      <a:srgbClr val="00818A"/>
                    </a:solidFill>
                    <a:latin typeface="Avenir Next LT Pro" panose="020B0504020202020204" pitchFamily="34" charset="0"/>
                  </a:rPr>
                  <a:t>(=erreur moyenne)</a:t>
                </a: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CC324DF-8AF4-45ED-ABFB-2336F0D20FAA}"/>
              </a:ext>
            </a:extLst>
          </p:cNvPr>
          <p:cNvGrpSpPr/>
          <p:nvPr/>
        </p:nvGrpSpPr>
        <p:grpSpPr>
          <a:xfrm>
            <a:off x="8319400" y="1930541"/>
            <a:ext cx="4386414" cy="1251541"/>
            <a:chOff x="8319400" y="1949591"/>
            <a:chExt cx="4386414" cy="125154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68AE0C-0DF4-405D-AEF2-35639CD4AE2A}"/>
                </a:ext>
              </a:extLst>
            </p:cNvPr>
            <p:cNvSpPr/>
            <p:nvPr/>
          </p:nvSpPr>
          <p:spPr>
            <a:xfrm>
              <a:off x="8319400" y="1949591"/>
              <a:ext cx="41377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 u="sng" dirty="0">
                  <a:latin typeface="Avenir Next LT Pro" panose="020B0504020202020204" pitchFamily="34" charset="0"/>
                </a:rPr>
                <a:t>Résultats avec</a:t>
              </a:r>
              <a:r>
                <a:rPr lang="fr-FR" sz="1600" i="1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credits_MTS</a:t>
              </a:r>
              <a:endParaRPr lang="fr-FR" sz="1600" i="1" u="sng" dirty="0">
                <a:latin typeface="Avenir Next LT Pro" panose="020B0504020202020204" pitchFamily="34" charset="0"/>
              </a:endParaRP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000E593E-553B-4BF6-B7DA-B46FA4F74D49}"/>
                </a:ext>
              </a:extLst>
            </p:cNvPr>
            <p:cNvGrpSpPr/>
            <p:nvPr/>
          </p:nvGrpSpPr>
          <p:grpSpPr>
            <a:xfrm>
              <a:off x="8319400" y="2296005"/>
              <a:ext cx="4386414" cy="905127"/>
              <a:chOff x="3891293" y="2979882"/>
              <a:chExt cx="4386414" cy="90512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334048-45D8-461D-B372-72E8D6383B51}"/>
                  </a:ext>
                </a:extLst>
              </p:cNvPr>
              <p:cNvSpPr/>
              <p:nvPr/>
            </p:nvSpPr>
            <p:spPr>
              <a:xfrm>
                <a:off x="3936524" y="2979882"/>
                <a:ext cx="3605667" cy="905127"/>
              </a:xfrm>
              <a:prstGeom prst="rect">
                <a:avLst/>
              </a:prstGeom>
              <a:solidFill>
                <a:srgbClr val="00818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86A7EF7-94FA-4F99-8F43-93463EBED4D5}"/>
                  </a:ext>
                </a:extLst>
              </p:cNvPr>
              <p:cNvSpPr/>
              <p:nvPr/>
            </p:nvSpPr>
            <p:spPr>
              <a:xfrm>
                <a:off x="3891293" y="3020751"/>
                <a:ext cx="43864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Avenir Next LT Pro" panose="020B0504020202020204" pitchFamily="34" charset="0"/>
                  </a:rPr>
                  <a:t>Valeur moyenne :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22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dossiers/jour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Avenir Next LT Pro" panose="020B0504020202020204" pitchFamily="34" charset="0"/>
                  </a:rPr>
                  <a:t>RMSE :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14.91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latin typeface="Avenir Next LT Pro" panose="020B0504020202020204" pitchFamily="34" charset="0"/>
                  </a:rPr>
                  <a:t>MAE :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12.06 </a:t>
                </a:r>
                <a:r>
                  <a:rPr lang="fr-FR" sz="1600" i="1" dirty="0">
                    <a:solidFill>
                      <a:srgbClr val="00818A"/>
                    </a:solidFill>
                    <a:latin typeface="Avenir Next LT Pro" panose="020B0504020202020204" pitchFamily="34" charset="0"/>
                  </a:rPr>
                  <a:t>(=erreur moyenne)</a:t>
                </a:r>
              </a:p>
            </p:txBody>
          </p:sp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943CF77-220A-4AB4-9332-367533AEC8D4}"/>
              </a:ext>
            </a:extLst>
          </p:cNvPr>
          <p:cNvGrpSpPr/>
          <p:nvPr/>
        </p:nvGrpSpPr>
        <p:grpSpPr>
          <a:xfrm>
            <a:off x="244289" y="6068714"/>
            <a:ext cx="6382872" cy="371626"/>
            <a:chOff x="4163375" y="3238349"/>
            <a:chExt cx="6382872" cy="37162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289C2E-12D5-4A71-99FE-2A81391B2383}"/>
                </a:ext>
              </a:extLst>
            </p:cNvPr>
            <p:cNvSpPr/>
            <p:nvPr/>
          </p:nvSpPr>
          <p:spPr>
            <a:xfrm>
              <a:off x="4878136" y="3238349"/>
              <a:ext cx="56681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Possible </a:t>
              </a:r>
              <a:r>
                <a:rPr lang="fr-FR" sz="1600" b="1" dirty="0">
                  <a:latin typeface="Avenir Next LT Pro" panose="020B0504020202020204" pitchFamily="34" charset="0"/>
                </a:rPr>
                <a:t>problème</a:t>
              </a:r>
              <a:r>
                <a:rPr lang="fr-FR" sz="1600" dirty="0">
                  <a:latin typeface="Avenir Next LT Pro" panose="020B0504020202020204" pitchFamily="34" charset="0"/>
                </a:rPr>
                <a:t> pour l’</a:t>
              </a:r>
              <a:r>
                <a:rPr lang="fr-FR" sz="1600" b="1" dirty="0">
                  <a:latin typeface="Avenir Next LT Pro" panose="020B0504020202020204" pitchFamily="34" charset="0"/>
                </a:rPr>
                <a:t>implémentation</a:t>
              </a:r>
              <a:r>
                <a:rPr lang="fr-FR" sz="1600" dirty="0">
                  <a:latin typeface="Avenir Next LT Pro" panose="020B0504020202020204" pitchFamily="34" charset="0"/>
                </a:rPr>
                <a:t> avec </a:t>
              </a:r>
              <a:r>
                <a:rPr lang="fr-FR" sz="1600" dirty="0" err="1">
                  <a:latin typeface="Avenir Next LT Pro" panose="020B0504020202020204" pitchFamily="34" charset="0"/>
                </a:rPr>
                <a:t>Alteryx</a:t>
              </a:r>
              <a:r>
                <a:rPr lang="fr-FR" sz="1600" dirty="0">
                  <a:latin typeface="Avenir Next LT Pro" panose="020B0504020202020204" pitchFamily="34" charset="0"/>
                </a:rPr>
                <a:t> .</a:t>
              </a:r>
              <a:endParaRPr lang="fr-FR" sz="1600" i="1" dirty="0">
                <a:solidFill>
                  <a:srgbClr val="CC5856"/>
                </a:solidFill>
                <a:latin typeface="Avenir Next LT Pro" panose="020B0504020202020204" pitchFamily="34" charset="0"/>
              </a:endParaRPr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0BF9886A-E6C2-4DD1-8A8B-7C79B5E66A3A}"/>
                </a:ext>
              </a:extLst>
            </p:cNvPr>
            <p:cNvGrpSpPr/>
            <p:nvPr/>
          </p:nvGrpSpPr>
          <p:grpSpPr>
            <a:xfrm>
              <a:off x="4163375" y="3248575"/>
              <a:ext cx="334225" cy="338554"/>
              <a:chOff x="1524091" y="1934868"/>
              <a:chExt cx="334225" cy="338554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2296AA7F-E3C0-4E04-B969-AB686A58B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9903" y="2104145"/>
                <a:ext cx="162599" cy="0"/>
              </a:xfrm>
              <a:prstGeom prst="line">
                <a:avLst/>
              </a:prstGeom>
              <a:ln w="38100" cap="rnd">
                <a:solidFill>
                  <a:srgbClr val="0081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2FB5D1CC-C6BC-4C6A-96CC-3A771D23D62E}"/>
                  </a:ext>
                </a:extLst>
              </p:cNvPr>
              <p:cNvSpPr/>
              <p:nvPr/>
            </p:nvSpPr>
            <p:spPr>
              <a:xfrm>
                <a:off x="1524091" y="1934868"/>
                <a:ext cx="334225" cy="338554"/>
              </a:xfrm>
              <a:prstGeom prst="ellipse">
                <a:avLst/>
              </a:prstGeom>
              <a:noFill/>
              <a:ln w="28575">
                <a:solidFill>
                  <a:srgbClr val="00818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7948A125-CBC6-41EB-AC73-DA8FB3526C42}"/>
                </a:ext>
              </a:extLst>
            </p:cNvPr>
            <p:cNvGrpSpPr/>
            <p:nvPr/>
          </p:nvGrpSpPr>
          <p:grpSpPr>
            <a:xfrm>
              <a:off x="4657062" y="3245881"/>
              <a:ext cx="188513" cy="364094"/>
              <a:chOff x="4606262" y="3245881"/>
              <a:chExt cx="188513" cy="36409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F85641B-FD57-4604-902D-F08AAE53D4CA}"/>
                  </a:ext>
                </a:extLst>
              </p:cNvPr>
              <p:cNvSpPr/>
              <p:nvPr/>
            </p:nvSpPr>
            <p:spPr>
              <a:xfrm>
                <a:off x="4661105" y="3245881"/>
                <a:ext cx="83416" cy="364094"/>
              </a:xfrm>
              <a:prstGeom prst="rect">
                <a:avLst/>
              </a:prstGeom>
              <a:solidFill>
                <a:srgbClr val="00818A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85E686A4-E47A-4424-B105-9A022EFEF7CC}"/>
                  </a:ext>
                </a:extLst>
              </p:cNvPr>
              <p:cNvSpPr/>
              <p:nvPr/>
            </p:nvSpPr>
            <p:spPr>
              <a:xfrm>
                <a:off x="4606262" y="3328245"/>
                <a:ext cx="188513" cy="194235"/>
              </a:xfrm>
              <a:prstGeom prst="ellipse">
                <a:avLst/>
              </a:prstGeom>
              <a:solidFill>
                <a:srgbClr val="00818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33980EF0-029C-4AB7-8438-B3C3AB240119}"/>
              </a:ext>
            </a:extLst>
          </p:cNvPr>
          <p:cNvGrpSpPr/>
          <p:nvPr/>
        </p:nvGrpSpPr>
        <p:grpSpPr>
          <a:xfrm>
            <a:off x="66489" y="425935"/>
            <a:ext cx="12179752" cy="379587"/>
            <a:chOff x="66489" y="437903"/>
            <a:chExt cx="12179752" cy="37958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27F8FA-CD87-4580-98C1-9AC9A8E96882}"/>
                </a:ext>
              </a:extLst>
            </p:cNvPr>
            <p:cNvSpPr/>
            <p:nvPr/>
          </p:nvSpPr>
          <p:spPr>
            <a:xfrm>
              <a:off x="2094716" y="478936"/>
              <a:ext cx="101515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Réseau de neurones récent (</a:t>
              </a:r>
              <a:r>
                <a:rPr lang="fr-FR" sz="1600" i="1" dirty="0">
                  <a:latin typeface="Avenir Next LT Pro" panose="020B0504020202020204" pitchFamily="34" charset="0"/>
                </a:rPr>
                <a:t>2021</a:t>
              </a:r>
              <a:r>
                <a:rPr lang="fr-FR" sz="1600" dirty="0">
                  <a:latin typeface="Avenir Next LT Pro" panose="020B0504020202020204" pitchFamily="34" charset="0"/>
                </a:rPr>
                <a:t>) pour la prédiction de </a:t>
              </a:r>
              <a:r>
                <a:rPr lang="fr-FR" sz="1600" b="1" dirty="0">
                  <a:latin typeface="Avenir Next LT Pro" panose="020B0504020202020204" pitchFamily="34" charset="0"/>
                </a:rPr>
                <a:t>séries</a:t>
              </a:r>
              <a:r>
                <a:rPr lang="fr-FR" sz="1600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</a:rPr>
                <a:t>temporelles</a:t>
              </a:r>
              <a:r>
                <a:rPr lang="fr-FR" sz="1600" dirty="0">
                  <a:latin typeface="Avenir Next LT Pro" panose="020B0504020202020204" pitchFamily="34" charset="0"/>
                </a:rPr>
                <a:t> </a:t>
              </a:r>
              <a:r>
                <a:rPr lang="fr-FR" sz="1600" b="1" dirty="0">
                  <a:solidFill>
                    <a:srgbClr val="00818A"/>
                  </a:solidFill>
                  <a:latin typeface="Avenir Next LT Pro" panose="020B0504020202020204" pitchFamily="34" charset="0"/>
                </a:rPr>
                <a:t>univariées</a:t>
              </a:r>
              <a:r>
                <a:rPr lang="fr-FR" sz="1600" dirty="0">
                  <a:latin typeface="Avenir Next LT Pro" panose="020B0504020202020204" pitchFamily="34" charset="0"/>
                </a:rPr>
                <a:t> et </a:t>
              </a:r>
              <a:r>
                <a:rPr lang="fr-FR" sz="1600" b="1" dirty="0">
                  <a:solidFill>
                    <a:srgbClr val="00818A"/>
                  </a:solidFill>
                  <a:latin typeface="Avenir Next LT Pro" panose="020B0504020202020204" pitchFamily="34" charset="0"/>
                </a:rPr>
                <a:t>multivariées</a:t>
              </a:r>
              <a:endParaRPr lang="fr-FR" sz="1600" b="1" i="1" dirty="0">
                <a:solidFill>
                  <a:srgbClr val="00818A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7954B86-3D00-420E-A22F-726059DA372B}"/>
                </a:ext>
              </a:extLst>
            </p:cNvPr>
            <p:cNvSpPr/>
            <p:nvPr/>
          </p:nvSpPr>
          <p:spPr>
            <a:xfrm>
              <a:off x="66489" y="437903"/>
              <a:ext cx="95630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00818A"/>
                  </a:solidFill>
                  <a:latin typeface="Avenir Next LT Pro" panose="020B0504020202020204" pitchFamily="34" charset="0"/>
                </a:rPr>
                <a:t>2.1. </a:t>
              </a:r>
              <a:r>
                <a:rPr lang="fr-FR" b="1" u="sng" dirty="0" err="1">
                  <a:solidFill>
                    <a:srgbClr val="00818A"/>
                  </a:solidFill>
                  <a:latin typeface="Avenir Next LT Pro" panose="020B0504020202020204" pitchFamily="34" charset="0"/>
                </a:rPr>
                <a:t>MiniRocket</a:t>
              </a:r>
              <a:r>
                <a:rPr lang="fr-FR" b="1" u="sng" dirty="0">
                  <a:solidFill>
                    <a:srgbClr val="00818A"/>
                  </a:solidFill>
                  <a:latin typeface="Avenir Next LT Pro" panose="020B0504020202020204" pitchFamily="34" charset="0"/>
                </a:rPr>
                <a:t> :</a:t>
              </a:r>
              <a:endParaRPr lang="fr-FR" b="1" u="sng" dirty="0">
                <a:solidFill>
                  <a:srgbClr val="00818A"/>
                </a:solidFill>
              </a:endParaRP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2ED0D60B-4F55-4E56-AD53-8DE5E20CF886}"/>
              </a:ext>
            </a:extLst>
          </p:cNvPr>
          <p:cNvGrpSpPr/>
          <p:nvPr/>
        </p:nvGrpSpPr>
        <p:grpSpPr>
          <a:xfrm>
            <a:off x="576469" y="676536"/>
            <a:ext cx="8072231" cy="582165"/>
            <a:chOff x="635203" y="1709244"/>
            <a:chExt cx="8072231" cy="58216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4836B-F920-4D41-AC52-276C3DEA2D2D}"/>
                </a:ext>
              </a:extLst>
            </p:cNvPr>
            <p:cNvSpPr/>
            <p:nvPr/>
          </p:nvSpPr>
          <p:spPr>
            <a:xfrm>
              <a:off x="1217368" y="1835560"/>
              <a:ext cx="74900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Travail avec les séries temporelles avec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TS_day</a:t>
              </a:r>
              <a:r>
                <a:rPr lang="fr-F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TS_week</a:t>
              </a:r>
              <a:r>
                <a:rPr lang="fr-F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credits_MTS</a:t>
              </a:r>
              <a:endParaRPr lang="fr-FR" sz="1600" i="1" dirty="0">
                <a:solidFill>
                  <a:srgbClr val="CC5856"/>
                </a:solidFill>
                <a:latin typeface="Avenir Next LT Pro" panose="020B0504020202020204" pitchFamily="34" charset="0"/>
              </a:endParaRPr>
            </a:p>
          </p:txBody>
        </p:sp>
        <p:pic>
          <p:nvPicPr>
            <p:cNvPr id="96" name="Graphique 95" descr="Ligne fléchée : légèrement incurvée avec un remplissage uni">
              <a:extLst>
                <a:ext uri="{FF2B5EF4-FFF2-40B4-BE49-F238E27FC236}">
                  <a16:creationId xmlns:a16="http://schemas.microsoft.com/office/drawing/2014/main" id="{BD0BB47F-69FD-446D-890C-587941C8B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5203" y="1709244"/>
              <a:ext cx="582165" cy="582165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2CE3E12-09FC-468B-A955-E460BD5F5CE1}"/>
              </a:ext>
            </a:extLst>
          </p:cNvPr>
          <p:cNvGrpSpPr/>
          <p:nvPr/>
        </p:nvGrpSpPr>
        <p:grpSpPr>
          <a:xfrm>
            <a:off x="3896103" y="1656967"/>
            <a:ext cx="4327374" cy="2611401"/>
            <a:chOff x="172568" y="1512479"/>
            <a:chExt cx="4327374" cy="2611401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9025102-6670-4396-8C8F-7B7C2530EFF0}"/>
                </a:ext>
              </a:extLst>
            </p:cNvPr>
            <p:cNvGrpSpPr/>
            <p:nvPr/>
          </p:nvGrpSpPr>
          <p:grpSpPr>
            <a:xfrm>
              <a:off x="172568" y="1512479"/>
              <a:ext cx="4327374" cy="1795110"/>
              <a:chOff x="372888" y="4426289"/>
              <a:chExt cx="4327374" cy="17951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FC04124-1166-4931-BD10-A4BDE60711F2}"/>
                  </a:ext>
                </a:extLst>
              </p:cNvPr>
              <p:cNvSpPr/>
              <p:nvPr/>
            </p:nvSpPr>
            <p:spPr>
              <a:xfrm>
                <a:off x="372888" y="4617026"/>
                <a:ext cx="4327374" cy="160437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FDA369-B7DB-420D-9EC3-AFC3DB20EEDF}"/>
                  </a:ext>
                </a:extLst>
              </p:cNvPr>
              <p:cNvSpPr/>
              <p:nvPr/>
            </p:nvSpPr>
            <p:spPr>
              <a:xfrm>
                <a:off x="418690" y="4426289"/>
                <a:ext cx="153694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FF0000"/>
                    </a:solidFill>
                    <a:latin typeface="Avenir Next LT Pro" panose="020B0504020202020204" pitchFamily="34" charset="0"/>
                  </a:rPr>
                  <a:t>Meilleur modèle</a:t>
                </a: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61107D0-5288-4F72-81CC-340F6AE7DFC6}"/>
                </a:ext>
              </a:extLst>
            </p:cNvPr>
            <p:cNvSpPr/>
            <p:nvPr/>
          </p:nvSpPr>
          <p:spPr>
            <a:xfrm>
              <a:off x="172568" y="3785326"/>
              <a:ext cx="42424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>
                  <a:solidFill>
                    <a:srgbClr val="FF0000"/>
                  </a:solidFill>
                  <a:latin typeface="Avenir Next LT Pro" panose="020B0504020202020204" pitchFamily="34" charset="0"/>
                </a:rPr>
                <a:t>Erreur moyenne de </a:t>
              </a:r>
              <a:r>
                <a:rPr lang="fr-FR" sz="1600" b="1" dirty="0">
                  <a:solidFill>
                    <a:srgbClr val="FF0000"/>
                  </a:solidFill>
                  <a:latin typeface="Avenir Next LT Pro" panose="020B0504020202020204" pitchFamily="34" charset="0"/>
                </a:rPr>
                <a:t>30 dossiers / semaine</a:t>
              </a:r>
              <a:r>
                <a:rPr lang="fr-FR" sz="1600" dirty="0">
                  <a:solidFill>
                    <a:srgbClr val="FF0000"/>
                  </a:solidFill>
                  <a:latin typeface="Avenir Next LT Pro" panose="020B0504020202020204" pitchFamily="34" charset="0"/>
                </a:rPr>
                <a:t>. </a:t>
              </a:r>
              <a:endParaRPr lang="fr-FR" sz="1600" i="1" dirty="0">
                <a:solidFill>
                  <a:srgbClr val="FF0000"/>
                </a:solidFill>
                <a:latin typeface="Avenir Next LT Pro" panose="020B0504020202020204" pitchFamily="34" charset="0"/>
              </a:endParaRPr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BBD03EBD-A767-4AE9-9B9D-DF0A3BEB6F98}"/>
                </a:ext>
              </a:extLst>
            </p:cNvPr>
            <p:cNvCxnSpPr>
              <a:cxnSpLocks/>
            </p:cNvCxnSpPr>
            <p:nvPr/>
          </p:nvCxnSpPr>
          <p:spPr>
            <a:xfrm>
              <a:off x="1955329" y="3263422"/>
              <a:ext cx="0" cy="521904"/>
            </a:xfrm>
            <a:prstGeom prst="line">
              <a:avLst/>
            </a:prstGeom>
            <a:ln w="5715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DBD5FDC-F7F5-43BE-82B2-C1F1E33A71E3}"/>
              </a:ext>
            </a:extLst>
          </p:cNvPr>
          <p:cNvGrpSpPr/>
          <p:nvPr/>
        </p:nvGrpSpPr>
        <p:grpSpPr>
          <a:xfrm>
            <a:off x="142689" y="3764288"/>
            <a:ext cx="7532592" cy="2032599"/>
            <a:chOff x="4192441" y="3387353"/>
            <a:chExt cx="7532592" cy="2032599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F6C9F43-158B-48B6-92B2-455D2E59BC2E}"/>
                </a:ext>
              </a:extLst>
            </p:cNvPr>
            <p:cNvGrpSpPr/>
            <p:nvPr/>
          </p:nvGrpSpPr>
          <p:grpSpPr>
            <a:xfrm>
              <a:off x="4294041" y="3882128"/>
              <a:ext cx="7430992" cy="1537824"/>
              <a:chOff x="717842" y="3703545"/>
              <a:chExt cx="7430992" cy="1537824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2DDA1CB5-E4AD-40F4-A59E-CE0139E99C3A}"/>
                  </a:ext>
                </a:extLst>
              </p:cNvPr>
              <p:cNvGrpSpPr/>
              <p:nvPr/>
            </p:nvGrpSpPr>
            <p:grpSpPr>
              <a:xfrm>
                <a:off x="717842" y="3703545"/>
                <a:ext cx="7430992" cy="1512723"/>
                <a:chOff x="4465110" y="4822513"/>
                <a:chExt cx="7430992" cy="1512723"/>
              </a:xfrm>
            </p:grpSpPr>
            <p:grpSp>
              <p:nvGrpSpPr>
                <p:cNvPr id="78" name="Groupe 77">
                  <a:extLst>
                    <a:ext uri="{FF2B5EF4-FFF2-40B4-BE49-F238E27FC236}">
                      <a16:creationId xmlns:a16="http://schemas.microsoft.com/office/drawing/2014/main" id="{AFAE953C-B1B2-44EB-B993-FA36415FBAE1}"/>
                    </a:ext>
                  </a:extLst>
                </p:cNvPr>
                <p:cNvGrpSpPr/>
                <p:nvPr/>
              </p:nvGrpSpPr>
              <p:grpSpPr>
                <a:xfrm>
                  <a:off x="4465110" y="4822513"/>
                  <a:ext cx="7430992" cy="1512723"/>
                  <a:chOff x="4151408" y="4009024"/>
                  <a:chExt cx="7430992" cy="1512723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D3108954-EE00-4A64-A4EC-4D4476B7950B}"/>
                      </a:ext>
                    </a:extLst>
                  </p:cNvPr>
                  <p:cNvSpPr/>
                  <p:nvPr/>
                </p:nvSpPr>
                <p:spPr>
                  <a:xfrm>
                    <a:off x="4878138" y="4496813"/>
                    <a:ext cx="6704262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fr-FR" sz="1600" dirty="0">
                        <a:latin typeface="Avenir Next LT Pro" panose="020B0504020202020204" pitchFamily="34" charset="0"/>
                      </a:rPr>
                      <a:t>Choix des paramètres </a:t>
                    </a:r>
                    <a:r>
                      <a:rPr lang="fr-FR" sz="1600" b="1" dirty="0">
                        <a:latin typeface="Avenir Next LT Pro" panose="020B0504020202020204" pitchFamily="34" charset="0"/>
                      </a:rPr>
                      <a:t>automatique</a:t>
                    </a:r>
                    <a:r>
                      <a:rPr lang="fr-FR" sz="1600" dirty="0">
                        <a:latin typeface="Avenir Next LT Pro" panose="020B0504020202020204" pitchFamily="34" charset="0"/>
                      </a:rPr>
                      <a:t> .</a:t>
                    </a:r>
                    <a:endParaRPr lang="fr-FR" sz="1600" b="1" i="1" dirty="0">
                      <a:solidFill>
                        <a:srgbClr val="CC5856"/>
                      </a:solidFill>
                      <a:latin typeface="Avenir Next LT Pro" panose="020B05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2CBBFAFF-4C21-470A-9F15-FF36C91FCCE3}"/>
                      </a:ext>
                    </a:extLst>
                  </p:cNvPr>
                  <p:cNvSpPr/>
                  <p:nvPr/>
                </p:nvSpPr>
                <p:spPr>
                  <a:xfrm>
                    <a:off x="4913118" y="4031553"/>
                    <a:ext cx="2961848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fr-FR" sz="1600" b="1" dirty="0">
                        <a:latin typeface="Avenir Next LT Pro" panose="020B0504020202020204" pitchFamily="34" charset="0"/>
                      </a:rPr>
                      <a:t>Meilleure</a:t>
                    </a:r>
                    <a:r>
                      <a:rPr lang="fr-FR" sz="1600" dirty="0">
                        <a:latin typeface="Avenir Next LT Pro" panose="020B0504020202020204" pitchFamily="34" charset="0"/>
                      </a:rPr>
                      <a:t> </a:t>
                    </a:r>
                    <a:r>
                      <a:rPr lang="fr-FR" sz="1600" b="1" dirty="0">
                        <a:latin typeface="Avenir Next LT Pro" panose="020B0504020202020204" pitchFamily="34" charset="0"/>
                      </a:rPr>
                      <a:t>performance</a:t>
                    </a:r>
                    <a:r>
                      <a:rPr lang="fr-FR" sz="1600" dirty="0">
                        <a:latin typeface="Avenir Next LT Pro" panose="020B0504020202020204" pitchFamily="34" charset="0"/>
                      </a:rPr>
                      <a:t>.</a:t>
                    </a:r>
                  </a:p>
                </p:txBody>
              </p:sp>
              <p:grpSp>
                <p:nvGrpSpPr>
                  <p:cNvPr id="81" name="Groupe 80">
                    <a:extLst>
                      <a:ext uri="{FF2B5EF4-FFF2-40B4-BE49-F238E27FC236}">
                        <a16:creationId xmlns:a16="http://schemas.microsoft.com/office/drawing/2014/main" id="{39461D90-08F6-4F01-9AF6-96A9980C233E}"/>
                      </a:ext>
                    </a:extLst>
                  </p:cNvPr>
                  <p:cNvGrpSpPr/>
                  <p:nvPr/>
                </p:nvGrpSpPr>
                <p:grpSpPr>
                  <a:xfrm>
                    <a:off x="4151408" y="4021794"/>
                    <a:ext cx="334225" cy="338554"/>
                    <a:chOff x="2140834" y="1893513"/>
                    <a:chExt cx="334225" cy="338554"/>
                  </a:xfrm>
                </p:grpSpPr>
                <p:sp>
                  <p:nvSpPr>
                    <p:cNvPr id="85" name="Ellipse 84">
                      <a:extLst>
                        <a:ext uri="{FF2B5EF4-FFF2-40B4-BE49-F238E27FC236}">
                          <a16:creationId xmlns:a16="http://schemas.microsoft.com/office/drawing/2014/main" id="{EA82E662-3BBD-4A02-944C-32EDA22A0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834" y="1893513"/>
                      <a:ext cx="334225" cy="33855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00818A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86" name="Connecteur droit 85">
                      <a:extLst>
                        <a:ext uri="{FF2B5EF4-FFF2-40B4-BE49-F238E27FC236}">
                          <a16:creationId xmlns:a16="http://schemas.microsoft.com/office/drawing/2014/main" id="{4A5287B4-B4CE-4FE3-AC88-3D297898A0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226646" y="2062790"/>
                      <a:ext cx="162599" cy="0"/>
                    </a:xfrm>
                    <a:prstGeom prst="line">
                      <a:avLst/>
                    </a:prstGeom>
                    <a:ln w="38100" cap="rnd">
                      <a:solidFill>
                        <a:srgbClr val="00818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8CAF580D-514C-4CB6-9D9E-94EB1F2BDD44}"/>
                      </a:ext>
                    </a:extLst>
                  </p:cNvPr>
                  <p:cNvSpPr/>
                  <p:nvPr/>
                </p:nvSpPr>
                <p:spPr>
                  <a:xfrm>
                    <a:off x="4724605" y="4009024"/>
                    <a:ext cx="83416" cy="1512723"/>
                  </a:xfrm>
                  <a:prstGeom prst="rect">
                    <a:avLst/>
                  </a:prstGeom>
                  <a:solidFill>
                    <a:srgbClr val="00818A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3" name="Ellipse 82">
                    <a:extLst>
                      <a:ext uri="{FF2B5EF4-FFF2-40B4-BE49-F238E27FC236}">
                        <a16:creationId xmlns:a16="http://schemas.microsoft.com/office/drawing/2014/main" id="{51DBC03B-6C30-42A3-B3AB-D79D983DC291}"/>
                      </a:ext>
                    </a:extLst>
                  </p:cNvPr>
                  <p:cNvSpPr/>
                  <p:nvPr/>
                </p:nvSpPr>
                <p:spPr>
                  <a:xfrm>
                    <a:off x="4665295" y="4096519"/>
                    <a:ext cx="188513" cy="194235"/>
                  </a:xfrm>
                  <a:prstGeom prst="ellipse">
                    <a:avLst/>
                  </a:prstGeom>
                  <a:solidFill>
                    <a:srgbClr val="00818A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/>
                  </a:p>
                </p:txBody>
              </p: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6ED70EC4-4EB6-41E7-A59D-B4710F0C2EA2}"/>
                      </a:ext>
                    </a:extLst>
                  </p:cNvPr>
                  <p:cNvSpPr/>
                  <p:nvPr/>
                </p:nvSpPr>
                <p:spPr>
                  <a:xfrm>
                    <a:off x="4672056" y="4562254"/>
                    <a:ext cx="188513" cy="194235"/>
                  </a:xfrm>
                  <a:prstGeom prst="ellipse">
                    <a:avLst/>
                  </a:prstGeom>
                  <a:solidFill>
                    <a:srgbClr val="00818A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/>
                  </a:p>
                </p:txBody>
              </p:sp>
            </p:grp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EBFF24DB-AB9E-44C9-A725-8D94129F1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1567" y="4908980"/>
                  <a:ext cx="0" cy="190500"/>
                </a:xfrm>
                <a:prstGeom prst="line">
                  <a:avLst/>
                </a:prstGeom>
                <a:ln w="38100" cap="rnd">
                  <a:solidFill>
                    <a:srgbClr val="0081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DCB40A3-C0E4-4E26-AE69-B217D209A1BF}"/>
                  </a:ext>
                </a:extLst>
              </p:cNvPr>
              <p:cNvSpPr/>
              <p:nvPr/>
            </p:nvSpPr>
            <p:spPr>
              <a:xfrm>
                <a:off x="1479551" y="4656594"/>
                <a:ext cx="54306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latin typeface="Avenir Next LT Pro" panose="020B0504020202020204" pitchFamily="34" charset="0"/>
                  </a:rPr>
                  <a:t>Exécution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rapide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et ne requiert 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pas de puissance 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de calcul par rapport à d’autres réseaux de neurones.</a:t>
                </a:r>
                <a:endParaRPr lang="fr-FR" sz="1600" b="1" i="1" dirty="0">
                  <a:solidFill>
                    <a:srgbClr val="CC5856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48F8263D-243C-42FF-A8BE-08A3CEF4CD5C}"/>
                  </a:ext>
                </a:extLst>
              </p:cNvPr>
              <p:cNvSpPr/>
              <p:nvPr/>
            </p:nvSpPr>
            <p:spPr>
              <a:xfrm>
                <a:off x="1238489" y="4763258"/>
                <a:ext cx="188513" cy="194235"/>
              </a:xfrm>
              <a:prstGeom prst="ellipse">
                <a:avLst/>
              </a:prstGeom>
              <a:solidFill>
                <a:srgbClr val="00818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878EBC4-3648-408B-9B60-915A21F1F450}"/>
                </a:ext>
              </a:extLst>
            </p:cNvPr>
            <p:cNvSpPr/>
            <p:nvPr/>
          </p:nvSpPr>
          <p:spPr>
            <a:xfrm>
              <a:off x="4192441" y="3387353"/>
              <a:ext cx="21606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</a:rPr>
                <a:t>Modèle </a:t>
              </a:r>
              <a:r>
                <a:rPr lang="fr-FR" sz="1600" dirty="0" err="1">
                  <a:latin typeface="Avenir Next LT Pro" panose="020B0504020202020204" pitchFamily="34" charset="0"/>
                </a:rPr>
                <a:t>MiniRocket</a:t>
              </a:r>
              <a:r>
                <a:rPr lang="fr-FR" sz="1600" dirty="0">
                  <a:latin typeface="Avenir Next LT Pro" panose="020B0504020202020204" pitchFamily="34" charset="0"/>
                </a:rPr>
                <a:t> :</a:t>
              </a:r>
              <a:endParaRPr lang="fr-FR" sz="1600" i="1" dirty="0">
                <a:solidFill>
                  <a:srgbClr val="CC5856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C5B36AE-1FA7-4910-9FCA-6733172FB31A}"/>
              </a:ext>
            </a:extLst>
          </p:cNvPr>
          <p:cNvSpPr txBox="1"/>
          <p:nvPr/>
        </p:nvSpPr>
        <p:spPr>
          <a:xfrm>
            <a:off x="11765377" y="6515451"/>
            <a:ext cx="40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26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32D4528659F41947AA08D1B888B95" ma:contentTypeVersion="17" ma:contentTypeDescription="Crée un document." ma:contentTypeScope="" ma:versionID="30e36d02849019da5375ff77ab311e71">
  <xsd:schema xmlns:xsd="http://www.w3.org/2001/XMLSchema" xmlns:xs="http://www.w3.org/2001/XMLSchema" xmlns:p="http://schemas.microsoft.com/office/2006/metadata/properties" xmlns:ns2="99d24f70-7232-4f28-b291-b70d80f4f383" xmlns:ns3="27f16103-7c40-4a73-9197-8c8ac9e4c553" targetNamespace="http://schemas.microsoft.com/office/2006/metadata/properties" ma:root="true" ma:fieldsID="3aa6b11f5125e89f88198a0b1d60051b" ns2:_="" ns3:_="">
    <xsd:import namespace="99d24f70-7232-4f28-b291-b70d80f4f383"/>
    <xsd:import namespace="27f16103-7c40-4a73-9197-8c8ac9e4c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24f70-7232-4f28-b291-b70d80f4f3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c52eb4dc-0ef3-4aa8-8e03-025dbf6c8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16103-7c40-4a73-9197-8c8ac9e4c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cf5f16-b25a-4ba7-b49b-8680476fcf3e}" ma:internalName="TaxCatchAll" ma:showField="CatchAllData" ma:web="27f16103-7c40-4a73-9197-8c8ac9e4c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52eb4dc-0ef3-4aa8-8e03-025dbf6c8637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64CD3-44B0-40DD-9711-E694FF467440}"/>
</file>

<file path=customXml/itemProps2.xml><?xml version="1.0" encoding="utf-8"?>
<ds:datastoreItem xmlns:ds="http://schemas.openxmlformats.org/officeDocument/2006/customXml" ds:itemID="{848CB6C4-9A86-4177-A8AB-2DF2D242518E}"/>
</file>

<file path=customXml/itemProps3.xml><?xml version="1.0" encoding="utf-8"?>
<ds:datastoreItem xmlns:ds="http://schemas.openxmlformats.org/officeDocument/2006/customXml" ds:itemID="{4A2CA810-BBC5-41C3-98FD-5CE1DDADA4B3}"/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554</Words>
  <Application>Microsoft Office PowerPoint</Application>
  <PresentationFormat>Grand écran</PresentationFormat>
  <Paragraphs>88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Cambria Math</vt:lpstr>
      <vt:lpstr>Century Gothic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ROIG Lila [CEMP]</dc:creator>
  <cp:lastModifiedBy>ROIG Lila [CEMP]</cp:lastModifiedBy>
  <cp:revision>68</cp:revision>
  <dcterms:created xsi:type="dcterms:W3CDTF">2023-03-22T09:01:50Z</dcterms:created>
  <dcterms:modified xsi:type="dcterms:W3CDTF">2023-09-22T09:46:25Z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a19f0c-bea1-442e-a475-ed109d9ec508_Enabled">
    <vt:lpwstr>true</vt:lpwstr>
  </property>
  <property fmtid="{D5CDD505-2E9C-101B-9397-08002B2CF9AE}" pid="3" name="MSIP_Label_48a19f0c-bea1-442e-a475-ed109d9ec508_SetDate">
    <vt:lpwstr>2023-03-22T09:01:52Z</vt:lpwstr>
  </property>
  <property fmtid="{D5CDD505-2E9C-101B-9397-08002B2CF9AE}" pid="4" name="MSIP_Label_48a19f0c-bea1-442e-a475-ed109d9ec508_Method">
    <vt:lpwstr>Standard</vt:lpwstr>
  </property>
  <property fmtid="{D5CDD505-2E9C-101B-9397-08002B2CF9AE}" pid="5" name="MSIP_Label_48a19f0c-bea1-442e-a475-ed109d9ec508_Name">
    <vt:lpwstr>48a19f0c-bea1-442e-a475-ed109d9ec508</vt:lpwstr>
  </property>
  <property fmtid="{D5CDD505-2E9C-101B-9397-08002B2CF9AE}" pid="6" name="MSIP_Label_48a19f0c-bea1-442e-a475-ed109d9ec508_SiteId">
    <vt:lpwstr>d5bb6d35-8a82-4329-b49a-5030bd6497ab</vt:lpwstr>
  </property>
  <property fmtid="{D5CDD505-2E9C-101B-9397-08002B2CF9AE}" pid="7" name="MSIP_Label_48a19f0c-bea1-442e-a475-ed109d9ec508_ActionId">
    <vt:lpwstr>a8c296d2-eb3e-4712-83b3-f7f6c6349998</vt:lpwstr>
  </property>
  <property fmtid="{D5CDD505-2E9C-101B-9397-08002B2CF9AE}" pid="8" name="MSIP_Label_48a19f0c-bea1-442e-a475-ed109d9ec508_ContentBits">
    <vt:lpwstr>0</vt:lpwstr>
  </property>
</Properties>
</file>