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5"/>
  </p:notesMasterIdLst>
  <p:sldIdLst>
    <p:sldId id="256" r:id="rId2"/>
    <p:sldId id="257" r:id="rId3"/>
    <p:sldId id="263" r:id="rId4"/>
    <p:sldId id="262" r:id="rId5"/>
    <p:sldId id="260" r:id="rId6"/>
    <p:sldId id="269" r:id="rId7"/>
    <p:sldId id="270" r:id="rId8"/>
    <p:sldId id="265" r:id="rId9"/>
    <p:sldId id="266" r:id="rId10"/>
    <p:sldId id="268" r:id="rId11"/>
    <p:sldId id="272" r:id="rId12"/>
    <p:sldId id="271" r:id="rId13"/>
    <p:sldId id="273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9" autoAdjust="0"/>
  </p:normalViewPr>
  <p:slideViewPr>
    <p:cSldViewPr snapToGrid="0">
      <p:cViewPr varScale="1">
        <p:scale>
          <a:sx n="95" d="100"/>
          <a:sy n="95" d="100"/>
        </p:scale>
        <p:origin x="76" y="2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8:10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24159,'599'0'0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8:10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7100 2 24080,'0'8057'0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8:10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24536,'578'0'0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4:4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 1 22186,'-521'0'0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4:44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10677 22432,'0'-10676'0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4:44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75 24575,'0'-4'0,"1"1"0,0-1 0,0 1 0,0-1 0,1 1 0,-1 0 0,1-1 0,0 1 0,0 0 0,0 0 0,0 0 0,0 1 0,1-1 0,-1 0 0,1 1 0,0-1 0,-1 1 0,1 0 0,1 0 0,-1 0 0,0 1 0,0-1 0,1 1 0,-1-1 0,0 1 0,1 0 0,3 0 0,25-2 0,0 2 0,45 3 0,-8 0 0,11-3 0,83 2 0,-138 6-1365,-17-3-5461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3:06:41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24536,'578'0'0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2:59:04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24355,'4679'383'0,"-4826"-472"0,294 178 0,-306-25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3:00:0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530 1 24524,'-529'274'0,"700"-277"0,-342 6 0,272-142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937A2-D923-4B04-BD7B-A86C909C1305}" type="datetimeFigureOut">
              <a:rPr lang="LID4096" smtClean="0"/>
              <a:t>10/14/2025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2E80B-5498-4CE0-ADA8-D8860D69F04D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39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620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837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DE80-1CCD-8F7F-A9FD-AE48EE990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655CAC-0C4D-7765-1884-65E7DE648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3AC9F40-EBCC-707C-C586-8EB115ADA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A94388-1481-2494-046B-1336C8EF6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559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A75D1-F607-8222-C97D-B116CA72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DB65A6-F1CE-6F21-7648-BB8A96DC3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7466DD-1EEC-59C9-8165-9F3E33B42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1D3273-E50B-A524-B570-7B6389414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81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2015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2E80B-5498-4CE0-ADA8-D8860D69F04D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990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5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6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53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63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2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52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7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6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43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8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0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xtoolbox.com/SuperTool.asp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51E9BAC6-0BEE-B9FB-628E-0BC9B753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15" r="-1" b="25420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5590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6D2944-0B78-C4EC-124F-3BB6B611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3609982" cy="3450844"/>
          </a:xfrm>
        </p:spPr>
        <p:txBody>
          <a:bodyPr>
            <a:normAutofit/>
          </a:bodyPr>
          <a:lstStyle/>
          <a:p>
            <a:r>
              <a:rPr lang="de-AT" sz="4800"/>
              <a:t>Bind 9</a:t>
            </a:r>
            <a:endParaRPr lang="LID4096" sz="4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FB84E0-64BE-3F09-6C8C-0911E2A3E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3609982" cy="1268984"/>
          </a:xfrm>
        </p:spPr>
        <p:txBody>
          <a:bodyPr>
            <a:normAutofit/>
          </a:bodyPr>
          <a:lstStyle/>
          <a:p>
            <a:r>
              <a:rPr lang="de-AT"/>
              <a:t>Referat von Yanni Alshoufi</a:t>
            </a:r>
            <a:endParaRPr lang="LID4096" dirty="0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2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281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00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CBBBC-ECC1-DA0E-008C-6E67FE74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7D56F-44A3-EA3D-C969-741CB22B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✨Magie✨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3DF88-5DBE-ABF4-4FF7-BE093959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AT" sz="9600" dirty="0">
                <a:latin typeface="FiraCode Nerd Font" panose="02000009000000000000"/>
              </a:rPr>
              <a:t>Demo! :)</a:t>
            </a:r>
          </a:p>
        </p:txBody>
      </p:sp>
    </p:spTree>
    <p:extLst>
      <p:ext uri="{BB962C8B-B14F-4D97-AF65-F5344CB8AC3E}">
        <p14:creationId xmlns:p14="http://schemas.microsoft.com/office/powerpoint/2010/main" val="3683770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4A781-B3C0-A191-C53A-CBDFCD0E0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14806-73D1-6D8F-9FAC-A53A6F7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✨Magie✨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6C2F7-6527-5619-E256-66DAC601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AT" sz="9600" dirty="0">
                <a:latin typeface="FiraCode Nerd Font" panose="02000009000000000000"/>
              </a:rPr>
              <a:t>In der realen Welt</a:t>
            </a:r>
          </a:p>
        </p:txBody>
      </p:sp>
    </p:spTree>
    <p:extLst>
      <p:ext uri="{BB962C8B-B14F-4D97-AF65-F5344CB8AC3E}">
        <p14:creationId xmlns:p14="http://schemas.microsoft.com/office/powerpoint/2010/main" val="704524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C7B57-52D1-A727-1902-499AB4F1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C447E-0E6F-F15E-4637-C9DAE65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Maturaformulierung</a:t>
            </a:r>
            <a:endParaRPr lang="LID4096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65D4288-8007-D530-19A2-9EF38AC33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Zu konfigurieren (Zone „htl-leonding.ac.at“):</a:t>
            </a:r>
          </a:p>
          <a:p>
            <a:pPr lvl="1"/>
            <a:endParaRPr lang="de-AT" dirty="0"/>
          </a:p>
          <a:p>
            <a:pPr lvl="1"/>
            <a:r>
              <a:rPr lang="de-AT" dirty="0"/>
              <a:t>Auf 10.5.3.3 und auf 10.5.3.4 sind zwei Name Server, die auf „dns1.htl-leonding.ac.at“ bzw. „dns2.htl-leonding.ac.at“ lauten sollten</a:t>
            </a:r>
          </a:p>
          <a:p>
            <a:pPr lvl="1"/>
            <a:r>
              <a:rPr lang="de-AT" dirty="0"/>
              <a:t>Auf „nw.htl-leonding.ac.at“ lautend sollte der Service erreichbar sein, der auf 10.3.3.1 und auf 4b:33:11:bb:54 läuft</a:t>
            </a:r>
          </a:p>
          <a:p>
            <a:pPr lvl="1"/>
            <a:r>
              <a:rPr lang="de-AT" dirty="0"/>
              <a:t>Auf „mail.htl-leonding.ac.at“ lautend sollte der Mail-Server zu finden sein, welcher in Wirklichkeit auf der IP-Adresse 10.110.110.110 läuft</a:t>
            </a:r>
          </a:p>
        </p:txBody>
      </p:sp>
    </p:spTree>
    <p:extLst>
      <p:ext uri="{BB962C8B-B14F-4D97-AF65-F5344CB8AC3E}">
        <p14:creationId xmlns:p14="http://schemas.microsoft.com/office/powerpoint/2010/main" val="1802841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F832C-B9DC-DC7C-A49F-6FE892C3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7C4F0-D784-F183-B137-357A286E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872" y="1878581"/>
            <a:ext cx="10723417" cy="1550419"/>
          </a:xfrm>
        </p:spPr>
        <p:txBody>
          <a:bodyPr/>
          <a:lstStyle/>
          <a:p>
            <a:r>
              <a:rPr lang="de-DE" dirty="0"/>
              <a:t>Vielen Dank für die</a:t>
            </a:r>
            <a:r>
              <a:rPr lang="ar-SY" dirty="0"/>
              <a:t> </a:t>
            </a:r>
            <a:br>
              <a:rPr lang="de-AT" dirty="0"/>
            </a:br>
            <a:r>
              <a:rPr lang="de-DE" dirty="0"/>
              <a:t>Aufmerksamkeit! :)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9E310-53DE-BB96-0406-8A2F8ADD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3345872"/>
            <a:ext cx="9486690" cy="2740295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AT" sz="9600" dirty="0">
                <a:latin typeface="FiraCode Nerd Font" panose="02000009000000000000"/>
              </a:rPr>
              <a:t>Noch Fragen?</a:t>
            </a:r>
          </a:p>
        </p:txBody>
      </p:sp>
    </p:spTree>
    <p:extLst>
      <p:ext uri="{BB962C8B-B14F-4D97-AF65-F5344CB8AC3E}">
        <p14:creationId xmlns:p14="http://schemas.microsoft.com/office/powerpoint/2010/main" val="3592548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AD42C4-3AEE-FE16-1E4D-46839BCF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7FA67-B74B-3D8A-0067-2016ABDD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Zonen vs. Domains</a:t>
            </a:r>
          </a:p>
          <a:p>
            <a:r>
              <a:rPr lang="de-DE" dirty="0" err="1"/>
              <a:t>Resource</a:t>
            </a:r>
            <a:r>
              <a:rPr lang="de-DE" dirty="0"/>
              <a:t> Records</a:t>
            </a:r>
          </a:p>
          <a:p>
            <a:r>
              <a:rPr lang="de-DE" dirty="0"/>
              <a:t>✨Magie✨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Maturaformulierung :)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2359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C7362-9412-A13B-6E0D-8403029A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6A8B2-1B6E-DFD8-50D1-7CC0CCE8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Zonen vs. Domains</a:t>
            </a:r>
            <a:endParaRPr lang="LID4096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342C68-CD05-6B44-0C26-B79CADAFF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260" y="2160016"/>
            <a:ext cx="3411818" cy="3927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/>
              <a:t>Domain:</a:t>
            </a:r>
          </a:p>
          <a:p>
            <a:r>
              <a:rPr lang="de-AT" dirty="0"/>
              <a:t>Grundeinheit</a:t>
            </a:r>
          </a:p>
          <a:p>
            <a:r>
              <a:rPr lang="de-AT" dirty="0"/>
              <a:t>String für Menschen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„fitness-app.com“</a:t>
            </a:r>
          </a:p>
          <a:p>
            <a:r>
              <a:rPr lang="de-AT" dirty="0"/>
              <a:t>meint auch</a:t>
            </a:r>
          </a:p>
          <a:p>
            <a:pPr marL="0" indent="0">
              <a:buNone/>
            </a:pPr>
            <a:r>
              <a:rPr lang="de-AT" dirty="0"/>
              <a:t>„the.fitness-app.com“</a:t>
            </a:r>
            <a:endParaRPr lang="LID4096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B155D6-DE01-EF14-2B1D-2F38689FD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3200" y="2160016"/>
            <a:ext cx="3411818" cy="39270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b="1" dirty="0"/>
              <a:t>Zone:</a:t>
            </a:r>
          </a:p>
          <a:p>
            <a:r>
              <a:rPr lang="de-AT" dirty="0"/>
              <a:t>Konfiguriert Domains</a:t>
            </a:r>
          </a:p>
          <a:p>
            <a:r>
              <a:rPr lang="de-AT" dirty="0"/>
              <a:t>Nicht Domain-gebunden</a:t>
            </a:r>
          </a:p>
          <a:p>
            <a:endParaRPr lang="de-AT" dirty="0"/>
          </a:p>
          <a:p>
            <a:pPr marL="0" indent="0">
              <a:buNone/>
            </a:pPr>
            <a:r>
              <a:rPr lang="de-AT" dirty="0"/>
              <a:t>„fitness-app.com“</a:t>
            </a:r>
          </a:p>
          <a:p>
            <a:r>
              <a:rPr lang="de-AT" dirty="0"/>
              <a:t>meint NICHT</a:t>
            </a:r>
            <a:endParaRPr lang="de-AT" b="1" dirty="0"/>
          </a:p>
          <a:p>
            <a:pPr marL="0" indent="0">
              <a:buNone/>
            </a:pPr>
            <a:r>
              <a:rPr lang="de-AT" dirty="0"/>
              <a:t>„the.fitness-app.com“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EB08C1-AF04-4200-952D-AD5F85ACBA0A}"/>
              </a:ext>
            </a:extLst>
          </p:cNvPr>
          <p:cNvSpPr/>
          <p:nvPr/>
        </p:nvSpPr>
        <p:spPr>
          <a:xfrm>
            <a:off x="5130459" y="2298299"/>
            <a:ext cx="2258384" cy="75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.</a:t>
            </a:r>
            <a:endParaRPr lang="LID4096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0F845F-E2BA-99E8-6915-464634241A9B}"/>
              </a:ext>
            </a:extLst>
          </p:cNvPr>
          <p:cNvSpPr/>
          <p:nvPr/>
        </p:nvSpPr>
        <p:spPr>
          <a:xfrm>
            <a:off x="5130459" y="3260772"/>
            <a:ext cx="2258384" cy="75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com</a:t>
            </a:r>
            <a:endParaRPr lang="LID4096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DA4759-7537-AE42-1748-D7C1204120CC}"/>
              </a:ext>
            </a:extLst>
          </p:cNvPr>
          <p:cNvSpPr/>
          <p:nvPr/>
        </p:nvSpPr>
        <p:spPr>
          <a:xfrm>
            <a:off x="5130459" y="4223245"/>
            <a:ext cx="2258384" cy="75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fitness-app</a:t>
            </a:r>
            <a:endParaRPr lang="LID4096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06543FD-43F6-2AFA-2B62-180D88B0F3AB}"/>
              </a:ext>
            </a:extLst>
          </p:cNvPr>
          <p:cNvSpPr/>
          <p:nvPr/>
        </p:nvSpPr>
        <p:spPr>
          <a:xfrm>
            <a:off x="5130459" y="5185718"/>
            <a:ext cx="2258384" cy="754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the</a:t>
            </a:r>
            <a:endParaRPr lang="LID4096" dirty="0"/>
          </a:p>
        </p:txBody>
      </p: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E62B8953-8F25-CAE3-5740-269D3568A4BA}"/>
              </a:ext>
            </a:extLst>
          </p:cNvPr>
          <p:cNvGrpSpPr/>
          <p:nvPr/>
        </p:nvGrpSpPr>
        <p:grpSpPr>
          <a:xfrm>
            <a:off x="7280269" y="2185201"/>
            <a:ext cx="295631" cy="2905982"/>
            <a:chOff x="7280269" y="2185201"/>
            <a:chExt cx="295631" cy="29059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E8C3CB88-BEC7-1977-042A-297F013BE649}"/>
                    </a:ext>
                  </a:extLst>
                </p14:cNvPr>
                <p14:cNvContentPartPr/>
                <p14:nvPr/>
              </p14:nvContentPartPr>
              <p14:xfrm>
                <a:off x="7280269" y="2185201"/>
                <a:ext cx="216360" cy="72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E8C3CB88-BEC7-1977-042A-297F013BE6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74149" y="2172961"/>
                  <a:ext cx="228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F4610387-0D12-1696-018F-4F77AEAEE3E7}"/>
                    </a:ext>
                  </a:extLst>
                </p14:cNvPr>
                <p14:cNvContentPartPr/>
                <p14:nvPr/>
              </p14:nvContentPartPr>
              <p14:xfrm flipH="1">
                <a:off x="7496629" y="2187466"/>
                <a:ext cx="79271" cy="2900732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F4610387-0D12-1696-018F-4F77AEAEE3E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6149022" y="2181346"/>
                  <a:ext cx="2774485" cy="2912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4709DA5C-F8A1-EF8D-F09E-C07526675B0E}"/>
                    </a:ext>
                  </a:extLst>
                </p14:cNvPr>
                <p14:cNvContentPartPr/>
                <p14:nvPr/>
              </p14:nvContentPartPr>
              <p14:xfrm>
                <a:off x="7288317" y="5090463"/>
                <a:ext cx="208312" cy="72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4709DA5C-F8A1-EF8D-F09E-C07526675B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201" y="5078223"/>
                  <a:ext cx="220544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AA8A4966-684B-EC2B-80A7-7083908434F2}"/>
              </a:ext>
            </a:extLst>
          </p:cNvPr>
          <p:cNvGrpSpPr/>
          <p:nvPr/>
        </p:nvGrpSpPr>
        <p:grpSpPr>
          <a:xfrm>
            <a:off x="5028907" y="2177186"/>
            <a:ext cx="218055" cy="3872695"/>
            <a:chOff x="5028907" y="2148608"/>
            <a:chExt cx="218055" cy="3872695"/>
          </a:xfrm>
        </p:grpSpPr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53D2784F-1581-2BFC-9C9D-227E8203BFB9}"/>
                </a:ext>
              </a:extLst>
            </p:cNvPr>
            <p:cNvGrpSpPr/>
            <p:nvPr/>
          </p:nvGrpSpPr>
          <p:grpSpPr>
            <a:xfrm>
              <a:off x="5028907" y="2148608"/>
              <a:ext cx="203104" cy="3872695"/>
              <a:chOff x="5047866" y="2078790"/>
              <a:chExt cx="203104" cy="387269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" name="Freihand 39">
                    <a:extLst>
                      <a:ext uri="{FF2B5EF4-FFF2-40B4-BE49-F238E27FC236}">
                        <a16:creationId xmlns:a16="http://schemas.microsoft.com/office/drawing/2014/main" id="{1CB9FB50-1447-A38B-9594-D275D08BCB3B}"/>
                      </a:ext>
                    </a:extLst>
                  </p14:cNvPr>
                  <p14:cNvContentPartPr/>
                  <p14:nvPr/>
                </p14:nvContentPartPr>
                <p14:xfrm>
                  <a:off x="5061065" y="5950765"/>
                  <a:ext cx="187920" cy="720"/>
                </p14:xfrm>
              </p:contentPart>
            </mc:Choice>
            <mc:Fallback xmlns="">
              <p:pic>
                <p:nvPicPr>
                  <p:cNvPr id="40" name="Freihand 39">
                    <a:extLst>
                      <a:ext uri="{FF2B5EF4-FFF2-40B4-BE49-F238E27FC236}">
                        <a16:creationId xmlns:a16="http://schemas.microsoft.com/office/drawing/2014/main" id="{1CB9FB50-1447-A38B-9594-D275D08BCB3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054945" y="5938525"/>
                    <a:ext cx="20016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1" name="Freihand 40">
                    <a:extLst>
                      <a:ext uri="{FF2B5EF4-FFF2-40B4-BE49-F238E27FC236}">
                        <a16:creationId xmlns:a16="http://schemas.microsoft.com/office/drawing/2014/main" id="{F50B8581-735A-3402-5677-AD6587C1B989}"/>
                      </a:ext>
                    </a:extLst>
                  </p14:cNvPr>
                  <p14:cNvContentPartPr/>
                  <p14:nvPr/>
                </p14:nvContentPartPr>
                <p14:xfrm>
                  <a:off x="5047866" y="2105791"/>
                  <a:ext cx="720" cy="3844254"/>
                </p14:xfrm>
              </p:contentPart>
            </mc:Choice>
            <mc:Fallback xmlns="">
              <p:pic>
                <p:nvPicPr>
                  <p:cNvPr id="41" name="Freihand 40">
                    <a:extLst>
                      <a:ext uri="{FF2B5EF4-FFF2-40B4-BE49-F238E27FC236}">
                        <a16:creationId xmlns:a16="http://schemas.microsoft.com/office/drawing/2014/main" id="{F50B8581-735A-3402-5677-AD6587C1B98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035626" y="2099670"/>
                    <a:ext cx="25200" cy="38564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2" name="Freihand 41">
                    <a:extLst>
                      <a:ext uri="{FF2B5EF4-FFF2-40B4-BE49-F238E27FC236}">
                        <a16:creationId xmlns:a16="http://schemas.microsoft.com/office/drawing/2014/main" id="{8FD155E6-0391-9198-F44A-9A3F942BFAEA}"/>
                      </a:ext>
                    </a:extLst>
                  </p14:cNvPr>
                  <p14:cNvContentPartPr/>
                  <p14:nvPr/>
                </p14:nvContentPartPr>
                <p14:xfrm>
                  <a:off x="5050810" y="2078790"/>
                  <a:ext cx="200160" cy="27000"/>
                </p14:xfrm>
              </p:contentPart>
            </mc:Choice>
            <mc:Fallback xmlns="">
              <p:pic>
                <p:nvPicPr>
                  <p:cNvPr id="42" name="Freihand 41">
                    <a:extLst>
                      <a:ext uri="{FF2B5EF4-FFF2-40B4-BE49-F238E27FC236}">
                        <a16:creationId xmlns:a16="http://schemas.microsoft.com/office/drawing/2014/main" id="{8FD155E6-0391-9198-F44A-9A3F942BFAE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044690" y="2072670"/>
                    <a:ext cx="212400" cy="39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1" name="Freihand 90">
                  <a:extLst>
                    <a:ext uri="{FF2B5EF4-FFF2-40B4-BE49-F238E27FC236}">
                      <a16:creationId xmlns:a16="http://schemas.microsoft.com/office/drawing/2014/main" id="{0FF28A0F-AB62-4CED-EDA9-E317D8A2666D}"/>
                    </a:ext>
                  </a:extLst>
                </p14:cNvPr>
                <p14:cNvContentPartPr/>
                <p14:nvPr/>
              </p14:nvContentPartPr>
              <p14:xfrm>
                <a:off x="5038650" y="5055422"/>
                <a:ext cx="208312" cy="720"/>
              </p14:xfrm>
            </p:contentPart>
          </mc:Choice>
          <mc:Fallback xmlns="">
            <p:pic>
              <p:nvPicPr>
                <p:cNvPr id="91" name="Freihand 90">
                  <a:extLst>
                    <a:ext uri="{FF2B5EF4-FFF2-40B4-BE49-F238E27FC236}">
                      <a16:creationId xmlns:a16="http://schemas.microsoft.com/office/drawing/2014/main" id="{0FF28A0F-AB62-4CED-EDA9-E317D8A2666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32534" y="5043182"/>
                  <a:ext cx="220544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7" name="Freihand 76">
                <a:extLst>
                  <a:ext uri="{FF2B5EF4-FFF2-40B4-BE49-F238E27FC236}">
                    <a16:creationId xmlns:a16="http://schemas.microsoft.com/office/drawing/2014/main" id="{C4268A8A-57FE-CF6F-908B-6F146F13DFF9}"/>
                  </a:ext>
                </a:extLst>
              </p14:cNvPr>
              <p14:cNvContentPartPr/>
              <p14:nvPr/>
            </p14:nvContentPartPr>
            <p14:xfrm>
              <a:off x="3018546" y="2329580"/>
              <a:ext cx="1684800" cy="161280"/>
            </p14:xfrm>
          </p:contentPart>
        </mc:Choice>
        <mc:Fallback xmlns="">
          <p:pic>
            <p:nvPicPr>
              <p:cNvPr id="77" name="Freihand 76">
                <a:extLst>
                  <a:ext uri="{FF2B5EF4-FFF2-40B4-BE49-F238E27FC236}">
                    <a16:creationId xmlns:a16="http://schemas.microsoft.com/office/drawing/2014/main" id="{C4268A8A-57FE-CF6F-908B-6F146F13DF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12426" y="2323460"/>
                <a:ext cx="1697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FF53DB8C-130B-85EA-5B1A-FCB3052680D5}"/>
                  </a:ext>
                </a:extLst>
              </p14:cNvPr>
              <p14:cNvContentPartPr/>
              <p14:nvPr/>
            </p14:nvContentPartPr>
            <p14:xfrm>
              <a:off x="7649814" y="2360720"/>
              <a:ext cx="190800" cy="9900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FF53DB8C-130B-85EA-5B1A-FCB3052680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43694" y="2354600"/>
                <a:ext cx="203040" cy="111240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Textfeld 93">
            <a:extLst>
              <a:ext uri="{FF2B5EF4-FFF2-40B4-BE49-F238E27FC236}">
                <a16:creationId xmlns:a16="http://schemas.microsoft.com/office/drawing/2014/main" id="{8880487E-3670-207C-C0D5-C620A4F0571C}"/>
              </a:ext>
            </a:extLst>
          </p:cNvPr>
          <p:cNvSpPr txBox="1"/>
          <p:nvPr/>
        </p:nvSpPr>
        <p:spPr>
          <a:xfrm>
            <a:off x="5252247" y="189252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u="sng" dirty="0"/>
              <a:t>fitness-app.com</a:t>
            </a:r>
          </a:p>
        </p:txBody>
      </p:sp>
    </p:spTree>
    <p:extLst>
      <p:ext uri="{BB962C8B-B14F-4D97-AF65-F5344CB8AC3E}">
        <p14:creationId xmlns:p14="http://schemas.microsoft.com/office/powerpoint/2010/main" val="3158393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28CAC-B703-F28D-4AB0-31F03D0FD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DEEDF-D0EE-22C2-17D7-035488B8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Record</a:t>
            </a:r>
            <a:r>
              <a:rPr lang="de-AT" dirty="0"/>
              <a:t> (RR)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57B947-2EDD-035D-3EE5-8331321A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3926152"/>
          </a:xfrm>
        </p:spPr>
        <p:txBody>
          <a:bodyPr>
            <a:normAutofit/>
          </a:bodyPr>
          <a:lstStyle/>
          <a:p>
            <a:r>
              <a:rPr lang="de-AT" dirty="0"/>
              <a:t>Grundlegende Informationseinheit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[&lt;name&gt;] [&lt;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ttl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&gt;] [&lt;class&gt;] &lt;type&gt; &lt;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rdata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&gt;</a:t>
            </a:r>
          </a:p>
          <a:p>
            <a:endParaRPr lang="de-AT" dirty="0"/>
          </a:p>
          <a:p>
            <a:r>
              <a:rPr lang="de-AT" dirty="0"/>
              <a:t>Z. B.:</a:t>
            </a:r>
          </a:p>
          <a:p>
            <a:pPr lvl="1"/>
            <a:r>
              <a:rPr lang="de-AT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yanni.com.	300	IN	A	50.17.235.133</a:t>
            </a:r>
          </a:p>
          <a:p>
            <a:pPr lvl="1"/>
            <a:endParaRPr lang="de-AT" dirty="0"/>
          </a:p>
          <a:p>
            <a:pPr lvl="1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6009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510C4-C72E-E943-DC77-37118E40B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A4B3B-D4E3-C017-697F-769A5D62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Resource</a:t>
            </a:r>
            <a:r>
              <a:rPr lang="de-AT" dirty="0"/>
              <a:t> </a:t>
            </a:r>
            <a:r>
              <a:rPr lang="de-AT" dirty="0" err="1"/>
              <a:t>Record</a:t>
            </a:r>
            <a:r>
              <a:rPr lang="de-AT" dirty="0"/>
              <a:t> (RR) − Typ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829C58-AC5D-66CD-E00C-31C705F87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486690" cy="4242622"/>
          </a:xfrm>
        </p:spPr>
        <p:txBody>
          <a:bodyPr>
            <a:normAutofit/>
          </a:bodyPr>
          <a:lstStyle/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[&lt;name&gt;] [&lt;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ttl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&gt;] [&lt;class&gt;] &lt;type&gt; &lt;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rdata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&gt;</a:t>
            </a:r>
          </a:p>
          <a:p>
            <a:endParaRPr lang="de-AT" dirty="0"/>
          </a:p>
          <a:p>
            <a:r>
              <a:rPr lang="de-AT" b="1" dirty="0"/>
              <a:t>Wichtigste Typen:</a:t>
            </a:r>
          </a:p>
          <a:p>
            <a:pPr lvl="1"/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A</a:t>
            </a:r>
            <a:r>
              <a:rPr lang="de-AT" dirty="0"/>
              <a:t> … IPv4-Adresse </a:t>
            </a:r>
            <a:r>
              <a:rPr lang="de-AT" i="1" dirty="0">
                <a:solidFill>
                  <a:schemeClr val="tx1">
                    <a:lumMod val="65000"/>
                  </a:schemeClr>
                </a:solidFill>
              </a:rPr>
              <a:t>(bzw. AAAA für IPv6)</a:t>
            </a:r>
          </a:p>
          <a:p>
            <a:pPr lvl="1"/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CNAME</a:t>
            </a:r>
            <a:r>
              <a:rPr lang="de-AT" dirty="0"/>
              <a:t> … </a:t>
            </a:r>
            <a:r>
              <a:rPr lang="de-AT" dirty="0" err="1"/>
              <a:t>Canonical</a:t>
            </a:r>
            <a:r>
              <a:rPr lang="de-AT" dirty="0"/>
              <a:t>“ Name = Alias</a:t>
            </a:r>
          </a:p>
          <a:p>
            <a:pPr lvl="1"/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NS</a:t>
            </a:r>
            <a:r>
              <a:rPr lang="de-AT" dirty="0"/>
              <a:t> … Nameserver</a:t>
            </a:r>
          </a:p>
          <a:p>
            <a:pPr lvl="1"/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MX</a:t>
            </a:r>
            <a:r>
              <a:rPr lang="de-AT" dirty="0"/>
              <a:t> … Mail Exchange</a:t>
            </a:r>
          </a:p>
          <a:p>
            <a:pPr marL="228600" lvl="1" indent="0">
              <a:buNone/>
            </a:pPr>
            <a:endParaRPr lang="de-AT" dirty="0"/>
          </a:p>
          <a:p>
            <a:pPr lvl="1"/>
            <a:r>
              <a:rPr lang="de-AT" dirty="0"/>
              <a:t>(</a:t>
            </a:r>
            <a:r>
              <a:rPr lang="de-AT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PTR</a:t>
            </a:r>
            <a:r>
              <a:rPr lang="de-AT" dirty="0"/>
              <a:t> … für Reverse-Maps </a:t>
            </a:r>
            <a:r>
              <a:rPr lang="de-AT" dirty="0">
                <a:sym typeface="Wingdings" panose="05000000000000000000" pitchFamily="2" charset="2"/>
              </a:rPr>
              <a:t></a:t>
            </a:r>
            <a:r>
              <a:rPr lang="de-AT" dirty="0"/>
              <a:t> IP-Adresse zum Host)</a:t>
            </a:r>
          </a:p>
        </p:txBody>
      </p:sp>
    </p:spTree>
    <p:extLst>
      <p:ext uri="{BB962C8B-B14F-4D97-AF65-F5344CB8AC3E}">
        <p14:creationId xmlns:p14="http://schemas.microsoft.com/office/powerpoint/2010/main" val="382011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F28E-C203-359B-C02B-AF3C1854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E3C36-F3F5-7646-074D-2DFF2D1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Zonen-Dateien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B59AD-4C55-7573-A3C1-4C9576661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30571"/>
            <a:ext cx="9486690" cy="472348"/>
          </a:xfrm>
        </p:spPr>
        <p:txBody>
          <a:bodyPr>
            <a:normAutofit/>
          </a:bodyPr>
          <a:lstStyle/>
          <a:p>
            <a:r>
              <a:rPr lang="de-AT" dirty="0"/>
              <a:t>Darin werden </a:t>
            </a:r>
            <a:r>
              <a:rPr lang="de-A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RRs einer Zone </a:t>
            </a:r>
            <a:r>
              <a:rPr lang="de-AT" dirty="0"/>
              <a:t>konfiguriert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4A1F85C-D256-6021-A5FA-251D90869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91" r="13010"/>
          <a:stretch>
            <a:fillRect/>
          </a:stretch>
        </p:blipFill>
        <p:spPr>
          <a:xfrm>
            <a:off x="1587710" y="1702919"/>
            <a:ext cx="9288108" cy="46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9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EC7F-2AA1-2ECD-CB4D-3908212F1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77744-E139-77D1-4498-292BC8AE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Zonen-Dateien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35ECD9-B6F3-D3F2-882A-85C51488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230571"/>
            <a:ext cx="9486690" cy="472348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Code Nerd Font" panose="02000009000000000000"/>
              </a:rPr>
              <a:t>@</a:t>
            </a:r>
            <a:r>
              <a:rPr lang="de-AT" dirty="0"/>
              <a:t> … Zonen-Name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76B00FA-BE0F-A865-181E-7768B63FED88}"/>
              </a:ext>
            </a:extLst>
          </p:cNvPr>
          <p:cNvSpPr txBox="1">
            <a:spLocks/>
          </p:cNvSpPr>
          <p:nvPr/>
        </p:nvSpPr>
        <p:spPr>
          <a:xfrm>
            <a:off x="1587710" y="5805600"/>
            <a:ext cx="9486690" cy="597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Ein Gefühl dafür: </a:t>
            </a:r>
            <a:r>
              <a:rPr lang="de-AT" dirty="0">
                <a:hlinkClick r:id="rId3"/>
              </a:rPr>
              <a:t>https://mxtoolbox.com/SuperTool.aspx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611F9A0-AB77-9564-5DBF-CB5CA1200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618" y="1702919"/>
            <a:ext cx="8478982" cy="39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8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6CA9-EAC1-0DB1-7D79-3380D305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E119-B7F3-EC3A-3100-880BFC7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cool wäre es…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D810F8-809D-AFD2-1D62-0A6668AC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dirty="0" err="1">
                <a:latin typeface="FiraCode Nerd Font" panose="02000009000000000000"/>
              </a:rPr>
              <a:t>sudo</a:t>
            </a:r>
            <a:r>
              <a:rPr lang="de-AT" dirty="0">
                <a:latin typeface="FiraCode Nerd Font" panose="02000009000000000000"/>
              </a:rPr>
              <a:t> </a:t>
            </a:r>
            <a:r>
              <a:rPr lang="de-AT" dirty="0" err="1">
                <a:latin typeface="FiraCode Nerd Font" panose="02000009000000000000"/>
              </a:rPr>
              <a:t>apt</a:t>
            </a:r>
            <a:r>
              <a:rPr lang="de-AT" dirty="0">
                <a:latin typeface="FiraCode Nerd Font" panose="02000009000000000000"/>
              </a:rPr>
              <a:t> </a:t>
            </a:r>
            <a:r>
              <a:rPr lang="de-AT" dirty="0" err="1">
                <a:latin typeface="FiraCode Nerd Font" panose="02000009000000000000"/>
              </a:rPr>
              <a:t>install</a:t>
            </a:r>
            <a:r>
              <a:rPr lang="de-AT" dirty="0">
                <a:latin typeface="FiraCode Nerd Font" panose="02000009000000000000"/>
              </a:rPr>
              <a:t> …</a:t>
            </a:r>
          </a:p>
          <a:p>
            <a:pPr lvl="1"/>
            <a:r>
              <a:rPr lang="de-DE" dirty="0">
                <a:latin typeface="Neue Haas Grotesk Text Pro (Textkörper)"/>
              </a:rPr>
              <a:t>Konfigurieren</a:t>
            </a:r>
          </a:p>
          <a:p>
            <a:pPr lvl="2"/>
            <a:r>
              <a:rPr lang="de-DE" dirty="0">
                <a:latin typeface="Neue Haas Grotesk Text Pro (Textkörper)"/>
              </a:rPr>
              <a:t>In diesem Netz gibt‘s einen Server</a:t>
            </a:r>
          </a:p>
          <a:p>
            <a:pPr lvl="2"/>
            <a:r>
              <a:rPr lang="de-DE" dirty="0">
                <a:latin typeface="Neue Haas Grotesk Text Pro (Textkörper)"/>
              </a:rPr>
              <a:t>Oh, und falls du nichts im Netz findest =&gt; nimm einfach den von Google</a:t>
            </a:r>
          </a:p>
          <a:p>
            <a:pPr lvl="2"/>
            <a:r>
              <a:rPr lang="de-DE" dirty="0">
                <a:latin typeface="Neue Haas Grotesk Text Pro (Textkörper)"/>
              </a:rPr>
              <a:t>Suche Rekursiv nach dem nächstbesten!!</a:t>
            </a:r>
          </a:p>
          <a:p>
            <a:pPr lvl="1"/>
            <a:r>
              <a:rPr lang="de-AT" dirty="0">
                <a:latin typeface="Neue Haas Grotesk Text Pro (Textkörper)"/>
              </a:rPr>
              <a:t>Und Zonen</a:t>
            </a:r>
          </a:p>
          <a:p>
            <a:pPr lvl="2"/>
            <a:r>
              <a:rPr lang="de-AT" dirty="0">
                <a:latin typeface="Neue Haas Grotesk Text Pro (Textkörper)"/>
              </a:rPr>
              <a:t>Da ist die Zonen-Datei für yanni</a:t>
            </a:r>
            <a:r>
              <a:rPr lang="de-AT" sz="2000" dirty="0">
                <a:latin typeface="FiraCode Nerd Font" panose="02000009000000000000"/>
              </a:rPr>
              <a:t>.com</a:t>
            </a:r>
            <a:endParaRPr lang="de-AT" dirty="0">
              <a:latin typeface="FiraCode Nerd Font" panose="0200000900000000000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3268D8-5DCA-5778-59D4-DC6F146B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39" y="211254"/>
            <a:ext cx="4915586" cy="10193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744BAD7-6297-0E4F-11C1-409DE3949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762" y="5021473"/>
            <a:ext cx="5772956" cy="152421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E1234B-BFF8-2782-76E6-3F1580908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638" y="1319750"/>
            <a:ext cx="4915587" cy="10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8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B9CBD-2DDB-4F43-CE4A-8110BCFB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65E32-C625-C9AF-5E1A-8639AEB7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✨Magie✨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14BF7A-395F-62F4-94C1-C03B1150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 indent="0">
              <a:buNone/>
            </a:pPr>
            <a:r>
              <a:rPr lang="de-AT" sz="9600" dirty="0">
                <a:latin typeface="FiraCode Nerd Font" panose="02000009000000000000"/>
              </a:rPr>
              <a:t>Bind 9!!!</a:t>
            </a:r>
          </a:p>
          <a:p>
            <a:pPr marL="228600" lvl="1" indent="0">
              <a:buNone/>
            </a:pPr>
            <a:endParaRPr lang="de-AT" sz="9600" dirty="0">
              <a:latin typeface="FiraCode Nerd Font" panose="0200000900000000000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DE1A0E-B2AF-C8D8-2470-E962A6AB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28" y="4032074"/>
            <a:ext cx="9476396" cy="71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2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374</Words>
  <Application>Microsoft Office PowerPoint</Application>
  <PresentationFormat>Breitbild</PresentationFormat>
  <Paragraphs>81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</vt:lpstr>
      <vt:lpstr>FiraCode Nerd Font</vt:lpstr>
      <vt:lpstr>Neue Haas Grotesk Text Pro</vt:lpstr>
      <vt:lpstr>Neue Haas Grotesk Text Pro (Textkörper)</vt:lpstr>
      <vt:lpstr>Wingdings</vt:lpstr>
      <vt:lpstr>InterweaveVTI</vt:lpstr>
      <vt:lpstr>Bind 9</vt:lpstr>
      <vt:lpstr>Inhalt</vt:lpstr>
      <vt:lpstr>Zonen vs. Domains</vt:lpstr>
      <vt:lpstr>Resource Record (RR)</vt:lpstr>
      <vt:lpstr>Resource Record (RR) − Typ</vt:lpstr>
      <vt:lpstr>Zonen-Dateien</vt:lpstr>
      <vt:lpstr>Zonen-Dateien</vt:lpstr>
      <vt:lpstr>Wie cool wäre es…</vt:lpstr>
      <vt:lpstr>✨Magie✨</vt:lpstr>
      <vt:lpstr>✨Magie✨</vt:lpstr>
      <vt:lpstr>✨Magie✨</vt:lpstr>
      <vt:lpstr>Maturaformulierung</vt:lpstr>
      <vt:lpstr>Vielen Dank für die  Aufmerksamkeit!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Shoufi Yane</dc:creator>
  <cp:lastModifiedBy>Al Shoufi Yane</cp:lastModifiedBy>
  <cp:revision>60</cp:revision>
  <dcterms:created xsi:type="dcterms:W3CDTF">2025-10-10T13:23:31Z</dcterms:created>
  <dcterms:modified xsi:type="dcterms:W3CDTF">2025-10-14T09:47:24Z</dcterms:modified>
</cp:coreProperties>
</file>