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0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xf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AF79"/>
    <a:srgbClr val="EAEFF7"/>
    <a:srgbClr val="D2DEEF"/>
    <a:srgbClr val="FEFEFE"/>
    <a:srgbClr val="FF9953"/>
    <a:srgbClr val="FFCDAB"/>
    <a:srgbClr val="73899B"/>
    <a:srgbClr val="6792B8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6" autoAdjust="0"/>
    <p:restoredTop sz="95380" autoAdjust="0"/>
  </p:normalViewPr>
  <p:slideViewPr>
    <p:cSldViewPr>
      <p:cViewPr varScale="1">
        <p:scale>
          <a:sx n="86" d="100"/>
          <a:sy n="86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3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977E-2FA5-4F0B-B149-46B361F654F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F73E-C308-41BA-896C-2234E7EB1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0000"/>
            <a:ext cx="7772400" cy="1272165"/>
          </a:xfrm>
        </p:spPr>
        <p:txBody>
          <a:bodyPr anchor="ctr" anchorCtr="0"/>
          <a:lstStyle>
            <a:lvl1pPr algn="ctr">
              <a:defRPr sz="4400" baseline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0" y="5219999"/>
            <a:ext cx="7200000" cy="1450221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286000" y="234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数字集成电路设计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69000"/>
            <a:ext cx="7886700" cy="2520000"/>
          </a:xfrm>
        </p:spPr>
        <p:txBody>
          <a:bodyPr anchor="ctr" anchorCtr="0"/>
          <a:lstStyle>
            <a:lvl1pPr algn="ctr">
              <a:defRPr sz="4000" baseline="0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>
            <a:lvl2pPr>
              <a:tabLst>
                <a:tab pos="1260000" algn="l"/>
                <a:tab pos="1440000" algn="l"/>
              </a:tabLst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52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22479" cy="519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555172" y="996495"/>
            <a:ext cx="3477985" cy="4963433"/>
          </a:xfrm>
          <a:ln w="635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465864" y="996495"/>
            <a:ext cx="4189038" cy="4963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Aft>
                <a:spcPts val="300"/>
              </a:spcAft>
              <a:defRPr sz="20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07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64704"/>
            <a:ext cx="4262850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4902" y="6482993"/>
            <a:ext cx="432000" cy="288000"/>
          </a:xfrm>
        </p:spPr>
        <p:txBody>
          <a:bodyPr/>
          <a:lstStyle/>
          <a:p>
            <a:fld id="{E03290A5-688F-44DD-A518-A7C144A2E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52000" y="764704"/>
            <a:ext cx="8639999" cy="5718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0000" contrast="-80000"/>
          </a:blip>
          <a:stretch>
            <a:fillRect/>
          </a:stretch>
        </p:blipFill>
        <p:spPr>
          <a:xfrm>
            <a:off x="3635896" y="1304764"/>
            <a:ext cx="5968276" cy="594960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0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764704"/>
            <a:ext cx="8640000" cy="571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4902" y="6482993"/>
            <a:ext cx="432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rgbClr val="595959"/>
                </a:solidFill>
                <a:latin typeface="Arial Narrow" panose="020B0606020202030204" pitchFamily="34" charset="0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fld id="{E03290A5-688F-44DD-A518-A7C144A2E8B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52000" y="684000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252000" y="6482993"/>
            <a:ext cx="864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0" y="7147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4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70C0"/>
          </a:solidFill>
          <a:latin typeface="Arial Narrow" panose="020B0606020202030204" pitchFamily="34" charset="0"/>
          <a:ea typeface="思源黑体" panose="020B05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2000" b="1" kern="1200" baseline="0">
          <a:solidFill>
            <a:srgbClr val="0070C0"/>
          </a:solidFill>
          <a:latin typeface="Arial Narrow" panose="020B0606020202030204" pitchFamily="34" charset="0"/>
          <a:ea typeface="思源黑体" panose="020B0500000000000000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tabLst>
          <a:tab pos="1440000" algn="l"/>
        </a:tabLst>
        <a:defRPr sz="1800" b="0" i="0" kern="1200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思源黑体 Medium" panose="020B0600000000000000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思源黑体 Medium" panose="020B0600000000000000" pitchFamily="34" charset="-122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思源黑体 Medium" panose="020B0600000000000000" pitchFamily="34" charset="-122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n"/>
        <a:defRPr sz="1400" b="0" i="0" kern="1200" baseline="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思源黑体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2000" y="164388"/>
            <a:ext cx="7855451" cy="519612"/>
          </a:xfrm>
        </p:spPr>
        <p:txBody>
          <a:bodyPr/>
          <a:lstStyle/>
          <a:p>
            <a:r>
              <a:rPr lang="zh-CN" altLang="en-US" dirty="0"/>
              <a:t>平方根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A55F8E00-4186-466F-8447-E449550784B7}"/>
              </a:ext>
            </a:extLst>
          </p:cNvPr>
          <p:cNvGrpSpPr/>
          <p:nvPr/>
        </p:nvGrpSpPr>
        <p:grpSpPr>
          <a:xfrm>
            <a:off x="251520" y="980728"/>
            <a:ext cx="8640960" cy="1188132"/>
            <a:chOff x="251520" y="980728"/>
            <a:chExt cx="8640960" cy="1188132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092BBEE-339E-41AE-A8E3-570CF23052BB}"/>
                </a:ext>
              </a:extLst>
            </p:cNvPr>
            <p:cNvSpPr/>
            <p:nvPr/>
          </p:nvSpPr>
          <p:spPr>
            <a:xfrm>
              <a:off x="251520" y="980728"/>
              <a:ext cx="8640960" cy="1188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102580"/>
                </p:ext>
              </p:extLst>
            </p:nvPr>
          </p:nvGraphicFramePr>
          <p:xfrm>
            <a:off x="2524125" y="1208082"/>
            <a:ext cx="4095750" cy="73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047320" imgH="367200" progId="Equation.AxMath">
                    <p:embed/>
                  </p:oleObj>
                </mc:Choice>
                <mc:Fallback>
                  <p:oleObj name="AxMath" r:id="rId2" imgW="2047320" imgH="3672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24125" y="1208082"/>
                          <a:ext cx="4095750" cy="733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2B877DC-EC1D-49E6-98DE-5C16A05C11D1}"/>
              </a:ext>
            </a:extLst>
          </p:cNvPr>
          <p:cNvSpPr/>
          <p:nvPr/>
        </p:nvSpPr>
        <p:spPr>
          <a:xfrm>
            <a:off x="3887924" y="2276872"/>
            <a:ext cx="500455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0E53C3B-8401-48A3-A369-6E9E7640C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81958"/>
              </p:ext>
            </p:extLst>
          </p:nvPr>
        </p:nvGraphicFramePr>
        <p:xfrm>
          <a:off x="4967362" y="2776538"/>
          <a:ext cx="217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133280" imgH="271800" progId="Equation.AxMath">
                  <p:embed/>
                </p:oleObj>
              </mc:Choice>
              <mc:Fallback>
                <p:oleObj name="AxMath" r:id="rId4" imgW="1133280" imgH="271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7362" y="2776538"/>
                        <a:ext cx="2171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467918A-1752-4498-96FC-770A4145B0CE}"/>
              </a:ext>
            </a:extLst>
          </p:cNvPr>
          <p:cNvGrpSpPr/>
          <p:nvPr/>
        </p:nvGrpSpPr>
        <p:grpSpPr>
          <a:xfrm>
            <a:off x="5940136" y="5193192"/>
            <a:ext cx="1080000" cy="504056"/>
            <a:chOff x="5940136" y="5193192"/>
            <a:chExt cx="1080000" cy="504056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B22E42A-8961-45B4-841C-DB2916A5A1F1}"/>
                </a:ext>
              </a:extLst>
            </p:cNvPr>
            <p:cNvSpPr/>
            <p:nvPr/>
          </p:nvSpPr>
          <p:spPr>
            <a:xfrm>
              <a:off x="5976140" y="5193192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18D5D17-7DA6-485F-BB5D-F62C7FF7D552}"/>
                </a:ext>
              </a:extLst>
            </p:cNvPr>
            <p:cNvSpPr/>
            <p:nvPr/>
          </p:nvSpPr>
          <p:spPr>
            <a:xfrm>
              <a:off x="6192180" y="519320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624DFED-780C-44B1-8121-C40BE268F5BF}"/>
                </a:ext>
              </a:extLst>
            </p:cNvPr>
            <p:cNvSpPr/>
            <p:nvPr/>
          </p:nvSpPr>
          <p:spPr>
            <a:xfrm>
              <a:off x="6408220" y="519320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C76B83D-CEAD-4BA7-901C-1FB7FD388BCC}"/>
                </a:ext>
              </a:extLst>
            </p:cNvPr>
            <p:cNvSpPr/>
            <p:nvPr/>
          </p:nvSpPr>
          <p:spPr>
            <a:xfrm>
              <a:off x="6624212" y="519320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5614F06-8222-47CA-ADE0-1D9D939D7CEF}"/>
                </a:ext>
              </a:extLst>
            </p:cNvPr>
            <p:cNvSpPr/>
            <p:nvPr/>
          </p:nvSpPr>
          <p:spPr>
            <a:xfrm>
              <a:off x="6840252" y="519320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20AD9A3-F0B2-41E6-830B-56A9140A64C2}"/>
                </a:ext>
              </a:extLst>
            </p:cNvPr>
            <p:cNvSpPr/>
            <p:nvPr/>
          </p:nvSpPr>
          <p:spPr>
            <a:xfrm>
              <a:off x="5976140" y="5553232"/>
              <a:ext cx="144000" cy="144000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07503C1-31ED-4EF2-896D-91258D4CF28B}"/>
                </a:ext>
              </a:extLst>
            </p:cNvPr>
            <p:cNvSpPr/>
            <p:nvPr/>
          </p:nvSpPr>
          <p:spPr>
            <a:xfrm>
              <a:off x="6192180" y="5553248"/>
              <a:ext cx="144000" cy="144000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D7F4127-DD9A-49E2-BAD2-0CD5A2AAEC3B}"/>
                </a:ext>
              </a:extLst>
            </p:cNvPr>
            <p:cNvSpPr/>
            <p:nvPr/>
          </p:nvSpPr>
          <p:spPr>
            <a:xfrm>
              <a:off x="6408220" y="5553248"/>
              <a:ext cx="144000" cy="144000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9EEBE3B-3968-4BD4-81EC-9BEDB96817E2}"/>
                </a:ext>
              </a:extLst>
            </p:cNvPr>
            <p:cNvSpPr/>
            <p:nvPr/>
          </p:nvSpPr>
          <p:spPr>
            <a:xfrm>
              <a:off x="6624212" y="5553248"/>
              <a:ext cx="144000" cy="144000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F5A51BF-807E-4886-B8B3-C201593DF22F}"/>
                </a:ext>
              </a:extLst>
            </p:cNvPr>
            <p:cNvSpPr/>
            <p:nvPr/>
          </p:nvSpPr>
          <p:spPr>
            <a:xfrm>
              <a:off x="6840252" y="5553248"/>
              <a:ext cx="144000" cy="144000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73AA56B-DC0B-42F9-8D36-4D9C1099CA61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36" y="5445220"/>
              <a:ext cx="10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A43DFF90-AE66-4F1A-9636-1EA26CDD591F}"/>
              </a:ext>
            </a:extLst>
          </p:cNvPr>
          <p:cNvGrpSpPr/>
          <p:nvPr/>
        </p:nvGrpSpPr>
        <p:grpSpPr>
          <a:xfrm>
            <a:off x="5328068" y="2960944"/>
            <a:ext cx="1656168" cy="144016"/>
            <a:chOff x="5328068" y="2960944"/>
            <a:chExt cx="1656168" cy="14401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8B2472-929A-4D27-83C2-7261274C17D1}"/>
                </a:ext>
              </a:extLst>
            </p:cNvPr>
            <p:cNvSpPr/>
            <p:nvPr/>
          </p:nvSpPr>
          <p:spPr>
            <a:xfrm>
              <a:off x="5328068" y="296096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7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C8E69E6-8A6F-4233-8027-28DDF582127D}"/>
                </a:ext>
              </a:extLst>
            </p:cNvPr>
            <p:cNvSpPr/>
            <p:nvPr/>
          </p:nvSpPr>
          <p:spPr>
            <a:xfrm>
              <a:off x="5544092" y="296094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6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85E8584-54CD-4409-8FB3-5980CCC6C4E0}"/>
                </a:ext>
              </a:extLst>
            </p:cNvPr>
            <p:cNvSpPr/>
            <p:nvPr/>
          </p:nvSpPr>
          <p:spPr>
            <a:xfrm>
              <a:off x="5760116" y="296094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5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F9F1D96-AD91-45D8-9208-582DB7156141}"/>
                </a:ext>
              </a:extLst>
            </p:cNvPr>
            <p:cNvSpPr/>
            <p:nvPr/>
          </p:nvSpPr>
          <p:spPr>
            <a:xfrm>
              <a:off x="6840236" y="296094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0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95BF44-F76D-4251-A0FA-51AE08E7518A}"/>
                </a:ext>
              </a:extLst>
            </p:cNvPr>
            <p:cNvSpPr/>
            <p:nvPr/>
          </p:nvSpPr>
          <p:spPr>
            <a:xfrm>
              <a:off x="5976140" y="296096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4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75F245-6F8A-4D8E-AF87-EDB3A59EDFC6}"/>
                </a:ext>
              </a:extLst>
            </p:cNvPr>
            <p:cNvSpPr/>
            <p:nvPr/>
          </p:nvSpPr>
          <p:spPr>
            <a:xfrm>
              <a:off x="6192164" y="296094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3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1A35331-AF0E-4D62-84D9-89CA88104637}"/>
                </a:ext>
              </a:extLst>
            </p:cNvPr>
            <p:cNvSpPr/>
            <p:nvPr/>
          </p:nvSpPr>
          <p:spPr>
            <a:xfrm>
              <a:off x="6408188" y="296094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2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BD592E-5A06-4CDC-B941-1C311DA3ABF2}"/>
                </a:ext>
              </a:extLst>
            </p:cNvPr>
            <p:cNvSpPr/>
            <p:nvPr/>
          </p:nvSpPr>
          <p:spPr>
            <a:xfrm>
              <a:off x="6624212" y="296096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FF6600"/>
                  </a:solidFill>
                  <a:latin typeface="Arial Narrow" panose="020B0606020202030204" pitchFamily="34" charset="0"/>
                </a:rPr>
                <a:t>1</a:t>
              </a:r>
              <a:endParaRPr lang="zh-CN" altLang="en-US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AAD097C-EA5F-4A58-97C9-4B1019288EE3}"/>
              </a:ext>
            </a:extLst>
          </p:cNvPr>
          <p:cNvGrpSpPr/>
          <p:nvPr/>
        </p:nvGrpSpPr>
        <p:grpSpPr>
          <a:xfrm>
            <a:off x="5292064" y="3248976"/>
            <a:ext cx="864000" cy="504044"/>
            <a:chOff x="5292064" y="3248976"/>
            <a:chExt cx="864000" cy="50404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B6CC682-52C6-416B-8448-07D04D33A6E7}"/>
                </a:ext>
              </a:extLst>
            </p:cNvPr>
            <p:cNvSpPr/>
            <p:nvPr/>
          </p:nvSpPr>
          <p:spPr>
            <a:xfrm>
              <a:off x="5328052" y="324897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CA13E57-7716-4DEE-881E-A579CDC0EBCA}"/>
                </a:ext>
              </a:extLst>
            </p:cNvPr>
            <p:cNvSpPr/>
            <p:nvPr/>
          </p:nvSpPr>
          <p:spPr>
            <a:xfrm>
              <a:off x="5544092" y="324897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60F1013-E9EB-42F3-BBFC-E01C01FC9D34}"/>
                </a:ext>
              </a:extLst>
            </p:cNvPr>
            <p:cNvSpPr/>
            <p:nvPr/>
          </p:nvSpPr>
          <p:spPr>
            <a:xfrm>
              <a:off x="5544092" y="360901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97C3B3D-2A8F-40B4-B4E9-53954153C8E5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64" y="3501004"/>
              <a:ext cx="8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C01223-F5BE-467D-93D5-696A2BC55734}"/>
                </a:ext>
              </a:extLst>
            </p:cNvPr>
            <p:cNvSpPr/>
            <p:nvPr/>
          </p:nvSpPr>
          <p:spPr>
            <a:xfrm>
              <a:off x="5760116" y="3609020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5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A704CA-98F3-4159-9F33-8DA447A6A645}"/>
                </a:ext>
              </a:extLst>
            </p:cNvPr>
            <p:cNvSpPr/>
            <p:nvPr/>
          </p:nvSpPr>
          <p:spPr>
            <a:xfrm>
              <a:off x="5976124" y="3609024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4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7C791AC-3A3B-4C59-A335-A69FC86ACF55}"/>
                </a:ext>
              </a:extLst>
            </p:cNvPr>
            <p:cNvSpPr/>
            <p:nvPr/>
          </p:nvSpPr>
          <p:spPr>
            <a:xfrm>
              <a:off x="5328052" y="360901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C1707B39-38F6-427D-A457-0FDC62F1C980}"/>
              </a:ext>
            </a:extLst>
          </p:cNvPr>
          <p:cNvGrpSpPr/>
          <p:nvPr/>
        </p:nvGrpSpPr>
        <p:grpSpPr>
          <a:xfrm>
            <a:off x="5724112" y="4545136"/>
            <a:ext cx="1296000" cy="504040"/>
            <a:chOff x="5724112" y="4545136"/>
            <a:chExt cx="1296000" cy="504040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1FD49C4-0764-49DF-A5F6-85D87B00A9E0}"/>
                </a:ext>
              </a:extLst>
            </p:cNvPr>
            <p:cNvSpPr/>
            <p:nvPr/>
          </p:nvSpPr>
          <p:spPr>
            <a:xfrm>
              <a:off x="5760116" y="454513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5FFE8B2-8E4C-408F-8874-BBC48FA94E8C}"/>
                </a:ext>
              </a:extLst>
            </p:cNvPr>
            <p:cNvSpPr/>
            <p:nvPr/>
          </p:nvSpPr>
          <p:spPr>
            <a:xfrm>
              <a:off x="5976156" y="454513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2E52B7-5601-4ADE-8101-3D141348CC39}"/>
                </a:ext>
              </a:extLst>
            </p:cNvPr>
            <p:cNvSpPr/>
            <p:nvPr/>
          </p:nvSpPr>
          <p:spPr>
            <a:xfrm>
              <a:off x="6192164" y="454513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1877B64-B23E-4377-93D0-AB7B2F242EF9}"/>
                </a:ext>
              </a:extLst>
            </p:cNvPr>
            <p:cNvSpPr/>
            <p:nvPr/>
          </p:nvSpPr>
          <p:spPr>
            <a:xfrm>
              <a:off x="6408204" y="4545136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8F37F0F-B1B0-4E56-9101-239738D382C9}"/>
                </a:ext>
              </a:extLst>
            </p:cNvPr>
            <p:cNvSpPr/>
            <p:nvPr/>
          </p:nvSpPr>
          <p:spPr>
            <a:xfrm>
              <a:off x="5760116" y="490517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5D1ABDA-4D12-4A58-B218-39E7B7B04E11}"/>
                </a:ext>
              </a:extLst>
            </p:cNvPr>
            <p:cNvSpPr/>
            <p:nvPr/>
          </p:nvSpPr>
          <p:spPr>
            <a:xfrm>
              <a:off x="5976156" y="490517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3FF9161-C5ED-4383-AEF9-60AB6499C225}"/>
                </a:ext>
              </a:extLst>
            </p:cNvPr>
            <p:cNvSpPr/>
            <p:nvPr/>
          </p:nvSpPr>
          <p:spPr>
            <a:xfrm>
              <a:off x="6192164" y="490517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6156DEF-10D0-4B86-ACFB-ACCBC969E919}"/>
                </a:ext>
              </a:extLst>
            </p:cNvPr>
            <p:cNvSpPr/>
            <p:nvPr/>
          </p:nvSpPr>
          <p:spPr>
            <a:xfrm>
              <a:off x="6408204" y="4905176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81EA21-7D3A-418C-9A29-444936030546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12" y="4797148"/>
              <a:ext cx="12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9664E04-14E4-4A3F-90AB-767956B49AED}"/>
                </a:ext>
              </a:extLst>
            </p:cNvPr>
            <p:cNvSpPr/>
            <p:nvPr/>
          </p:nvSpPr>
          <p:spPr>
            <a:xfrm>
              <a:off x="6840236" y="4905160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0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661ACAC-D0BA-44BF-91D4-3DCF1BC8D0BE}"/>
                </a:ext>
              </a:extLst>
            </p:cNvPr>
            <p:cNvSpPr/>
            <p:nvPr/>
          </p:nvSpPr>
          <p:spPr>
            <a:xfrm>
              <a:off x="6624228" y="4905180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1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34DF54CE-886B-438D-ABB5-69E60359EB51}"/>
              </a:ext>
            </a:extLst>
          </p:cNvPr>
          <p:cNvSpPr/>
          <p:nvPr/>
        </p:nvSpPr>
        <p:spPr>
          <a:xfrm>
            <a:off x="6840236" y="260090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rPr>
              <a:t>0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4E54A0C-F309-4222-AD20-09A0A1AFD296}"/>
              </a:ext>
            </a:extLst>
          </p:cNvPr>
          <p:cNvSpPr/>
          <p:nvPr/>
        </p:nvSpPr>
        <p:spPr>
          <a:xfrm>
            <a:off x="5544108" y="260090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rPr>
              <a:t>3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D7090-DFBF-47CF-922C-BC2195E35B3A}"/>
              </a:ext>
            </a:extLst>
          </p:cNvPr>
          <p:cNvSpPr/>
          <p:nvPr/>
        </p:nvSpPr>
        <p:spPr>
          <a:xfrm>
            <a:off x="5976156" y="260090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rPr>
              <a:t>2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7CE08E-D8F6-4684-81FC-B7F7BAEC278F}"/>
              </a:ext>
            </a:extLst>
          </p:cNvPr>
          <p:cNvSpPr/>
          <p:nvPr/>
        </p:nvSpPr>
        <p:spPr>
          <a:xfrm>
            <a:off x="6408220" y="260092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FF6600"/>
                </a:solidFill>
                <a:latin typeface="Arial Narrow" panose="020B0606020202030204" pitchFamily="34" charset="0"/>
              </a:rPr>
              <a:t>1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D5722E6-2025-4A01-90B6-C0F8B4BF5B6F}"/>
              </a:ext>
            </a:extLst>
          </p:cNvPr>
          <p:cNvSpPr/>
          <p:nvPr/>
        </p:nvSpPr>
        <p:spPr>
          <a:xfrm>
            <a:off x="4860032" y="296094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endParaRPr lang="zh-CN" altLang="en-US" sz="1400" b="1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89E8643-8B37-4C0F-98ED-A4686F09B5A2}"/>
              </a:ext>
            </a:extLst>
          </p:cNvPr>
          <p:cNvSpPr/>
          <p:nvPr/>
        </p:nvSpPr>
        <p:spPr>
          <a:xfrm>
            <a:off x="4211960" y="296094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3</a:t>
            </a:r>
            <a:endParaRPr lang="zh-CN" altLang="en-US" sz="1400" b="1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80946B3-4AF6-4740-B564-AC12F83B3E58}"/>
              </a:ext>
            </a:extLst>
          </p:cNvPr>
          <p:cNvSpPr/>
          <p:nvPr/>
        </p:nvSpPr>
        <p:spPr>
          <a:xfrm>
            <a:off x="4427984" y="296094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2880495-191E-40EF-B9E7-9238704B306A}"/>
              </a:ext>
            </a:extLst>
          </p:cNvPr>
          <p:cNvSpPr/>
          <p:nvPr/>
        </p:nvSpPr>
        <p:spPr>
          <a:xfrm>
            <a:off x="4644008" y="2960964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767C76D-C480-4408-B852-101080DAFA1B}"/>
              </a:ext>
            </a:extLst>
          </p:cNvPr>
          <p:cNvSpPr/>
          <p:nvPr/>
        </p:nvSpPr>
        <p:spPr>
          <a:xfrm>
            <a:off x="7272300" y="2960948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A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1C47B0D-E455-4409-A93A-118C9470ECCA}"/>
              </a:ext>
            </a:extLst>
          </p:cNvPr>
          <p:cNvSpPr/>
          <p:nvPr/>
        </p:nvSpPr>
        <p:spPr>
          <a:xfrm>
            <a:off x="7272300" y="2600908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Q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9900B9B-39B6-46D0-B6DE-8B557A755C7C}"/>
              </a:ext>
            </a:extLst>
          </p:cNvPr>
          <p:cNvSpPr/>
          <p:nvPr/>
        </p:nvSpPr>
        <p:spPr>
          <a:xfrm>
            <a:off x="7272300" y="5553256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FF6600"/>
                </a:solidFill>
                <a:latin typeface="Arial Narrow" panose="020B0606020202030204" pitchFamily="34" charset="0"/>
              </a:rPr>
              <a:t>R</a:t>
            </a:r>
            <a:endParaRPr lang="zh-CN" altLang="en-US" sz="1400" b="1" baseline="-25000" dirty="0">
              <a:solidFill>
                <a:srgbClr val="FF660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DE6CB15-16B2-4EC4-9A82-1889D8A1D143}"/>
              </a:ext>
            </a:extLst>
          </p:cNvPr>
          <p:cNvSpPr/>
          <p:nvPr/>
        </p:nvSpPr>
        <p:spPr>
          <a:xfrm>
            <a:off x="7632340" y="2960948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4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CB3BFCA-5F33-447D-A504-AEB54A11B540}"/>
              </a:ext>
            </a:extLst>
          </p:cNvPr>
          <p:cNvSpPr/>
          <p:nvPr/>
        </p:nvSpPr>
        <p:spPr>
          <a:xfrm>
            <a:off x="7632340" y="5553256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0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A249E78-0A01-495D-A9EE-5BAFCF9D2C55}"/>
              </a:ext>
            </a:extLst>
          </p:cNvPr>
          <p:cNvSpPr/>
          <p:nvPr/>
        </p:nvSpPr>
        <p:spPr>
          <a:xfrm>
            <a:off x="7488324" y="3248980"/>
            <a:ext cx="1332132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(2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4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+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3837BBB-51A7-48A9-B10D-28FE8EE1E87D}"/>
              </a:ext>
            </a:extLst>
          </p:cNvPr>
          <p:cNvSpPr/>
          <p:nvPr/>
        </p:nvSpPr>
        <p:spPr>
          <a:xfrm>
            <a:off x="7488324" y="3897052"/>
            <a:ext cx="1332132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(2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+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6CD17F1-FCA6-40DA-9C87-914367516418}"/>
              </a:ext>
            </a:extLst>
          </p:cNvPr>
          <p:cNvSpPr/>
          <p:nvPr/>
        </p:nvSpPr>
        <p:spPr>
          <a:xfrm>
            <a:off x="7488324" y="4545140"/>
            <a:ext cx="1332132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(2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+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9F87B6E-4C5A-449A-989D-2B915DEED501}"/>
              </a:ext>
            </a:extLst>
          </p:cNvPr>
          <p:cNvSpPr/>
          <p:nvPr/>
        </p:nvSpPr>
        <p:spPr>
          <a:xfrm>
            <a:off x="7488324" y="5193212"/>
            <a:ext cx="1332132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(2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+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194DC1A-6F71-4B57-88F2-9C582F439FDE}"/>
              </a:ext>
            </a:extLst>
          </p:cNvPr>
          <p:cNvSpPr/>
          <p:nvPr/>
        </p:nvSpPr>
        <p:spPr>
          <a:xfrm>
            <a:off x="7632340" y="3609025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3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267B2F1-2874-4554-8B26-60F7146861FB}"/>
              </a:ext>
            </a:extLst>
          </p:cNvPr>
          <p:cNvSpPr/>
          <p:nvPr/>
        </p:nvSpPr>
        <p:spPr>
          <a:xfrm>
            <a:off x="7632340" y="4257102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2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E062EB9-2F10-4365-9203-4176B7B3EAC8}"/>
              </a:ext>
            </a:extLst>
          </p:cNvPr>
          <p:cNvSpPr/>
          <p:nvPr/>
        </p:nvSpPr>
        <p:spPr>
          <a:xfrm>
            <a:off x="7632340" y="4905179"/>
            <a:ext cx="144000" cy="14399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1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66FB7AB-5312-4097-A1FE-BE3B944ED11D}"/>
              </a:ext>
            </a:extLst>
          </p:cNvPr>
          <p:cNvSpPr/>
          <p:nvPr/>
        </p:nvSpPr>
        <p:spPr>
          <a:xfrm>
            <a:off x="7632340" y="2600904"/>
            <a:ext cx="1152000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i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i</a:t>
            </a:r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400" b="1" dirty="0">
                <a:solidFill>
                  <a:srgbClr val="7030A0"/>
                </a:solidFill>
                <a:latin typeface="Arial Narrow" panose="020B0606020202030204" pitchFamily="34" charset="0"/>
              </a:rPr>
              <a:t>= (</a:t>
            </a:r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7030A0"/>
                </a:solidFill>
                <a:latin typeface="Arial Narrow" panose="020B0606020202030204" pitchFamily="34" charset="0"/>
              </a:rPr>
              <a:t>…</a:t>
            </a:r>
            <a:r>
              <a:rPr lang="en-US" altLang="zh-CN" sz="14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i="1" baseline="-25000" dirty="0">
                <a:solidFill>
                  <a:srgbClr val="7030A0"/>
                </a:solidFill>
                <a:latin typeface="Arial Narrow" panose="020B0606020202030204" pitchFamily="34" charset="0"/>
              </a:rPr>
              <a:t>i </a:t>
            </a:r>
            <a:r>
              <a:rPr lang="en-US" altLang="zh-CN" sz="1400" b="1" dirty="0">
                <a:solidFill>
                  <a:srgbClr val="7030A0"/>
                </a:solidFill>
                <a:latin typeface="Arial Narrow" panose="020B0606020202030204" pitchFamily="34" charset="0"/>
              </a:rPr>
              <a:t>0…0)</a:t>
            </a:r>
            <a:endParaRPr lang="zh-CN" altLang="en-US" sz="1400" b="1" baseline="-25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E0C571C-9386-4483-98CC-D62B743EF278}"/>
              </a:ext>
            </a:extLst>
          </p:cNvPr>
          <p:cNvGrpSpPr/>
          <p:nvPr/>
        </p:nvGrpSpPr>
        <p:grpSpPr>
          <a:xfrm>
            <a:off x="251520" y="2276872"/>
            <a:ext cx="3528392" cy="3744416"/>
            <a:chOff x="5364088" y="2276872"/>
            <a:chExt cx="3528392" cy="3744416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2A8B8F2-B2B9-4E6F-B2FB-7B6F0612A7E5}"/>
                </a:ext>
              </a:extLst>
            </p:cNvPr>
            <p:cNvSpPr/>
            <p:nvPr/>
          </p:nvSpPr>
          <p:spPr>
            <a:xfrm>
              <a:off x="5364088" y="2276872"/>
              <a:ext cx="352839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385C2EEC-1AC0-4C94-A860-567F45540046}"/>
                </a:ext>
              </a:extLst>
            </p:cNvPr>
            <p:cNvGrpSpPr/>
            <p:nvPr/>
          </p:nvGrpSpPr>
          <p:grpSpPr>
            <a:xfrm>
              <a:off x="5578177" y="2386013"/>
              <a:ext cx="3134283" cy="3527425"/>
              <a:chOff x="5218844" y="2241997"/>
              <a:chExt cx="3134283" cy="3527425"/>
            </a:xfrm>
          </p:grpSpPr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6706302"/>
                  </p:ext>
                </p:extLst>
              </p:nvPr>
            </p:nvGraphicFramePr>
            <p:xfrm>
              <a:off x="5218844" y="2241997"/>
              <a:ext cx="2187575" cy="3527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093680" imgH="1762920" progId="Equation.AxMath">
                      <p:embed/>
                    </p:oleObj>
                  </mc:Choice>
                  <mc:Fallback>
                    <p:oleObj name="AxMath" r:id="rId6" imgW="1093680" imgH="176292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218844" y="2241997"/>
                            <a:ext cx="2187575" cy="3527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对象 137">
                <a:extLst>
                  <a:ext uri="{FF2B5EF4-FFF2-40B4-BE49-F238E27FC236}">
                    <a16:creationId xmlns:a16="http://schemas.microsoft.com/office/drawing/2014/main" id="{D3F3CC78-98D8-43B1-A80D-B238AE8A44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860047"/>
                  </p:ext>
                </p:extLst>
              </p:nvPr>
            </p:nvGraphicFramePr>
            <p:xfrm>
              <a:off x="5571827" y="2939963"/>
              <a:ext cx="2781300" cy="2187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391400" imgH="1093320" progId="Equation.AxMath">
                      <p:embed/>
                    </p:oleObj>
                  </mc:Choice>
                  <mc:Fallback>
                    <p:oleObj name="AxMath" r:id="rId8" imgW="1391400" imgH="1093320" progId="Equation.AxMath">
                      <p:embed/>
                      <p:pic>
                        <p:nvPicPr>
                          <p:cNvPr id="8" name="对象 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571827" y="2939963"/>
                            <a:ext cx="2781300" cy="21875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3E57152E-080E-4FF2-A73A-C111010B7FFC}"/>
              </a:ext>
            </a:extLst>
          </p:cNvPr>
          <p:cNvSpPr/>
          <p:nvPr/>
        </p:nvSpPr>
        <p:spPr>
          <a:xfrm>
            <a:off x="3924032" y="3248980"/>
            <a:ext cx="1080000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6</a:t>
            </a:r>
            <a:endParaRPr lang="en-US" altLang="zh-CN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6D61A7B-F6F5-499C-853E-326DCD8CA03D}"/>
              </a:ext>
            </a:extLst>
          </p:cNvPr>
          <p:cNvSpPr/>
          <p:nvPr/>
        </p:nvSpPr>
        <p:spPr>
          <a:xfrm>
            <a:off x="4140072" y="3897052"/>
            <a:ext cx="1080000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−(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4</a:t>
            </a:r>
            <a:endParaRPr lang="en-US" altLang="zh-CN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492FBC9-826E-4EDF-B7FA-926002333D7A}"/>
              </a:ext>
            </a:extLst>
          </p:cNvPr>
          <p:cNvSpPr/>
          <p:nvPr/>
        </p:nvSpPr>
        <p:spPr>
          <a:xfrm>
            <a:off x="4356096" y="4545124"/>
            <a:ext cx="1080000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−(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endParaRPr lang="en-US" altLang="zh-CN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CD6FD18D-EB00-4EC1-B17E-5E434D10C9AC}"/>
              </a:ext>
            </a:extLst>
          </p:cNvPr>
          <p:cNvGrpSpPr/>
          <p:nvPr/>
        </p:nvGrpSpPr>
        <p:grpSpPr>
          <a:xfrm>
            <a:off x="5508088" y="3897048"/>
            <a:ext cx="1080000" cy="504056"/>
            <a:chOff x="5508088" y="3897048"/>
            <a:chExt cx="1080000" cy="504056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05DC077-3358-425E-8456-BF65E7E3BA55}"/>
                </a:ext>
              </a:extLst>
            </p:cNvPr>
            <p:cNvSpPr/>
            <p:nvPr/>
          </p:nvSpPr>
          <p:spPr>
            <a:xfrm>
              <a:off x="5760132" y="389704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D33616-7170-4748-8131-7C17EAA7394C}"/>
                </a:ext>
              </a:extLst>
            </p:cNvPr>
            <p:cNvSpPr/>
            <p:nvPr/>
          </p:nvSpPr>
          <p:spPr>
            <a:xfrm>
              <a:off x="5976124" y="3897048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7B6E2FA-9008-4E1C-BB06-F76F135A7F6E}"/>
                </a:ext>
              </a:extLst>
            </p:cNvPr>
            <p:cNvSpPr/>
            <p:nvPr/>
          </p:nvSpPr>
          <p:spPr>
            <a:xfrm>
              <a:off x="5544092" y="4257088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11D84DA-914B-48DD-99F8-10A57BA2FDCD}"/>
                </a:ext>
              </a:extLst>
            </p:cNvPr>
            <p:cNvSpPr/>
            <p:nvPr/>
          </p:nvSpPr>
          <p:spPr>
            <a:xfrm>
              <a:off x="5760132" y="4257088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F31AE31-1DA5-47B6-967B-6B694C113833}"/>
                </a:ext>
              </a:extLst>
            </p:cNvPr>
            <p:cNvSpPr/>
            <p:nvPr/>
          </p:nvSpPr>
          <p:spPr>
            <a:xfrm>
              <a:off x="5976124" y="4257088"/>
              <a:ext cx="144000" cy="144000"/>
            </a:xfrm>
            <a:prstGeom prst="ellipse">
              <a:avLst/>
            </a:prstGeom>
            <a:solidFill>
              <a:srgbClr val="7030A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9BB05A-7DFD-4C75-BA10-02332D59CF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88" y="4149060"/>
              <a:ext cx="10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CE4D22D-ECE4-41E2-943F-CB300CBCE383}"/>
                </a:ext>
              </a:extLst>
            </p:cNvPr>
            <p:cNvSpPr/>
            <p:nvPr/>
          </p:nvSpPr>
          <p:spPr>
            <a:xfrm>
              <a:off x="6192180" y="4257108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3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C85AB0B-B9B4-4888-AB0E-CA4674158F0C}"/>
                </a:ext>
              </a:extLst>
            </p:cNvPr>
            <p:cNvSpPr/>
            <p:nvPr/>
          </p:nvSpPr>
          <p:spPr>
            <a:xfrm>
              <a:off x="6408188" y="4257108"/>
              <a:ext cx="144000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2</a:t>
              </a:r>
              <a:endParaRPr lang="zh-CN" altLang="en-US" sz="1400" b="1" baseline="-25000" dirty="0">
                <a:solidFill>
                  <a:srgbClr val="7030A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0B575D72-A230-42AD-B256-44002F9DDCE9}"/>
                </a:ext>
              </a:extLst>
            </p:cNvPr>
            <p:cNvSpPr/>
            <p:nvPr/>
          </p:nvSpPr>
          <p:spPr>
            <a:xfrm>
              <a:off x="5544124" y="3897052"/>
              <a:ext cx="144000" cy="144000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zh-CN" altLang="en-US" sz="140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F36A63EF-8579-4A27-8B9A-B0BE3A34D28B}"/>
              </a:ext>
            </a:extLst>
          </p:cNvPr>
          <p:cNvSpPr/>
          <p:nvPr/>
        </p:nvSpPr>
        <p:spPr>
          <a:xfrm>
            <a:off x="4572120" y="5193196"/>
            <a:ext cx="1080000" cy="144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tIns="0" rIns="0" bIns="36000" rtlCol="0" anchor="ctr"/>
          <a:lstStyle/>
          <a:p>
            <a:pPr algn="r"/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−(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3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)</a:t>
            </a:r>
            <a:r>
              <a:rPr lang="en-US" altLang="zh-CN" sz="1400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q</a:t>
            </a:r>
            <a:r>
              <a:rPr lang="en-US" altLang="zh-CN" sz="1400" b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400" b="1" dirty="0">
                <a:solidFill>
                  <a:srgbClr val="00B050"/>
                </a:solidFill>
                <a:latin typeface="Arial Narrow" panose="020B0606020202030204" pitchFamily="34" charset="0"/>
              </a:rPr>
              <a:t>2</a:t>
            </a:r>
            <a:r>
              <a:rPr lang="en-US" altLang="zh-CN" sz="14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0</a:t>
            </a:r>
            <a:endParaRPr lang="en-US" altLang="zh-CN" sz="1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4F3C2A1-0964-4B5D-8686-0CC85B7060AE}"/>
              </a:ext>
            </a:extLst>
          </p:cNvPr>
          <p:cNvGrpSpPr/>
          <p:nvPr/>
        </p:nvGrpSpPr>
        <p:grpSpPr>
          <a:xfrm>
            <a:off x="5688124" y="2960948"/>
            <a:ext cx="936104" cy="143996"/>
            <a:chOff x="5688124" y="2960948"/>
            <a:chExt cx="936104" cy="143996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3AD2741-5476-4C5E-A2EA-00B7EDB4AC9B}"/>
                </a:ext>
              </a:extLst>
            </p:cNvPr>
            <p:cNvSpPr/>
            <p:nvPr/>
          </p:nvSpPr>
          <p:spPr>
            <a:xfrm>
              <a:off x="6120172" y="2960948"/>
              <a:ext cx="72008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</a:t>
              </a:r>
              <a:endParaRPr lang="zh-CN" altLang="en-US" sz="1400" b="1" baseline="-25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F7C97C0-FD24-434A-998A-1FF31E0F4BCE}"/>
                </a:ext>
              </a:extLst>
            </p:cNvPr>
            <p:cNvSpPr/>
            <p:nvPr/>
          </p:nvSpPr>
          <p:spPr>
            <a:xfrm>
              <a:off x="5688124" y="2960948"/>
              <a:ext cx="72008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</a:t>
              </a:r>
              <a:endParaRPr lang="zh-CN" altLang="en-US" sz="1400" b="1" baseline="-25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163BDF61-F7DC-40B6-9F41-BBACF5E5D910}"/>
                </a:ext>
              </a:extLst>
            </p:cNvPr>
            <p:cNvSpPr/>
            <p:nvPr/>
          </p:nvSpPr>
          <p:spPr>
            <a:xfrm>
              <a:off x="6552220" y="2960948"/>
              <a:ext cx="72008" cy="14399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36000" rtlCol="0" anchor="ctr"/>
            <a:lstStyle/>
            <a:p>
              <a:pPr algn="ctr"/>
              <a:r>
                <a:rPr lang="en-US" altLang="zh-CN" sz="1400" b="1" i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,</a:t>
              </a:r>
              <a:endParaRPr lang="zh-CN" altLang="en-US" sz="1400" b="1" baseline="-25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A5BF45B-7EED-370E-24AC-C2A4522EBCF3}"/>
              </a:ext>
            </a:extLst>
          </p:cNvPr>
          <p:cNvSpPr txBox="1"/>
          <p:nvPr/>
        </p:nvSpPr>
        <p:spPr>
          <a:xfrm>
            <a:off x="3437950" y="6118278"/>
            <a:ext cx="334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2^i</a:t>
            </a:r>
            <a:r>
              <a:rPr lang="zh-CN" altLang="en-US" dirty="0"/>
              <a:t>的写法为</a:t>
            </a:r>
            <a:r>
              <a:rPr lang="en-US" altLang="zh-CN" dirty="0"/>
              <a:t>2**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3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8" grpId="0"/>
      <p:bldP spid="111" grpId="0"/>
      <p:bldP spid="112" grpId="0"/>
      <p:bldP spid="113" grpId="0"/>
      <p:bldP spid="114" grpId="0"/>
      <p:bldP spid="115" grpId="0"/>
      <p:bldP spid="118" grpId="0"/>
      <p:bldP spid="119" grpId="0"/>
      <p:bldP spid="120" grpId="0"/>
      <p:bldP spid="124" grpId="0"/>
      <p:bldP spid="125" grpId="0"/>
      <p:bldP spid="126" grpId="0"/>
      <p:bldP spid="127" grpId="0"/>
      <p:bldP spid="149" grpId="0"/>
      <p:bldP spid="150" grpId="0"/>
      <p:bldP spid="151" grpId="0"/>
      <p:bldP spid="1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70C0"/>
          </a:solidFill>
          <a:headEnd w="med" len="lg"/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129488</TotalTime>
  <Words>88</Words>
  <Application>Microsoft Office PowerPoint</Application>
  <PresentationFormat>全屏显示(4:3)</PresentationFormat>
  <Paragraphs>44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华文中宋</vt:lpstr>
      <vt:lpstr>楷体</vt:lpstr>
      <vt:lpstr>Arial</vt:lpstr>
      <vt:lpstr>Arial Narrow</vt:lpstr>
      <vt:lpstr>Calibri</vt:lpstr>
      <vt:lpstr>Wingdings</vt:lpstr>
      <vt:lpstr>Office 主题</vt:lpstr>
      <vt:lpstr>AxMath</vt:lpstr>
      <vt:lpstr>平方根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Johnny Lee</cp:lastModifiedBy>
  <cp:revision>9046</cp:revision>
  <dcterms:created xsi:type="dcterms:W3CDTF">2019-05-16T05:22:57Z</dcterms:created>
  <dcterms:modified xsi:type="dcterms:W3CDTF">2024-05-30T11:00:36Z</dcterms:modified>
</cp:coreProperties>
</file>