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24" r:id="rId5"/>
    <p:sldId id="325" r:id="rId6"/>
    <p:sldId id="326" r:id="rId7"/>
    <p:sldId id="328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</p:sldIdLst>
  <p:sldSz cx="9144000" cy="6858000" type="screen4x3"/>
  <p:notesSz cx="6858000" cy="9144000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00"/>
    <a:srgbClr val="DDDDDD"/>
    <a:srgbClr val="F8F8F8"/>
    <a:srgbClr val="B2B2B2"/>
    <a:srgbClr val="BD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5494"/>
  </p:normalViewPr>
  <p:slideViewPr>
    <p:cSldViewPr showGuides="1">
      <p:cViewPr varScale="1">
        <p:scale>
          <a:sx n="111" d="100"/>
          <a:sy n="111" d="100"/>
        </p:scale>
        <p:origin x="1614" y="102"/>
      </p:cViewPr>
      <p:guideLst>
        <p:guide orient="horz" pos="26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8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5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7391C9-1FD8-43EC-99F7-9EF9CF05DAF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9B3982-96A4-4A96-845F-35D0291735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oleObject" Target="../embeddings/oleObject4.bin"/><Relationship Id="rId7" Type="http://schemas.openxmlformats.org/officeDocument/2006/relationships/oleObject" Target="../embeddings/oleObject3.bin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0.bin"/><Relationship Id="rId14" Type="http://schemas.openxmlformats.org/officeDocument/2006/relationships/oleObject" Target="../embeddings/oleObject9.bin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7.png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9.png"/><Relationship Id="rId3" Type="http://schemas.openxmlformats.org/officeDocument/2006/relationships/image" Target="../media/image38.wmf"/><Relationship Id="rId2" Type="http://schemas.openxmlformats.org/officeDocument/2006/relationships/oleObject" Target="../embeddings/oleObject44.bin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2.wmf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7.png"/><Relationship Id="rId3" Type="http://schemas.openxmlformats.org/officeDocument/2006/relationships/image" Target="../media/image46.wmf"/><Relationship Id="rId2" Type="http://schemas.openxmlformats.org/officeDocument/2006/relationships/oleObject" Target="../embeddings/oleObject50.bin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4.wmf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54.png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1.jpeg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60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62.wmf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1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oleObject" Target="../embeddings/oleObject68.bin"/><Relationship Id="rId7" Type="http://schemas.openxmlformats.org/officeDocument/2006/relationships/image" Target="../media/image67.wmf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50.jpeg"/><Relationship Id="rId2" Type="http://schemas.openxmlformats.org/officeDocument/2006/relationships/image" Target="../media/image65.wmf"/><Relationship Id="rId14" Type="http://schemas.openxmlformats.org/officeDocument/2006/relationships/notesSlide" Target="../notesSlides/notesSlide5.xml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9.wmf"/><Relationship Id="rId10" Type="http://schemas.openxmlformats.org/officeDocument/2006/relationships/oleObject" Target="../embeddings/oleObject69.bin"/><Relationship Id="rId1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0.jpeg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0.wmf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76.wmf"/><Relationship Id="rId14" Type="http://schemas.openxmlformats.org/officeDocument/2006/relationships/oleObject" Target="../embeddings/oleObject76.bin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1" Type="http://schemas.openxmlformats.org/officeDocument/2006/relationships/image" Target="../media/image74.wmf"/><Relationship Id="rId10" Type="http://schemas.openxmlformats.org/officeDocument/2006/relationships/oleObject" Target="../embeddings/oleObject74.bin"/><Relationship Id="rId1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14.bin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png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6.png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3.png"/><Relationship Id="rId10" Type="http://schemas.openxmlformats.org/officeDocument/2006/relationships/vmlDrawing" Target="../drawings/vmlDrawing7.v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oleObject" Target="../embeddings/oleObject36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4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33.bin"/><Relationship Id="rId17" Type="http://schemas.openxmlformats.org/officeDocument/2006/relationships/notesSlide" Target="../notesSlides/notesSlide4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0.wmf"/><Relationship Id="rId13" Type="http://schemas.openxmlformats.org/officeDocument/2006/relationships/tags" Target="../tags/tag1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10" Type="http://schemas.openxmlformats.org/officeDocument/2006/relationships/oleObject" Target="../embeddings/oleObject38.bin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5313" y="2101850"/>
            <a:ext cx="2528887" cy="2716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8" y="2101850"/>
            <a:ext cx="2676525" cy="2576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2"/>
          <p:cNvSpPr txBox="1"/>
          <p:nvPr/>
        </p:nvSpPr>
        <p:spPr>
          <a:xfrm>
            <a:off x="-1662112" y="269875"/>
            <a:ext cx="8986837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、判断图示各振荡电路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是否符合相位条件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68838" y="4525963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100513" y="2613025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65100" imgH="177800" progId="Equation.DSMT4">
                  <p:embed/>
                </p:oleObj>
              </mc:Choice>
              <mc:Fallback>
                <p:oleObj name="" r:id="rId3" imgW="165100" imgH="177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0513" y="2613025"/>
                        <a:ext cx="2984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421188" y="3059113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165100" imgH="177800" progId="Equation.DSMT4">
                  <p:embed/>
                </p:oleObj>
              </mc:Choice>
              <mc:Fallback>
                <p:oleObj name="" r:id="rId5" imgW="165100" imgH="177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188" y="3059113"/>
                        <a:ext cx="29845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25" y="2208213"/>
            <a:ext cx="211138" cy="2524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827963" y="2897188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65100" imgH="177800" progId="Equation.DSMT4">
                  <p:embed/>
                </p:oleObj>
              </mc:Choice>
              <mc:Fallback>
                <p:oleObj name="" r:id="rId7" imgW="165100" imgH="177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7963" y="2897188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7827963" y="205105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8" imgW="165100" imgH="177800" progId="Equation.DSMT4">
                  <p:embed/>
                </p:oleObj>
              </mc:Choice>
              <mc:Fallback>
                <p:oleObj name="" r:id="rId8" imgW="165100" imgH="177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7963" y="205105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172200" y="2684463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65100" imgH="177800" progId="Equation.DSMT4">
                  <p:embed/>
                </p:oleObj>
              </mc:Choice>
              <mc:Fallback>
                <p:oleObj name="" r:id="rId9" imgW="165100" imgH="177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684463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646863" y="269240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0" imgW="165100" imgH="177800" progId="Equation.DSMT4">
                  <p:embed/>
                </p:oleObj>
              </mc:Choice>
              <mc:Fallback>
                <p:oleObj name="" r:id="rId10" imgW="165100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6863" y="269240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981825" y="343217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65100" imgH="177800" progId="Equation.DSMT4">
                  <p:embed/>
                </p:oleObj>
              </mc:Choice>
              <mc:Fallback>
                <p:oleObj name="" r:id="rId11" imgW="165100" imgH="177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1825" y="343217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600" y="1979613"/>
            <a:ext cx="2371725" cy="2819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44625" y="277177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165100" imgH="177800" progId="Equation.DSMT4">
                  <p:embed/>
                </p:oleObj>
              </mc:Choice>
              <mc:Fallback>
                <p:oleObj name="" r:id="rId13" imgW="165100" imgH="177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4625" y="277177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838" y="3511550"/>
            <a:ext cx="211137" cy="2111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23988" y="213677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4" imgW="165100" imgH="177800" progId="Equation.DSMT4">
                  <p:embed/>
                </p:oleObj>
              </mc:Choice>
              <mc:Fallback>
                <p:oleObj name="" r:id="rId14" imgW="165100" imgH="177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3988" y="213677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863" y="4124325"/>
            <a:ext cx="211137" cy="2111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743075" y="4468813"/>
          <a:ext cx="4651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14300" imgH="127000" progId="Equation.DSMT4">
                  <p:embed/>
                </p:oleObj>
              </mc:Choice>
              <mc:Fallback>
                <p:oleObj name="" r:id="rId15" imgW="114300" imgH="127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3075" y="4468813"/>
                        <a:ext cx="465138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1012825" y="5003800"/>
            <a:ext cx="1223963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）共基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83050" y="5014913"/>
            <a:ext cx="992188" cy="442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共射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85013" y="4967288"/>
            <a:ext cx="993775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882900"/>
            <a:ext cx="211138" cy="252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413" y="3973513"/>
            <a:ext cx="211137" cy="252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/>
          <p:cNvSpPr/>
          <p:nvPr/>
        </p:nvSpPr>
        <p:spPr>
          <a:xfrm>
            <a:off x="7888288" y="4589463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/>
      <p:bldP spid="44" grpId="0"/>
      <p:bldP spid="45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/>
          <p:nvPr/>
        </p:nvSpPr>
        <p:spPr>
          <a:xfrm>
            <a:off x="0" y="333375"/>
            <a:ext cx="8280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、指出电路错误并改正，使之可能振荡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382713"/>
            <a:ext cx="3614738" cy="453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503363" y="5919788"/>
            <a:ext cx="1223963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73575" y="1268413"/>
          <a:ext cx="43386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" imgW="62484000" imgH="21945600" progId="Equation.DSMT4">
                  <p:embed/>
                </p:oleObj>
              </mc:Choice>
              <mc:Fallback>
                <p:oleObj name="Equation" r:id="rId2" imgW="62484000" imgH="21945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3575" y="1268413"/>
                        <a:ext cx="4338638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895850" y="2960688"/>
            <a:ext cx="4032250" cy="3730625"/>
            <a:chOff x="4896036" y="2960948"/>
            <a:chExt cx="4032360" cy="3730658"/>
          </a:xfrm>
        </p:grpSpPr>
        <p:pic>
          <p:nvPicPr>
            <p:cNvPr id="16392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6036" y="2960948"/>
              <a:ext cx="4032360" cy="3730658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6393" name="对象 12"/>
            <p:cNvGraphicFramePr>
              <a:graphicFrameLocks noChangeAspect="1"/>
            </p:cNvGraphicFramePr>
            <p:nvPr/>
          </p:nvGraphicFramePr>
          <p:xfrm>
            <a:off x="6092010" y="4434164"/>
            <a:ext cx="33972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" r:id="rId5" imgW="203200" imgH="228600" progId="Equation.DSMT4">
                    <p:embed/>
                  </p:oleObj>
                </mc:Choice>
                <mc:Fallback>
                  <p:oleObj name="" r:id="rId5" imgW="203200" imgH="2286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92010" y="4434164"/>
                          <a:ext cx="339725" cy="392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对象 14"/>
            <p:cNvGraphicFramePr>
              <a:graphicFrameLocks noChangeAspect="1"/>
            </p:cNvGraphicFramePr>
            <p:nvPr/>
          </p:nvGraphicFramePr>
          <p:xfrm>
            <a:off x="7226300" y="3455988"/>
            <a:ext cx="36036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" r:id="rId7" imgW="215900" imgH="228600" progId="Equation.DSMT4">
                    <p:embed/>
                  </p:oleObj>
                </mc:Choice>
                <mc:Fallback>
                  <p:oleObj name="" r:id="rId7" imgW="215900" imgH="2286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26300" y="3455988"/>
                          <a:ext cx="360363" cy="392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对象 15"/>
            <p:cNvGraphicFramePr>
              <a:graphicFrameLocks noChangeAspect="1"/>
            </p:cNvGraphicFramePr>
            <p:nvPr/>
          </p:nvGraphicFramePr>
          <p:xfrm>
            <a:off x="7577138" y="3259138"/>
            <a:ext cx="360362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" r:id="rId9" imgW="215900" imgH="228600" progId="Equation.DSMT4">
                    <p:embed/>
                  </p:oleObj>
                </mc:Choice>
                <mc:Fallback>
                  <p:oleObj name="" r:id="rId9" imgW="215900" imgH="2286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77138" y="3259138"/>
                          <a:ext cx="360362" cy="392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对象 16"/>
            <p:cNvGraphicFramePr>
              <a:graphicFrameLocks noChangeAspect="1"/>
            </p:cNvGraphicFramePr>
            <p:nvPr/>
          </p:nvGraphicFramePr>
          <p:xfrm>
            <a:off x="7291387" y="5481228"/>
            <a:ext cx="12922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" r:id="rId11" imgW="774065" imgH="203200" progId="Equation.DSMT4">
                    <p:embed/>
                  </p:oleObj>
                </mc:Choice>
                <mc:Fallback>
                  <p:oleObj name="" r:id="rId11" imgW="774065" imgH="2032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91387" y="5481228"/>
                          <a:ext cx="1292225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346575" y="2960688"/>
          <a:ext cx="911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" r:id="rId13" imgW="545465" imgH="203200" progId="Equation.DSMT4">
                  <p:embed/>
                </p:oleObj>
              </mc:Choice>
              <mc:Fallback>
                <p:oleObj name="" r:id="rId13" imgW="545465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6575" y="2960688"/>
                        <a:ext cx="91122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/>
          <p:nvPr/>
        </p:nvSpPr>
        <p:spPr>
          <a:xfrm>
            <a:off x="0" y="333375"/>
            <a:ext cx="8280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、指出电路错误并改正，使之可能振荡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8" y="1304925"/>
            <a:ext cx="3884612" cy="435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503363" y="5919788"/>
            <a:ext cx="1223963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40200" y="1577975"/>
          <a:ext cx="46561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" r:id="rId2" imgW="2794000" imgH="431800" progId="Equation.DSMT4">
                  <p:embed/>
                </p:oleObj>
              </mc:Choice>
              <mc:Fallback>
                <p:oleObj name="" r:id="rId2" imgW="2794000" imgH="431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0200" y="1577975"/>
                        <a:ext cx="4656138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095875" y="2390775"/>
            <a:ext cx="3875088" cy="4325938"/>
            <a:chOff x="5095627" y="2390749"/>
            <a:chExt cx="3875618" cy="4325466"/>
          </a:xfrm>
        </p:grpSpPr>
        <p:pic>
          <p:nvPicPr>
            <p:cNvPr id="17416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5627" y="2390749"/>
              <a:ext cx="3875618" cy="4325466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7417" name="对象 10"/>
            <p:cNvGraphicFramePr>
              <a:graphicFrameLocks noChangeAspect="1"/>
            </p:cNvGraphicFramePr>
            <p:nvPr/>
          </p:nvGraphicFramePr>
          <p:xfrm>
            <a:off x="7187406" y="4869160"/>
            <a:ext cx="33813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" r:id="rId5" imgW="203200" imgH="228600" progId="Equation.DSMT4">
                    <p:embed/>
                  </p:oleObj>
                </mc:Choice>
                <mc:Fallback>
                  <p:oleObj name="" r:id="rId5" imgW="203200" imgH="2286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87406" y="4869160"/>
                          <a:ext cx="338138" cy="392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对象 11"/>
            <p:cNvGraphicFramePr>
              <a:graphicFrameLocks noChangeAspect="1"/>
            </p:cNvGraphicFramePr>
            <p:nvPr/>
          </p:nvGraphicFramePr>
          <p:xfrm>
            <a:off x="7356475" y="6130566"/>
            <a:ext cx="3381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" r:id="rId7" imgW="203200" imgH="228600" progId="Equation.DSMT4">
                    <p:embed/>
                  </p:oleObj>
                </mc:Choice>
                <mc:Fallback>
                  <p:oleObj name="" r:id="rId7" imgW="203200" imgH="2286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56475" y="6130566"/>
                          <a:ext cx="338138" cy="392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19588" y="2528888"/>
          <a:ext cx="911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" r:id="rId9" imgW="545465" imgH="203200" progId="Equation.DSMT4">
                  <p:embed/>
                </p:oleObj>
              </mc:Choice>
              <mc:Fallback>
                <p:oleObj name="" r:id="rId9" imgW="545465" imgH="203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9588" y="2528888"/>
                        <a:ext cx="91122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2060575"/>
            <a:ext cx="3708400" cy="346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2"/>
          <p:cNvSpPr txBox="1"/>
          <p:nvPr/>
        </p:nvSpPr>
        <p:spPr>
          <a:xfrm>
            <a:off x="0" y="333375"/>
            <a:ext cx="5256213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）画出交流等效电路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 descr="图片4.6（1）答案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3" y="1665288"/>
            <a:ext cx="4140200" cy="218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040188" y="1177925"/>
            <a:ext cx="1223963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交流通路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21413" y="11811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" r:id="rId3" imgW="800100" imgH="228600" progId="Equation.DSMT4">
                  <p:embed/>
                </p:oleObj>
              </mc:Choice>
              <mc:Fallback>
                <p:oleObj name="" r:id="rId3" imgW="8001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1413" y="1181100"/>
                        <a:ext cx="133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323138" y="2481263"/>
          <a:ext cx="2317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" r:id="rId5" imgW="139700" imgH="165100" progId="Equation.DSMT4">
                  <p:embed/>
                </p:oleObj>
              </mc:Choice>
              <mc:Fallback>
                <p:oleObj name="" r:id="rId5" imgW="139700" imgH="165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3138" y="2481263"/>
                        <a:ext cx="231775" cy="28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567238" y="3973513"/>
            <a:ext cx="4576762" cy="2874962"/>
            <a:chOff x="4567210" y="3974126"/>
            <a:chExt cx="4576790" cy="2873751"/>
          </a:xfrm>
        </p:grpSpPr>
        <p:pic>
          <p:nvPicPr>
            <p:cNvPr id="1844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7210" y="3974126"/>
              <a:ext cx="4383936" cy="2873751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8443" name="对象 12"/>
            <p:cNvGraphicFramePr>
              <a:graphicFrameLocks noChangeAspect="1"/>
            </p:cNvGraphicFramePr>
            <p:nvPr/>
          </p:nvGraphicFramePr>
          <p:xfrm>
            <a:off x="8805863" y="5421131"/>
            <a:ext cx="33813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" r:id="rId8" imgW="203200" imgH="228600" progId="Equation.DSMT4">
                    <p:embed/>
                  </p:oleObj>
                </mc:Choice>
                <mc:Fallback>
                  <p:oleObj name="" r:id="rId8" imgW="203200" imgH="2286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805863" y="5421131"/>
                          <a:ext cx="338137" cy="393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4140200" y="3940175"/>
            <a:ext cx="168275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交流等效电路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 txBox="1"/>
          <p:nvPr/>
        </p:nvSpPr>
        <p:spPr>
          <a:xfrm>
            <a:off x="0" y="333375"/>
            <a:ext cx="2519363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19150" y="1698625"/>
            <a:ext cx="5008563" cy="2624138"/>
            <a:chOff x="818409" y="1698739"/>
            <a:chExt cx="5008858" cy="2624126"/>
          </a:xfrm>
        </p:grpSpPr>
        <p:pic>
          <p:nvPicPr>
            <p:cNvPr id="19468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8409" y="1698739"/>
              <a:ext cx="5008858" cy="2624126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9469" name="对象 8"/>
            <p:cNvGraphicFramePr>
              <a:graphicFrameLocks noChangeAspect="1"/>
            </p:cNvGraphicFramePr>
            <p:nvPr/>
          </p:nvGraphicFramePr>
          <p:xfrm>
            <a:off x="2870401" y="3577662"/>
            <a:ext cx="220490" cy="536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" r:id="rId2" imgW="139700" imgH="330200" progId="Equation.DSMT4">
                    <p:embed/>
                  </p:oleObj>
                </mc:Choice>
                <mc:Fallback>
                  <p:oleObj name="" r:id="rId2" imgW="139700" imgH="3302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70401" y="3577662"/>
                          <a:ext cx="220490" cy="536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对象 9"/>
            <p:cNvGraphicFramePr>
              <a:graphicFrameLocks noChangeAspect="1"/>
            </p:cNvGraphicFramePr>
            <p:nvPr/>
          </p:nvGraphicFramePr>
          <p:xfrm>
            <a:off x="2572261" y="3605305"/>
            <a:ext cx="419817" cy="486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" r:id="rId4" imgW="215900" imgH="241300" progId="Equation.DSMT4">
                    <p:embed/>
                  </p:oleObj>
                </mc:Choice>
                <mc:Fallback>
                  <p:oleObj name="" r:id="rId4" imgW="215900" imgH="2413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72261" y="3605305"/>
                          <a:ext cx="419817" cy="486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对象 10"/>
            <p:cNvGraphicFramePr>
              <a:graphicFrameLocks noChangeAspect="1"/>
            </p:cNvGraphicFramePr>
            <p:nvPr/>
          </p:nvGraphicFramePr>
          <p:xfrm>
            <a:off x="2840597" y="2019993"/>
            <a:ext cx="320230" cy="1348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" r:id="rId6" imgW="139700" imgH="571500" progId="Equation.DSMT4">
                    <p:embed/>
                  </p:oleObj>
                </mc:Choice>
                <mc:Fallback>
                  <p:oleObj name="" r:id="rId6" imgW="139700" imgH="5715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40597" y="2019993"/>
                          <a:ext cx="320230" cy="1348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对象 12"/>
            <p:cNvGraphicFramePr>
              <a:graphicFrameLocks noChangeAspect="1"/>
            </p:cNvGraphicFramePr>
            <p:nvPr/>
          </p:nvGraphicFramePr>
          <p:xfrm>
            <a:off x="2840597" y="2602134"/>
            <a:ext cx="320230" cy="371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" r:id="rId8" imgW="203200" imgH="228600" progId="Equation.DSMT4">
                    <p:embed/>
                  </p:oleObj>
                </mc:Choice>
                <mc:Fallback>
                  <p:oleObj name="" r:id="rId8" imgW="203200" imgH="2286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40597" y="2602134"/>
                          <a:ext cx="320230" cy="3718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0" name="Rectangle 2"/>
          <p:cNvSpPr/>
          <p:nvPr/>
        </p:nvSpPr>
        <p:spPr>
          <a:xfrm>
            <a:off x="6659563" y="3284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6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505075" y="4560888"/>
          <a:ext cx="5819775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" r:id="rId10" imgW="3390900" imgH="1193800" progId="Equation.DSMT4">
                  <p:embed/>
                </p:oleObj>
              </mc:Choice>
              <mc:Fallback>
                <p:oleObj name="" r:id="rId10" imgW="3390900" imgH="1193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5075" y="4560888"/>
                        <a:ext cx="5819775" cy="204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50938" y="4405313"/>
            <a:ext cx="1223963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解答：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55688" y="5372100"/>
          <a:ext cx="8493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" r:id="rId12" imgW="495300" imgH="431800" progId="Equation.DSMT4">
                  <p:embed/>
                </p:oleObj>
              </mc:Choice>
              <mc:Fallback>
                <p:oleObj name="" r:id="rId12" imgW="495300" imgH="431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5688" y="5372100"/>
                        <a:ext cx="849312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019925" y="2493963"/>
          <a:ext cx="1495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" r:id="rId14" imgW="774065" imgH="228600" progId="Equation.DSMT4">
                  <p:embed/>
                </p:oleObj>
              </mc:Choice>
              <mc:Fallback>
                <p:oleObj name="" r:id="rId14" imgW="774065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19925" y="2493963"/>
                        <a:ext cx="14954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019925" y="3000375"/>
          <a:ext cx="1778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" r:id="rId16" imgW="876300" imgH="228600" progId="Equation.DSMT4">
                  <p:embed/>
                </p:oleObj>
              </mc:Choice>
              <mc:Fallback>
                <p:oleObj name="" r:id="rId16" imgW="876300" imgH="228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19925" y="3000375"/>
                        <a:ext cx="17780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6192838" y="2182813"/>
            <a:ext cx="1222375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已知：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0" y="1274763"/>
            <a:ext cx="9294813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若保证振荡频率不变，要把反馈系数变为原来一倍，应如何修改电路元件值？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/>
          <p:nvPr/>
        </p:nvSpPr>
        <p:spPr>
          <a:xfrm>
            <a:off x="358775" y="330200"/>
            <a:ext cx="4321175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）、（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）、（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388" y="1274763"/>
            <a:ext cx="82089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不用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而代以导线或高频扼流圈，可以吗？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  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可否省去一个？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   开路时，电路还能起振吗？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1663" y="1246188"/>
          <a:ext cx="396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" r:id="rId1" imgW="203200" imgH="228600" progId="Equation.DSMT4">
                  <p:embed/>
                </p:oleObj>
              </mc:Choice>
              <mc:Fallback>
                <p:oleObj name="" r:id="rId1" imgW="2032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1663" y="1246188"/>
                        <a:ext cx="3968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4.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924175"/>
            <a:ext cx="3708400" cy="34702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62050" y="1636713"/>
          <a:ext cx="889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" r:id="rId4" imgW="482600" imgH="228600" progId="Equation.DSMT4">
                  <p:embed/>
                </p:oleObj>
              </mc:Choice>
              <mc:Fallback>
                <p:oleObj name="" r:id="rId4" imgW="482600" imgH="228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2050" y="1636713"/>
                        <a:ext cx="8890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62050" y="1992313"/>
          <a:ext cx="352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" r:id="rId6" imgW="190500" imgH="228600" progId="Equation.DSMT4">
                  <p:embed/>
                </p:oleObj>
              </mc:Choice>
              <mc:Fallback>
                <p:oleObj name="" r:id="rId6" imgW="190500" imgH="228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2050" y="1992313"/>
                        <a:ext cx="3524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913188" y="2728913"/>
            <a:ext cx="5111750" cy="3786187"/>
            <a:chOff x="3913188" y="2728913"/>
            <a:chExt cx="5111750" cy="3786187"/>
          </a:xfrm>
        </p:grpSpPr>
        <p:sp>
          <p:nvSpPr>
            <p:cNvPr id="9" name="矩形 8"/>
            <p:cNvSpPr/>
            <p:nvPr/>
          </p:nvSpPr>
          <p:spPr>
            <a:xfrm>
              <a:off x="3913188" y="2728913"/>
              <a:ext cx="5111750" cy="37861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解答：</a:t>
              </a:r>
              <a:endPara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（</a:t>
              </a:r>
              <a:r>
                <a: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）高频扼流圈可以，导线不可以。若使用导线，集电极和发射极均交流到地。</a:t>
              </a:r>
              <a:endPara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）可以省一个，两个都省不可以。两个都省会导致基极和集电极的直流电位相等，集电结无偏置。</a:t>
              </a:r>
              <a:endPara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  开路会导致基本放大器增益下降，</a:t>
              </a:r>
              <a:endPara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太大会引起电路不满足起振幅值条件。</a:t>
              </a:r>
              <a:endPara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490" name="对象 12"/>
            <p:cNvGraphicFramePr>
              <a:graphicFrameLocks noChangeAspect="1"/>
            </p:cNvGraphicFramePr>
            <p:nvPr/>
          </p:nvGraphicFramePr>
          <p:xfrm>
            <a:off x="4560888" y="5573713"/>
            <a:ext cx="3524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" r:id="rId8" imgW="190500" imgH="228600" progId="Equation.DSMT4">
                    <p:embed/>
                  </p:oleObj>
                </mc:Choice>
                <mc:Fallback>
                  <p:oleObj name="" r:id="rId8" imgW="190500" imgH="2286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60888" y="5573713"/>
                          <a:ext cx="352425" cy="422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对象 13"/>
            <p:cNvGraphicFramePr>
              <a:graphicFrameLocks noChangeAspect="1"/>
            </p:cNvGraphicFramePr>
            <p:nvPr/>
          </p:nvGraphicFramePr>
          <p:xfrm>
            <a:off x="4035425" y="5995988"/>
            <a:ext cx="3746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" r:id="rId10" imgW="203200" imgH="228600" progId="Equation.DSMT4">
                    <p:embed/>
                  </p:oleObj>
                </mc:Choice>
                <mc:Fallback>
                  <p:oleObj name="" r:id="rId10" imgW="203200" imgH="2286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35425" y="5995988"/>
                          <a:ext cx="374650" cy="422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/>
          <p:nvPr/>
        </p:nvSpPr>
        <p:spPr>
          <a:xfrm>
            <a:off x="-107950" y="296863"/>
            <a:ext cx="4319588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）、（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913" y="1062038"/>
            <a:ext cx="86407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用频率计在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端测得频率为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，但在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端测得频率却小于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为什么？哪次测量较为合理？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25963" y="1062038"/>
          <a:ext cx="1765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" r:id="rId1" imgW="876300" imgH="228600" progId="Equation.DSMT4">
                  <p:embed/>
                </p:oleObj>
              </mc:Choice>
              <mc:Fallback>
                <p:oleObj name="" r:id="rId1" imgW="876300" imgH="228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5963" y="1062038"/>
                        <a:ext cx="17653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55750" y="1447800"/>
          <a:ext cx="1047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" r:id="rId3" imgW="520065" imgH="177800" progId="Equation.DSMT4">
                  <p:embed/>
                </p:oleObj>
              </mc:Choice>
              <mc:Fallback>
                <p:oleObj name="" r:id="rId3" imgW="520065" imgH="177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0" y="1447800"/>
                        <a:ext cx="104775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4.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3105150"/>
            <a:ext cx="3708400" cy="346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395288" y="1995488"/>
            <a:ext cx="8434388" cy="1404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解答：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端的测量合理。从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端测量时，频率计的存在可能会引起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回路谐振频率发生改变。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3525" y="2859088"/>
            <a:ext cx="4962525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设断开</a:t>
            </a:r>
            <a:r>
              <a:rPr kumimoji="0" lang="en-US" altLang="zh-CN" sz="24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aa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′连线时用万用表测得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压降为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重新接通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aa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′，重测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压降为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试问     和 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哪个大，为什么？如果发现两者相等，说明什么问题？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78488" y="3251200"/>
          <a:ext cx="615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" r:id="rId6" imgW="317500" imgH="228600" progId="Equation.DSMT4">
                  <p:embed/>
                </p:oleObj>
              </mc:Choice>
              <mc:Fallback>
                <p:oleObj name="" r:id="rId6" imgW="317500" imgH="2286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8488" y="3251200"/>
                        <a:ext cx="61595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61063" y="3641725"/>
          <a:ext cx="5175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" r:id="rId8" imgW="266700" imgH="228600" progId="Equation.DSMT4">
                  <p:embed/>
                </p:oleObj>
              </mc:Choice>
              <mc:Fallback>
                <p:oleObj name="" r:id="rId8" imgW="266700" imgH="2286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1063" y="3641725"/>
                        <a:ext cx="5175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53288" y="3627438"/>
          <a:ext cx="6159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" r:id="rId10" imgW="317500" imgH="228600" progId="Equation.DSMT4">
                  <p:embed/>
                </p:oleObj>
              </mc:Choice>
              <mc:Fallback>
                <p:oleObj name="" r:id="rId10" imgW="317500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3288" y="3627438"/>
                        <a:ext cx="61595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355013" y="3640138"/>
          <a:ext cx="5159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" r:id="rId12" imgW="266700" imgH="228600" progId="Equation.DSMT4">
                  <p:embed/>
                </p:oleObj>
              </mc:Choice>
              <mc:Fallback>
                <p:oleObj name="" r:id="rId12" imgW="2667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55013" y="3640138"/>
                        <a:ext cx="51593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211638" y="4781550"/>
            <a:ext cx="4819650" cy="1801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解答：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由于电路振荡时，发射结电压会随信号的增大而下降。可参考指数律器件例题。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若发现两者相等，则发生了电路停振。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530850" y="4876800"/>
          <a:ext cx="13795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" r:id="rId14" imgW="711200" imgH="228600" progId="Equation.DSMT4">
                  <p:embed/>
                </p:oleObj>
              </mc:Choice>
              <mc:Fallback>
                <p:oleObj name="" r:id="rId14" imgW="711200" imgH="228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30850" y="4876800"/>
                        <a:ext cx="137953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0" y="1844675"/>
            <a:ext cx="3071813" cy="287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468438"/>
            <a:ext cx="3636962" cy="3090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2414588" y="4456113"/>
            <a:ext cx="38893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25650" y="307975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3" imgW="165100" imgH="177800" progId="Equation.DSMT4">
                  <p:embed/>
                </p:oleObj>
              </mc:Choice>
              <mc:Fallback>
                <p:oleObj name="" r:id="rId3" imgW="165100" imgH="177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5650" y="307975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3525" y="257175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5" imgW="165100" imgH="177800" progId="Equation.DSMT4">
                  <p:embed/>
                </p:oleObj>
              </mc:Choice>
              <mc:Fallback>
                <p:oleObj name="" r:id="rId5" imgW="165100" imgH="177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3525" y="257175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76425" y="3725863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6" imgW="165100" imgH="177800" progId="Equation.DSMT4">
                  <p:embed/>
                </p:oleObj>
              </mc:Choice>
              <mc:Fallback>
                <p:oleObj name="" r:id="rId6" imgW="165100" imgH="177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6425" y="3725863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72225" y="4633913"/>
          <a:ext cx="373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7" imgW="114300" imgH="127000" progId="Equation.DSMT4">
                  <p:embed/>
                </p:oleObj>
              </mc:Choice>
              <mc:Fallback>
                <p:oleObj name="" r:id="rId7" imgW="114300" imgH="127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25" y="4633913"/>
                        <a:ext cx="373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254125" y="4543425"/>
            <a:ext cx="993775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共集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92775" y="4621213"/>
            <a:ext cx="530225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(e)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68325" y="5216525"/>
          <a:ext cx="27003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" r:id="rId9" imgW="1562100" imgH="673100" progId="Equation.DSMT4">
                  <p:embed/>
                </p:oleObj>
              </mc:Choice>
              <mc:Fallback>
                <p:oleObj name="" r:id="rId9" imgW="1562100" imgH="673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325" y="5216525"/>
                        <a:ext cx="2700338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760788" y="5403850"/>
          <a:ext cx="52228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" r:id="rId11" imgW="3136900" imgH="431800" progId="Equation.DSMT4">
                  <p:embed/>
                </p:oleObj>
              </mc:Choice>
              <mc:Fallback>
                <p:oleObj name="" r:id="rId11" imgW="313690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0788" y="5403850"/>
                        <a:ext cx="522287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2"/>
          <p:cNvSpPr txBox="1"/>
          <p:nvPr/>
        </p:nvSpPr>
        <p:spPr>
          <a:xfrm>
            <a:off x="-1662112" y="269875"/>
            <a:ext cx="8986837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、判断图示各振荡电路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是否符合相位条件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1400" y="6172200"/>
            <a:ext cx="42227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）共基：不满足基反原则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9863" y="3478213"/>
            <a:ext cx="4824412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）共漏：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/>
              <a:t>均呈容性，不满足幅值条件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/>
              <a:t>均呈感性，不满足谐振条件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呈容性、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/>
              <a:t>均呈感性，</a:t>
            </a:r>
            <a:r>
              <a:rPr lang="zh-CN" altLang="en-US" sz="1800" b="1" dirty="0">
                <a:solidFill>
                  <a:srgbClr val="FF0000"/>
                </a:solidFill>
              </a:rPr>
              <a:t>集反，</a:t>
            </a:r>
            <a:r>
              <a:rPr lang="zh-CN" altLang="en-US" sz="1800" dirty="0"/>
              <a:t>符合，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呈感性、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/>
              <a:t>均呈容性，不符合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1090613"/>
            <a:ext cx="2187575" cy="273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88" y="1592263"/>
            <a:ext cx="1876425" cy="16811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965950" y="3608388"/>
          <a:ext cx="373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3" imgW="114300" imgH="127000" progId="Equation.DSMT4">
                  <p:embed/>
                </p:oleObj>
              </mc:Choice>
              <mc:Fallback>
                <p:oleObj name="" r:id="rId3" imgW="114300" imgH="127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5950" y="3608388"/>
                        <a:ext cx="373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81125" y="1676400"/>
            <a:ext cx="5318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(f)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9813" y="3597275"/>
            <a:ext cx="531813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(g)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6" name="Rectangle 2"/>
          <p:cNvSpPr txBox="1"/>
          <p:nvPr/>
        </p:nvSpPr>
        <p:spPr>
          <a:xfrm>
            <a:off x="-1662112" y="269875"/>
            <a:ext cx="8986837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、判断图示各振荡电路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是否符合相位条件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03913" y="4219575"/>
          <a:ext cx="27384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5" imgW="1841500" imgH="431800" progId="Equation.DSMT4">
                  <p:embed/>
                </p:oleObj>
              </mc:Choice>
              <mc:Fallback>
                <p:oleObj name="" r:id="rId5" imgW="18415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3913" y="4219575"/>
                        <a:ext cx="2738437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9863" y="5013325"/>
            <a:ext cx="4341812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）共源：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/>
              <a:t>均呈容性（</a:t>
            </a:r>
            <a:r>
              <a:rPr lang="zh-CN" altLang="en-US" sz="1800" dirty="0">
                <a:solidFill>
                  <a:srgbClr val="FF0000"/>
                </a:solidFill>
              </a:rPr>
              <a:t>不满足基反原则</a:t>
            </a:r>
            <a:r>
              <a:rPr lang="zh-CN" altLang="en-US" sz="1800" dirty="0"/>
              <a:t>）或感性（</a:t>
            </a:r>
            <a:r>
              <a:rPr lang="zh-CN" altLang="en-US" sz="1800" dirty="0">
                <a:solidFill>
                  <a:srgbClr val="FF0000"/>
                </a:solidFill>
              </a:rPr>
              <a:t>不满足谐振条件</a:t>
            </a:r>
            <a:r>
              <a:rPr lang="zh-CN" altLang="en-US" sz="1800" dirty="0"/>
              <a:t>），不符合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呈容性、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/>
              <a:t>均呈感性，符合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呈感性、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/>
              <a:t>均呈容性，</a:t>
            </a:r>
            <a:r>
              <a:rPr lang="zh-CN" altLang="en-US" sz="1800" dirty="0">
                <a:solidFill>
                  <a:srgbClr val="FF0000"/>
                </a:solidFill>
              </a:rPr>
              <a:t>不满足射同基反原则，</a:t>
            </a:r>
            <a:r>
              <a:rPr lang="zh-CN" altLang="en-US" sz="1800" dirty="0"/>
              <a:t>不符合</a:t>
            </a:r>
            <a:endParaRPr lang="en-US" altLang="zh-CN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799013" y="5445125"/>
            <a:ext cx="40592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）共栅：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/>
              <a:t>均呈容性或感性时，不符合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/>
              <a:t>一个呈容性一个呈感性时，符合</a:t>
            </a:r>
            <a:endParaRPr lang="en-US" altLang="zh-CN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88013" y="4881563"/>
            <a:ext cx="42227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）共基：不符合相位条件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423988"/>
            <a:ext cx="6029325" cy="433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2"/>
          <p:cNvSpPr txBox="1"/>
          <p:nvPr/>
        </p:nvSpPr>
        <p:spPr>
          <a:xfrm>
            <a:off x="-396875" y="333375"/>
            <a:ext cx="8986838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、为满足起振相位条件，标注同名端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775" y="3082925"/>
            <a:ext cx="1223963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）共基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600450" y="342900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2" imgW="165100" imgH="177800" progId="Equation.DSMT4">
                  <p:embed/>
                </p:oleObj>
              </mc:Choice>
              <mc:Fallback>
                <p:oleObj name="" r:id="rId2" imgW="165100" imgH="177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0450" y="342900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609975" y="245110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4" imgW="165100" imgH="177800" progId="Equation.DSMT4">
                  <p:embed/>
                </p:oleObj>
              </mc:Choice>
              <mc:Fallback>
                <p:oleObj name="" r:id="rId4" imgW="165100" imgH="177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9975" y="245110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911975" y="2674938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5" imgW="165100" imgH="177800" progId="Equation.DSMT4">
                  <p:embed/>
                </p:oleObj>
              </mc:Choice>
              <mc:Fallback>
                <p:oleObj name="" r:id="rId5" imgW="165100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11975" y="2674938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903913" y="317500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6" imgW="165100" imgH="177800" progId="Equation.DSMT4">
                  <p:embed/>
                </p:oleObj>
              </mc:Choice>
              <mc:Fallback>
                <p:oleObj name="" r:id="rId6" imgW="165100" imgH="177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03913" y="317500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850" y="3590925"/>
            <a:ext cx="133350" cy="26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304925"/>
            <a:ext cx="5972175" cy="461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68313" y="2998788"/>
            <a:ext cx="1222375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）共射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Rectangle 2"/>
          <p:cNvSpPr txBox="1"/>
          <p:nvPr/>
        </p:nvSpPr>
        <p:spPr>
          <a:xfrm>
            <a:off x="-396875" y="333375"/>
            <a:ext cx="8986838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、为满足起振相位条件，标注同名端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56325" y="2998788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" r:id="rId2" imgW="165100" imgH="177800" progId="Equation.DSMT4">
                  <p:embed/>
                </p:oleObj>
              </mc:Choice>
              <mc:Fallback>
                <p:oleObj name="" r:id="rId2" imgW="165100" imgH="177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325" y="2998788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26088" y="2928938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" r:id="rId4" imgW="165100" imgH="177800" progId="Equation.DSMT4">
                  <p:embed/>
                </p:oleObj>
              </mc:Choice>
              <mc:Fallback>
                <p:oleObj name="" r:id="rId4" imgW="165100" imgH="177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26088" y="2928938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211638" y="2097088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" r:id="rId5" imgW="165100" imgH="177800" progId="Equation.DSMT4">
                  <p:embed/>
                </p:oleObj>
              </mc:Choice>
              <mc:Fallback>
                <p:oleObj name="" r:id="rId5" imgW="165100" imgH="177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638" y="2097088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650" y="2787650"/>
            <a:ext cx="211138" cy="211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088" y="2233613"/>
            <a:ext cx="219075" cy="24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152525"/>
            <a:ext cx="5476875" cy="486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68313" y="2998788"/>
            <a:ext cx="1222375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）共基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 txBox="1"/>
          <p:nvPr/>
        </p:nvSpPr>
        <p:spPr>
          <a:xfrm>
            <a:off x="-684212" y="333375"/>
            <a:ext cx="898525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、为满足起振相位条件，标注同名端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32363" y="3586163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" r:id="rId2" imgW="165100" imgH="177800" progId="Equation.DSMT4">
                  <p:embed/>
                </p:oleObj>
              </mc:Choice>
              <mc:Fallback>
                <p:oleObj name="" r:id="rId2" imgW="165100" imgH="177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3586163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32363" y="2984500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" r:id="rId4" imgW="165100" imgH="177800" progId="Equation.DSMT4">
                  <p:embed/>
                </p:oleObj>
              </mc:Choice>
              <mc:Fallback>
                <p:oleObj name="" r:id="rId4" imgW="165100" imgH="177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2984500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230813" y="2363788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5" imgW="165100" imgH="177800" progId="Equation.DSMT4">
                  <p:embed/>
                </p:oleObj>
              </mc:Choice>
              <mc:Fallback>
                <p:oleObj name="" r:id="rId5" imgW="165100" imgH="177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0813" y="2363788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894388" y="237807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6" imgW="165100" imgH="177800" progId="Equation.DSMT4">
                  <p:embed/>
                </p:oleObj>
              </mc:Choice>
              <mc:Fallback>
                <p:oleObj name="" r:id="rId6" imgW="165100" imgH="177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94388" y="237807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388" y="2079625"/>
            <a:ext cx="209550" cy="19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/>
          <p:nvPr/>
        </p:nvSpPr>
        <p:spPr>
          <a:xfrm>
            <a:off x="-828675" y="296863"/>
            <a:ext cx="7237413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、判断哪些电路可能起振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3" y="1036638"/>
            <a:ext cx="4362450" cy="421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1160463"/>
            <a:ext cx="3317875" cy="3922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16125" y="5249863"/>
            <a:ext cx="12223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1188" y="5913438"/>
          <a:ext cx="4146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3" imgW="2489200" imgH="203200" progId="Equation.DSMT4">
                  <p:embed/>
                </p:oleObj>
              </mc:Choice>
              <mc:Fallback>
                <p:oleObj name="" r:id="rId3" imgW="2489200" imgH="203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5913438"/>
                        <a:ext cx="41465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59113" y="5251450"/>
          <a:ext cx="374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" r:id="rId5" imgW="114300" imgH="127000" progId="Equation.DSMT4">
                  <p:embed/>
                </p:oleObj>
              </mc:Choice>
              <mc:Fallback>
                <p:oleObj name="" r:id="rId5" imgW="114300" imgH="1270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5251450"/>
                        <a:ext cx="374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67463" y="5248275"/>
            <a:ext cx="12176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08850" y="5210175"/>
            <a:ext cx="38893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48263" y="5959475"/>
          <a:ext cx="3892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" r:id="rId7" imgW="2336800" imgH="203200" progId="Equation.DSMT4">
                  <p:embed/>
                </p:oleObj>
              </mc:Choice>
              <mc:Fallback>
                <p:oleObj name="" r:id="rId7" imgW="2336800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263" y="5959475"/>
                        <a:ext cx="38925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 txBox="1"/>
          <p:nvPr/>
        </p:nvSpPr>
        <p:spPr>
          <a:xfrm>
            <a:off x="-684212" y="333375"/>
            <a:ext cx="7235825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、判断哪些电路可能起振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0" y="1412875"/>
            <a:ext cx="3629025" cy="433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655763" y="5784850"/>
            <a:ext cx="1223963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5563" y="5746750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763713" y="4041775"/>
          <a:ext cx="2968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" r:id="rId2" imgW="177800" imgH="228600" progId="Equation.DSMT4">
                  <p:embed/>
                </p:oleObj>
              </mc:Choice>
              <mc:Fallback>
                <p:oleObj name="" r:id="rId2" imgW="1778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713" y="4041775"/>
                        <a:ext cx="29686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102350" y="5713413"/>
            <a:ext cx="1216025" cy="442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5825" y="5680075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44550" y="6388100"/>
          <a:ext cx="3892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" r:id="rId4" imgW="2336800" imgH="203200" progId="Equation.DSMT4">
                  <p:embed/>
                </p:oleObj>
              </mc:Choice>
              <mc:Fallback>
                <p:oleObj name="" r:id="rId4" imgW="2336800" imgH="203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550" y="6388100"/>
                        <a:ext cx="38925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07088" y="184467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" r:id="rId6" imgW="165100" imgH="177800" progId="Equation.DSMT4">
                  <p:embed/>
                </p:oleObj>
              </mc:Choice>
              <mc:Fallback>
                <p:oleObj name="" r:id="rId6" imgW="165100" imgH="177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7088" y="184467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819900" y="184467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" r:id="rId8" imgW="165100" imgH="177800" progId="Equation.DSMT4">
                  <p:embed/>
                </p:oleObj>
              </mc:Choice>
              <mc:Fallback>
                <p:oleObj name="" r:id="rId8" imgW="165100" imgH="177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9900" y="184467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445375" y="322262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" r:id="rId9" imgW="165100" imgH="177800" progId="Equation.DSMT4">
                  <p:embed/>
                </p:oleObj>
              </mc:Choice>
              <mc:Fallback>
                <p:oleObj name="" r:id="rId9" imgW="165100" imgH="1778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45375" y="322262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102225" y="1838325"/>
          <a:ext cx="298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" r:id="rId10" imgW="165100" imgH="177800" progId="Equation.DSMT4">
                  <p:embed/>
                </p:oleObj>
              </mc:Choice>
              <mc:Fallback>
                <p:oleObj name="" r:id="rId10" imgW="165100" imgH="177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2225" y="1838325"/>
                        <a:ext cx="2984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400675" y="6384925"/>
          <a:ext cx="2876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" r:id="rId11" imgW="1726565" imgH="203200" progId="Equation.DSMT4">
                  <p:embed/>
                </p:oleObj>
              </mc:Choice>
              <mc:Fallback>
                <p:oleObj name="" r:id="rId11" imgW="1726565" imgH="203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00675" y="6384925"/>
                        <a:ext cx="28765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5945" y="1520825"/>
            <a:ext cx="3848100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/>
          <p:nvPr/>
        </p:nvSpPr>
        <p:spPr>
          <a:xfrm>
            <a:off x="-215900" y="344488"/>
            <a:ext cx="8280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、指出电路错误并改正，使之可能振荡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84663" y="1117600"/>
          <a:ext cx="43592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" r:id="rId1" imgW="2616200" imgH="914400" progId="Equation.DSMT4">
                  <p:embed/>
                </p:oleObj>
              </mc:Choice>
              <mc:Fallback>
                <p:oleObj name="" r:id="rId1" imgW="2616200" imgH="914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663" y="1117600"/>
                        <a:ext cx="43592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503363" y="5932488"/>
            <a:ext cx="12239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8" y="1503363"/>
            <a:ext cx="3910012" cy="4422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5018088" y="2752725"/>
            <a:ext cx="3729037" cy="3787775"/>
            <a:chOff x="5017430" y="2752717"/>
            <a:chExt cx="3730315" cy="3787885"/>
          </a:xfrm>
        </p:grpSpPr>
        <p:pic>
          <p:nvPicPr>
            <p:cNvPr id="15368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7430" y="2822243"/>
              <a:ext cx="3730315" cy="3718359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5369" name="对象 11"/>
            <p:cNvGraphicFramePr>
              <a:graphicFrameLocks noChangeAspect="1"/>
            </p:cNvGraphicFramePr>
            <p:nvPr/>
          </p:nvGraphicFramePr>
          <p:xfrm>
            <a:off x="6984268" y="4185084"/>
            <a:ext cx="33813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" r:id="rId5" imgW="203200" imgH="228600" progId="Equation.DSMT4">
                    <p:embed/>
                  </p:oleObj>
                </mc:Choice>
                <mc:Fallback>
                  <p:oleObj name="" r:id="rId5" imgW="203200" imgH="2286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84268" y="4185084"/>
                          <a:ext cx="338137" cy="393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对象 12"/>
            <p:cNvGraphicFramePr>
              <a:graphicFrameLocks noChangeAspect="1"/>
            </p:cNvGraphicFramePr>
            <p:nvPr/>
          </p:nvGraphicFramePr>
          <p:xfrm>
            <a:off x="7668344" y="2752717"/>
            <a:ext cx="457507" cy="236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" r:id="rId7" imgW="354965" imgH="177800" progId="Equation.DSMT4">
                    <p:embed/>
                  </p:oleObj>
                </mc:Choice>
                <mc:Fallback>
                  <p:oleObj name="" r:id="rId7" imgW="354965" imgH="1778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68344" y="2752717"/>
                          <a:ext cx="457507" cy="2367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224338" y="2882900"/>
          <a:ext cx="911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" r:id="rId9" imgW="545465" imgH="203200" progId="Equation.DSMT4">
                  <p:embed/>
                </p:oleObj>
              </mc:Choice>
              <mc:Fallback>
                <p:oleObj name="" r:id="rId9" imgW="545465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4338" y="2882900"/>
                        <a:ext cx="91122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GIxMDg2N2M0NDY3MWYxY2UxOTgyNTM5NDhiOTAzZDkifQ=="/>
</p:tagLst>
</file>

<file path=ppt/theme/theme1.xml><?xml version="1.0" encoding="utf-8"?>
<a:theme xmlns:a="http://schemas.openxmlformats.org/drawingml/2006/main" name="校庆模板">
  <a:themeElements>
    <a:clrScheme name="校庆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校庆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校庆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校庆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校庆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校庆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校庆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校庆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校庆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校庆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校庆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校庆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校庆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校庆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2019职称申报学科组答辩_信息学院陈香_20190620</Template>
  <TotalTime>0</TotalTime>
  <Words>1068</Words>
  <Application>WPS 演示</Application>
  <PresentationFormat>全屏显示(4:3)</PresentationFormat>
  <Paragraphs>130</Paragraphs>
  <Slides>15</Slides>
  <Notes>5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3</vt:i4>
      </vt:variant>
    </vt:vector>
  </HeadingPairs>
  <TitlesOfParts>
    <vt:vector size="103" baseType="lpstr">
      <vt:lpstr>Arial</vt:lpstr>
      <vt:lpstr>宋体</vt:lpstr>
      <vt:lpstr>Wingdings</vt:lpstr>
      <vt:lpstr>黑体</vt:lpstr>
      <vt:lpstr>Calibri</vt:lpstr>
      <vt:lpstr>Times New Roman</vt:lpstr>
      <vt:lpstr>微软雅黑</vt:lpstr>
      <vt:lpstr>Arial Unicode MS</vt:lpstr>
      <vt:lpstr>校庆模板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zjj</dc:creator>
  <cp:lastModifiedBy>admin</cp:lastModifiedBy>
  <cp:revision>833</cp:revision>
  <dcterms:created xsi:type="dcterms:W3CDTF">2003-08-22T04:33:00Z</dcterms:created>
  <dcterms:modified xsi:type="dcterms:W3CDTF">2023-10-25T10:12:24Z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8A114117862B47BE8DF2BEECB20ED962_13</vt:lpwstr>
  </property>
  <property fmtid="{D5CDD505-2E9C-101B-9397-08002B2CF9AE}" pid="3" name="KSOProductBuildVer">
    <vt:lpwstr>2052-12.1.0.15712</vt:lpwstr>
  </property>
</Properties>
</file>