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C82BA-376C-49AD-B4A3-7D23641A5605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036E3-686F-4505-B066-114514EAA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7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036E3-686F-4505-B066-114514EAA0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9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2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3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0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4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6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E491-D77D-4621-9E90-43993B56499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0AFA-62CA-424E-9B6F-889AB71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FC0AE6-8CA5-4AE8-8D1C-EDCB24C85FD1}"/>
              </a:ext>
            </a:extLst>
          </p:cNvPr>
          <p:cNvSpPr txBox="1"/>
          <p:nvPr/>
        </p:nvSpPr>
        <p:spPr>
          <a:xfrm>
            <a:off x="637397" y="351641"/>
            <a:ext cx="803670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FF"/>
                </a:solidFill>
              </a:rPr>
              <a:t>文献汇报</a:t>
            </a:r>
            <a:endParaRPr lang="en-US" altLang="zh-CN" sz="4400" b="1" dirty="0">
              <a:solidFill>
                <a:srgbClr val="0000FF"/>
              </a:solidFill>
            </a:endParaRP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文献汇报占平时分</a:t>
            </a:r>
            <a:r>
              <a:rPr lang="en-US" altLang="zh-CN" sz="3200" b="1" dirty="0"/>
              <a:t>50%</a:t>
            </a:r>
            <a:r>
              <a:rPr lang="zh-CN" altLang="en-US" sz="3200" b="1" dirty="0"/>
              <a:t>，占总成绩</a:t>
            </a:r>
            <a:r>
              <a:rPr lang="en-US" altLang="zh-CN" sz="3200" b="1" dirty="0"/>
              <a:t>20%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32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两人一组</a:t>
            </a:r>
            <a:endParaRPr lang="en-US" altLang="zh-CN" sz="3200" b="1" dirty="0"/>
          </a:p>
          <a:p>
            <a:pPr lvl="1"/>
            <a:r>
              <a:rPr lang="zh-CN" altLang="en-US" sz="2400" dirty="0"/>
              <a:t>一人负责报告撰写，一人负责现场汇报，回答问题一起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32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包含内容</a:t>
            </a:r>
            <a:endParaRPr lang="en-US" altLang="zh-CN" sz="32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5</a:t>
            </a:r>
            <a:r>
              <a:rPr lang="zh-CN" altLang="en-US" sz="2800" dirty="0"/>
              <a:t>分钟</a:t>
            </a:r>
            <a:r>
              <a:rPr lang="en-US" altLang="zh-CN" sz="2800" dirty="0"/>
              <a:t>PPT</a:t>
            </a:r>
            <a:r>
              <a:rPr lang="zh-CN" altLang="en-US" sz="2800" dirty="0"/>
              <a:t>汇报</a:t>
            </a:r>
            <a:r>
              <a:rPr lang="en-US" altLang="zh-CN" sz="2800" dirty="0"/>
              <a:t>+2</a:t>
            </a:r>
            <a:r>
              <a:rPr lang="zh-CN" altLang="en-US" sz="2800" dirty="0"/>
              <a:t>分钟提问（占</a:t>
            </a:r>
            <a:r>
              <a:rPr lang="en-US" altLang="zh-CN" sz="2800" dirty="0"/>
              <a:t>10</a:t>
            </a:r>
            <a:r>
              <a:rPr lang="zh-CN" altLang="en-US" sz="2800" dirty="0"/>
              <a:t>分）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1</a:t>
            </a:r>
            <a:r>
              <a:rPr lang="zh-CN" altLang="en-US" sz="2800" dirty="0"/>
              <a:t>份中文版文献总结报告（占</a:t>
            </a:r>
            <a:r>
              <a:rPr lang="en-US" altLang="zh-CN" sz="2800" dirty="0"/>
              <a:t>10</a:t>
            </a:r>
            <a:r>
              <a:rPr lang="zh-CN" altLang="en-US" sz="2800" dirty="0"/>
              <a:t>分）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A004BE-774F-4A6B-A4CB-991B908F0D73}"/>
              </a:ext>
            </a:extLst>
          </p:cNvPr>
          <p:cNvSpPr/>
          <p:nvPr/>
        </p:nvSpPr>
        <p:spPr>
          <a:xfrm>
            <a:off x="-336550" y="5506898"/>
            <a:ext cx="955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报告和</a:t>
            </a:r>
            <a:r>
              <a:rPr lang="en-US" altLang="zh-CN" sz="2400" b="1" dirty="0">
                <a:solidFill>
                  <a:srgbClr val="FF0000"/>
                </a:solidFill>
              </a:rPr>
              <a:t>PPT</a:t>
            </a:r>
            <a:r>
              <a:rPr lang="zh-CN" altLang="en-US" sz="2400" b="1" dirty="0">
                <a:solidFill>
                  <a:srgbClr val="FF0000"/>
                </a:solidFill>
              </a:rPr>
              <a:t>在汇报之前发送至邮箱</a:t>
            </a:r>
            <a:r>
              <a:rPr lang="en-US" altLang="zh-CN" sz="2400" b="1" u="sng">
                <a:solidFill>
                  <a:srgbClr val="0000FF"/>
                </a:solidFill>
              </a:rPr>
              <a:t>qiuyan@</a:t>
            </a:r>
            <a:r>
              <a:rPr lang="en-US" altLang="zh-CN" sz="2400" b="1" u="sng" dirty="0">
                <a:solidFill>
                  <a:srgbClr val="0000FF"/>
                </a:solidFill>
              </a:rPr>
              <a:t>mail.ustc.edu.cn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邮箱主题及报告命名方式：半导体器件物理文献汇报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小组成员姓名学号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753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FC0AE6-8CA5-4AE8-8D1C-EDCB24C85FD1}"/>
              </a:ext>
            </a:extLst>
          </p:cNvPr>
          <p:cNvSpPr txBox="1"/>
          <p:nvPr/>
        </p:nvSpPr>
        <p:spPr>
          <a:xfrm>
            <a:off x="637397" y="332591"/>
            <a:ext cx="786920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00FF"/>
                </a:solidFill>
              </a:rPr>
              <a:t>报告格式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摘要</a:t>
            </a:r>
            <a:endParaRPr lang="en-US" altLang="zh-CN" sz="3200" b="1" dirty="0"/>
          </a:p>
          <a:p>
            <a:pPr lvl="1"/>
            <a:r>
              <a:rPr lang="zh-CN" altLang="en-US" sz="2400" dirty="0"/>
              <a:t>简述本文创新点，研究内容以及成果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简介</a:t>
            </a:r>
            <a:endParaRPr lang="en-US" altLang="zh-CN" sz="3200" b="1" dirty="0"/>
          </a:p>
          <a:p>
            <a:pPr lvl="1"/>
            <a:r>
              <a:rPr lang="zh-CN" altLang="en-US" sz="2400" dirty="0"/>
              <a:t>梳理本文的研究意义，研究现状和解决领域什么问题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结果和讨论</a:t>
            </a:r>
            <a:endParaRPr lang="en-US" altLang="zh-CN" sz="3200" b="1" dirty="0"/>
          </a:p>
          <a:p>
            <a:pPr lvl="1"/>
            <a:r>
              <a:rPr lang="zh-CN" altLang="en-US" sz="2400" dirty="0"/>
              <a:t>整理文章行文思路，论证方法</a:t>
            </a:r>
            <a:r>
              <a:rPr lang="en-US" altLang="zh-CN" sz="2400" dirty="0"/>
              <a:t>/</a:t>
            </a:r>
            <a:r>
              <a:rPr lang="zh-CN" altLang="en-US" sz="2400" dirty="0"/>
              <a:t>工艺实现</a:t>
            </a:r>
            <a:r>
              <a:rPr lang="en-US" altLang="zh-CN" sz="2400" dirty="0"/>
              <a:t>/</a:t>
            </a:r>
            <a:r>
              <a:rPr lang="zh-CN" altLang="en-US" sz="2400" dirty="0"/>
              <a:t>创新结构设计</a:t>
            </a:r>
            <a:r>
              <a:rPr lang="en-US" altLang="zh-CN" sz="2400" dirty="0"/>
              <a:t>/</a:t>
            </a:r>
            <a:r>
              <a:rPr lang="zh-CN" altLang="en-US" sz="2400" dirty="0"/>
              <a:t>测试方法等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b="1" dirty="0"/>
              <a:t>总结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dirty="0"/>
              <a:t>高度总结本文得到的结论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A004BE-774F-4A6B-A4CB-991B908F0D73}"/>
              </a:ext>
            </a:extLst>
          </p:cNvPr>
          <p:cNvSpPr/>
          <p:nvPr/>
        </p:nvSpPr>
        <p:spPr>
          <a:xfrm>
            <a:off x="311150" y="5475417"/>
            <a:ext cx="955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要求：</a:t>
            </a:r>
            <a:r>
              <a:rPr lang="zh-CN" altLang="en-US" b="1" dirty="0"/>
              <a:t>报告内容整齐有序，分段明晰有条理，最好图文并茂，</a:t>
            </a:r>
            <a:r>
              <a:rPr lang="en-US" altLang="zh-CN" b="1" dirty="0">
                <a:solidFill>
                  <a:srgbClr val="FF0000"/>
                </a:solidFill>
              </a:rPr>
              <a:t>2000</a:t>
            </a:r>
            <a:r>
              <a:rPr lang="zh-CN" altLang="en-US" b="1" dirty="0">
                <a:solidFill>
                  <a:srgbClr val="FF0000"/>
                </a:solidFill>
              </a:rPr>
              <a:t>字以上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建议小标题黑体小三，中文正文宋体</a:t>
            </a:r>
            <a:r>
              <a:rPr lang="en-US" altLang="zh-CN" b="1" dirty="0"/>
              <a:t>5</a:t>
            </a:r>
            <a:r>
              <a:rPr lang="zh-CN" altLang="en-US" b="1" dirty="0"/>
              <a:t>号，英文正文</a:t>
            </a:r>
            <a:r>
              <a:rPr lang="en-US" altLang="zh-CN" b="1" dirty="0"/>
              <a:t>Time New Roman</a:t>
            </a:r>
          </a:p>
        </p:txBody>
      </p:sp>
    </p:spTree>
    <p:extLst>
      <p:ext uri="{BB962C8B-B14F-4D97-AF65-F5344CB8AC3E}">
        <p14:creationId xmlns:p14="http://schemas.microsoft.com/office/powerpoint/2010/main" val="186227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A951E2-A423-4D97-9021-8E8609EE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5" y="514147"/>
            <a:ext cx="8630575" cy="582970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85D471-CA55-46DA-AFF9-0CFFA7017E74}"/>
              </a:ext>
            </a:extLst>
          </p:cNvPr>
          <p:cNvSpPr/>
          <p:nvPr/>
        </p:nvSpPr>
        <p:spPr>
          <a:xfrm>
            <a:off x="1667069" y="1051250"/>
            <a:ext cx="6997960" cy="454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8DE0E-DBD1-4FE9-8759-0BBD7EE43711}"/>
              </a:ext>
            </a:extLst>
          </p:cNvPr>
          <p:cNvSpPr/>
          <p:nvPr/>
        </p:nvSpPr>
        <p:spPr>
          <a:xfrm>
            <a:off x="597161" y="1548884"/>
            <a:ext cx="951723" cy="468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298AB7-84BA-441D-83CC-4BFE8D263A8A}"/>
              </a:ext>
            </a:extLst>
          </p:cNvPr>
          <p:cNvSpPr txBox="1"/>
          <p:nvPr/>
        </p:nvSpPr>
        <p:spPr>
          <a:xfrm>
            <a:off x="74645" y="105045"/>
            <a:ext cx="734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届时将按照这个表格内容进行打分，汇报形式为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分钟汇报</a:t>
            </a:r>
            <a:r>
              <a:rPr lang="en-US" altLang="zh-CN" b="1" dirty="0">
                <a:solidFill>
                  <a:srgbClr val="FF0000"/>
                </a:solidFill>
              </a:rPr>
              <a:t>+2</a:t>
            </a:r>
            <a:r>
              <a:rPr lang="zh-CN" altLang="en-US" b="1" dirty="0">
                <a:solidFill>
                  <a:srgbClr val="FF0000"/>
                </a:solidFill>
              </a:rPr>
              <a:t>分钟提问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AB7DE0-1E4F-4A53-964E-4592BAF5638F}"/>
              </a:ext>
            </a:extLst>
          </p:cNvPr>
          <p:cNvSpPr txBox="1"/>
          <p:nvPr/>
        </p:nvSpPr>
        <p:spPr>
          <a:xfrm>
            <a:off x="74644" y="6380122"/>
            <a:ext cx="839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两人一组，负责汇报回答问题，撰写报告和制作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（任务分工可自行自由分配）</a:t>
            </a:r>
          </a:p>
        </p:txBody>
      </p:sp>
    </p:spTree>
    <p:extLst>
      <p:ext uri="{BB962C8B-B14F-4D97-AF65-F5344CB8AC3E}">
        <p14:creationId xmlns:p14="http://schemas.microsoft.com/office/powerpoint/2010/main" val="353878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DFDA76-3EAE-4782-9A05-DD760089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17595"/>
            <a:ext cx="7931021" cy="13018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E23ED0-5FCA-4104-8304-EA5165CCE1B1}"/>
              </a:ext>
            </a:extLst>
          </p:cNvPr>
          <p:cNvSpPr/>
          <p:nvPr/>
        </p:nvSpPr>
        <p:spPr>
          <a:xfrm>
            <a:off x="686839" y="1018204"/>
            <a:ext cx="4690188" cy="472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26C61-0A64-4D3F-942A-C2AAC5FC95CA}"/>
              </a:ext>
            </a:extLst>
          </p:cNvPr>
          <p:cNvSpPr txBox="1"/>
          <p:nvPr/>
        </p:nvSpPr>
        <p:spPr>
          <a:xfrm>
            <a:off x="431799" y="2525096"/>
            <a:ext cx="823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标题：</a:t>
            </a:r>
            <a:r>
              <a:rPr lang="zh-CN" altLang="en-US" dirty="0"/>
              <a:t>提取关键词，了解文章的主要内容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作者：</a:t>
            </a:r>
            <a:r>
              <a:rPr lang="zh-CN" altLang="en-US" dirty="0"/>
              <a:t>了解第一作者以及通讯作者（一般最后一个）单位，课题组研究方向。</a:t>
            </a:r>
            <a:endParaRPr lang="en-US" altLang="zh-CN" dirty="0"/>
          </a:p>
          <a:p>
            <a:r>
              <a:rPr lang="zh-CN" altLang="en-US" dirty="0"/>
              <a:t>可在中科大图书馆，</a:t>
            </a:r>
            <a:r>
              <a:rPr lang="en-US" altLang="zh-CN" dirty="0"/>
              <a:t>Web of Science </a:t>
            </a:r>
            <a:r>
              <a:rPr lang="zh-CN" altLang="en-US" dirty="0"/>
              <a:t>数据库查找（只是了解，不做汇报）。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6CA347-FFFB-4C64-A2F6-AC97C16BD970}"/>
              </a:ext>
            </a:extLst>
          </p:cNvPr>
          <p:cNvSpPr txBox="1"/>
          <p:nvPr/>
        </p:nvSpPr>
        <p:spPr>
          <a:xfrm>
            <a:off x="2073991" y="661237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文章主要内容为：成功制备了氧化镓肖特基二极管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7C1AF5-99D9-489D-8B46-5EFE8A976764}"/>
              </a:ext>
            </a:extLst>
          </p:cNvPr>
          <p:cNvSpPr/>
          <p:nvPr/>
        </p:nvSpPr>
        <p:spPr>
          <a:xfrm>
            <a:off x="431800" y="2461335"/>
            <a:ext cx="7931021" cy="1264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432878-E8EA-40A7-B46D-872637CB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42" y="3868582"/>
            <a:ext cx="5321135" cy="24411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C0B716-280A-4A70-97CC-25A5C9F76819}"/>
              </a:ext>
            </a:extLst>
          </p:cNvPr>
          <p:cNvSpPr txBox="1"/>
          <p:nvPr/>
        </p:nvSpPr>
        <p:spPr>
          <a:xfrm>
            <a:off x="74645" y="1050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文章标题，作者列表</a:t>
            </a:r>
          </a:p>
        </p:txBody>
      </p:sp>
    </p:spTree>
    <p:extLst>
      <p:ext uri="{BB962C8B-B14F-4D97-AF65-F5344CB8AC3E}">
        <p14:creationId xmlns:p14="http://schemas.microsoft.com/office/powerpoint/2010/main" val="400453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D6F0382-F39A-421E-8AED-3298E210D3A6}"/>
              </a:ext>
            </a:extLst>
          </p:cNvPr>
          <p:cNvSpPr txBox="1"/>
          <p:nvPr/>
        </p:nvSpPr>
        <p:spPr>
          <a:xfrm>
            <a:off x="74645" y="1050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摘要及关键词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DDEE03-43E4-4E07-B2C6-1F3BB2BEDB7B}"/>
              </a:ext>
            </a:extLst>
          </p:cNvPr>
          <p:cNvCxnSpPr>
            <a:cxnSpLocks/>
          </p:cNvCxnSpPr>
          <p:nvPr/>
        </p:nvCxnSpPr>
        <p:spPr>
          <a:xfrm>
            <a:off x="471758" y="2646783"/>
            <a:ext cx="4342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A97F3BA-47D6-4832-8647-425444B084CA}"/>
              </a:ext>
            </a:extLst>
          </p:cNvPr>
          <p:cNvSpPr txBox="1"/>
          <p:nvPr/>
        </p:nvSpPr>
        <p:spPr>
          <a:xfrm>
            <a:off x="298587" y="4995570"/>
            <a:ext cx="823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摘要：</a:t>
            </a:r>
            <a:r>
              <a:rPr lang="zh-CN" altLang="en-US" dirty="0"/>
              <a:t>简单介绍了文章的主要内容和实验方法，得到了什么样的结果，对该研究方向有何贡献，是概括性的介绍，用于把握文章的主要内容和创新点，吸引读者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关键词：</a:t>
            </a:r>
            <a:r>
              <a:rPr lang="zh-CN" altLang="en-US" dirty="0"/>
              <a:t>文章相关研究领域，同样可在数据库搜索了解相关研究进展。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2D4452B-B6CB-4C45-A40C-36EFB63F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44" y="609063"/>
            <a:ext cx="4613665" cy="416252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C638211-B293-4B77-9145-A5614DF7C9BB}"/>
              </a:ext>
            </a:extLst>
          </p:cNvPr>
          <p:cNvCxnSpPr>
            <a:cxnSpLocks/>
          </p:cNvCxnSpPr>
          <p:nvPr/>
        </p:nvCxnSpPr>
        <p:spPr>
          <a:xfrm>
            <a:off x="1538558" y="821093"/>
            <a:ext cx="35468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D7BBCAF-3D9A-425F-B31D-F800D5BCAB3A}"/>
              </a:ext>
            </a:extLst>
          </p:cNvPr>
          <p:cNvCxnSpPr/>
          <p:nvPr/>
        </p:nvCxnSpPr>
        <p:spPr>
          <a:xfrm>
            <a:off x="471757" y="995265"/>
            <a:ext cx="4526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7DCB0B3-DE8F-4405-8509-89770EA20039}"/>
              </a:ext>
            </a:extLst>
          </p:cNvPr>
          <p:cNvCxnSpPr>
            <a:cxnSpLocks/>
          </p:cNvCxnSpPr>
          <p:nvPr/>
        </p:nvCxnSpPr>
        <p:spPr>
          <a:xfrm>
            <a:off x="879194" y="1710612"/>
            <a:ext cx="21190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58C4034-EE1E-4DDD-B251-A9CA80CAD87F}"/>
              </a:ext>
            </a:extLst>
          </p:cNvPr>
          <p:cNvCxnSpPr>
            <a:cxnSpLocks/>
          </p:cNvCxnSpPr>
          <p:nvPr/>
        </p:nvCxnSpPr>
        <p:spPr>
          <a:xfrm>
            <a:off x="4312860" y="3869093"/>
            <a:ext cx="77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8A2A8C-365C-429D-82A3-B13B022141CF}"/>
              </a:ext>
            </a:extLst>
          </p:cNvPr>
          <p:cNvCxnSpPr/>
          <p:nvPr/>
        </p:nvCxnSpPr>
        <p:spPr>
          <a:xfrm>
            <a:off x="471757" y="4068146"/>
            <a:ext cx="4526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1D949CB-435B-4F1B-87B8-C04C15A2EC6A}"/>
              </a:ext>
            </a:extLst>
          </p:cNvPr>
          <p:cNvCxnSpPr>
            <a:cxnSpLocks/>
          </p:cNvCxnSpPr>
          <p:nvPr/>
        </p:nvCxnSpPr>
        <p:spPr>
          <a:xfrm>
            <a:off x="495647" y="4267200"/>
            <a:ext cx="3367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2CCB041-D909-498D-B8ED-A1B0C6CF7994}"/>
              </a:ext>
            </a:extLst>
          </p:cNvPr>
          <p:cNvCxnSpPr>
            <a:cxnSpLocks/>
          </p:cNvCxnSpPr>
          <p:nvPr/>
        </p:nvCxnSpPr>
        <p:spPr>
          <a:xfrm>
            <a:off x="2250794" y="2982685"/>
            <a:ext cx="28346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9ABF882-391C-4890-9D39-662E743F01A6}"/>
              </a:ext>
            </a:extLst>
          </p:cNvPr>
          <p:cNvCxnSpPr>
            <a:cxnSpLocks/>
          </p:cNvCxnSpPr>
          <p:nvPr/>
        </p:nvCxnSpPr>
        <p:spPr>
          <a:xfrm>
            <a:off x="471757" y="3166187"/>
            <a:ext cx="4526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C35C70F-8754-4CC2-9025-C0EE9F763B97}"/>
              </a:ext>
            </a:extLst>
          </p:cNvPr>
          <p:cNvSpPr/>
          <p:nvPr/>
        </p:nvSpPr>
        <p:spPr>
          <a:xfrm>
            <a:off x="336344" y="4983618"/>
            <a:ext cx="8198064" cy="1264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2314A5-3DEF-4BF8-ADD3-3B0644926449}"/>
              </a:ext>
            </a:extLst>
          </p:cNvPr>
          <p:cNvSpPr txBox="1"/>
          <p:nvPr/>
        </p:nvSpPr>
        <p:spPr>
          <a:xfrm>
            <a:off x="5085422" y="609063"/>
            <a:ext cx="317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文章主要内容为：成功制备了</a:t>
            </a:r>
            <a:r>
              <a:rPr lang="en-US" altLang="zh-CN" dirty="0">
                <a:solidFill>
                  <a:srgbClr val="FF0000"/>
                </a:solidFill>
              </a:rPr>
              <a:t>ZGO</a:t>
            </a:r>
            <a:r>
              <a:rPr lang="zh-CN" altLang="en-US" dirty="0">
                <a:solidFill>
                  <a:srgbClr val="FF0000"/>
                </a:solidFill>
              </a:rPr>
              <a:t>肖特基二极管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194888-72CD-4338-838B-890E29DB2EDE}"/>
              </a:ext>
            </a:extLst>
          </p:cNvPr>
          <p:cNvSpPr txBox="1"/>
          <p:nvPr/>
        </p:nvSpPr>
        <p:spPr>
          <a:xfrm>
            <a:off x="5085422" y="1508781"/>
            <a:ext cx="414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文章得到的一些结果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4B4D1E-13F5-4614-AC38-61A140257DC8}"/>
              </a:ext>
            </a:extLst>
          </p:cNvPr>
          <p:cNvSpPr txBox="1"/>
          <p:nvPr/>
        </p:nvSpPr>
        <p:spPr>
          <a:xfrm>
            <a:off x="5085422" y="2798019"/>
            <a:ext cx="414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用的一些研究方法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1092B7-B73E-4BCF-8F52-88875A4B7126}"/>
              </a:ext>
            </a:extLst>
          </p:cNvPr>
          <p:cNvSpPr txBox="1"/>
          <p:nvPr/>
        </p:nvSpPr>
        <p:spPr>
          <a:xfrm>
            <a:off x="5085422" y="3702508"/>
            <a:ext cx="414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对领域的贡献</a:t>
            </a:r>
          </a:p>
        </p:txBody>
      </p:sp>
    </p:spTree>
    <p:extLst>
      <p:ext uri="{BB962C8B-B14F-4D97-AF65-F5344CB8AC3E}">
        <p14:creationId xmlns:p14="http://schemas.microsoft.com/office/powerpoint/2010/main" val="380556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D938BC-E151-4054-A2D9-84A0848696E6}"/>
              </a:ext>
            </a:extLst>
          </p:cNvPr>
          <p:cNvSpPr txBox="1"/>
          <p:nvPr/>
        </p:nvSpPr>
        <p:spPr>
          <a:xfrm>
            <a:off x="74645" y="1050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简介及实验方法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EF363A-A757-43FC-8D34-E8664ACC8BCA}"/>
              </a:ext>
            </a:extLst>
          </p:cNvPr>
          <p:cNvSpPr txBox="1"/>
          <p:nvPr/>
        </p:nvSpPr>
        <p:spPr>
          <a:xfrm>
            <a:off x="74645" y="616403"/>
            <a:ext cx="83913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简介（</a:t>
            </a:r>
            <a:r>
              <a:rPr lang="en-US" altLang="zh-CN" b="1" dirty="0"/>
              <a:t>Introduction</a:t>
            </a:r>
            <a:r>
              <a:rPr lang="zh-CN" altLang="en-US" b="1" dirty="0"/>
              <a:t>）：</a:t>
            </a:r>
            <a:r>
              <a:rPr lang="zh-CN" altLang="en-US" dirty="0"/>
              <a:t>该部分为该文章所研究相关领域的</a:t>
            </a:r>
            <a:r>
              <a:rPr lang="zh-CN" altLang="en-US" dirty="0">
                <a:solidFill>
                  <a:srgbClr val="FF0000"/>
                </a:solidFill>
              </a:rPr>
              <a:t>进展以及关键科学问题</a:t>
            </a:r>
            <a:r>
              <a:rPr lang="zh-CN" altLang="en-US" dirty="0"/>
              <a:t>，是突出文章</a:t>
            </a:r>
            <a:r>
              <a:rPr lang="zh-CN" altLang="en-US" dirty="0">
                <a:solidFill>
                  <a:srgbClr val="FF0000"/>
                </a:solidFill>
              </a:rPr>
              <a:t>研究意义</a:t>
            </a:r>
            <a:r>
              <a:rPr lang="zh-CN" altLang="en-US" dirty="0"/>
              <a:t>，介绍文章</a:t>
            </a:r>
            <a:r>
              <a:rPr lang="zh-CN" altLang="en-US" dirty="0">
                <a:solidFill>
                  <a:srgbClr val="FF0000"/>
                </a:solidFill>
              </a:rPr>
              <a:t>研究背景</a:t>
            </a:r>
            <a:r>
              <a:rPr lang="zh-CN" altLang="en-US" dirty="0"/>
              <a:t>的关键部分。一般简介的行文流程包括：介绍研究意义（</a:t>
            </a:r>
            <a:r>
              <a:rPr lang="zh-CN" altLang="en-US" dirty="0">
                <a:solidFill>
                  <a:srgbClr val="FF0000"/>
                </a:solidFill>
              </a:rPr>
              <a:t>为什么</a:t>
            </a:r>
            <a:r>
              <a:rPr lang="zh-CN" altLang="en-US" dirty="0"/>
              <a:t>）；研究进展（</a:t>
            </a:r>
            <a:r>
              <a:rPr lang="zh-CN" altLang="en-US" dirty="0">
                <a:solidFill>
                  <a:srgbClr val="FF0000"/>
                </a:solidFill>
              </a:rPr>
              <a:t>做过什么</a:t>
            </a:r>
            <a:r>
              <a:rPr lang="zh-CN" altLang="en-US" dirty="0"/>
              <a:t>）；关键科学问题（</a:t>
            </a:r>
            <a:r>
              <a:rPr lang="zh-CN" altLang="en-US" dirty="0">
                <a:solidFill>
                  <a:srgbClr val="FF0000"/>
                </a:solidFill>
              </a:rPr>
              <a:t>需要做什么</a:t>
            </a:r>
            <a:r>
              <a:rPr lang="zh-CN" altLang="en-US" dirty="0"/>
              <a:t>）；文章内容（</a:t>
            </a:r>
            <a:r>
              <a:rPr lang="zh-CN" altLang="en-US" dirty="0">
                <a:solidFill>
                  <a:srgbClr val="FF0000"/>
                </a:solidFill>
              </a:rPr>
              <a:t>本文做了什么，怎么做，解决了什么问题，有何创新点</a:t>
            </a:r>
            <a:r>
              <a:rPr lang="zh-CN" altLang="en-US" dirty="0"/>
              <a:t>）。阅读该部分时，可以伴随参考文献一起阅读，有助于更加了解该领域的研究进展。</a:t>
            </a:r>
            <a:endParaRPr lang="en-US" altLang="zh-CN" dirty="0"/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实验方法：</a:t>
            </a:r>
            <a:r>
              <a:rPr lang="zh-CN" altLang="en-US" dirty="0"/>
              <a:t>文章使用的工艺流程或样品制备方法，了解即可，可关注在实验方法或工艺部分是否有创新点。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A3C36-75AE-48CD-ACA5-971AAA035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64"/>
          <a:stretch/>
        </p:blipFill>
        <p:spPr>
          <a:xfrm>
            <a:off x="208787" y="2188407"/>
            <a:ext cx="3700337" cy="2321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732D6E-BF5F-48CC-849A-D61632DB2274}"/>
              </a:ext>
            </a:extLst>
          </p:cNvPr>
          <p:cNvSpPr/>
          <p:nvPr/>
        </p:nvSpPr>
        <p:spPr>
          <a:xfrm>
            <a:off x="1380932" y="2188407"/>
            <a:ext cx="1356049" cy="245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72B5233-9EF9-497F-87E1-085C18287BE5}"/>
              </a:ext>
            </a:extLst>
          </p:cNvPr>
          <p:cNvCxnSpPr>
            <a:cxnSpLocks/>
          </p:cNvCxnSpPr>
          <p:nvPr/>
        </p:nvCxnSpPr>
        <p:spPr>
          <a:xfrm>
            <a:off x="611717" y="2830285"/>
            <a:ext cx="32387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93FBCE-90C3-45FA-B530-B8AF39264C66}"/>
              </a:ext>
            </a:extLst>
          </p:cNvPr>
          <p:cNvCxnSpPr>
            <a:cxnSpLocks/>
          </p:cNvCxnSpPr>
          <p:nvPr/>
        </p:nvCxnSpPr>
        <p:spPr>
          <a:xfrm>
            <a:off x="316248" y="2995126"/>
            <a:ext cx="3534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0F6CD8-B32E-409D-8376-5E73EAAC114B}"/>
              </a:ext>
            </a:extLst>
          </p:cNvPr>
          <p:cNvCxnSpPr>
            <a:cxnSpLocks/>
          </p:cNvCxnSpPr>
          <p:nvPr/>
        </p:nvCxnSpPr>
        <p:spPr>
          <a:xfrm>
            <a:off x="316248" y="3175517"/>
            <a:ext cx="6416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74F2E08-04A3-42BE-B235-FBDDBFB2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48" y="4516016"/>
            <a:ext cx="3498183" cy="154148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434BA31-0FCC-460A-ADA3-BCF0D31D3B1D}"/>
              </a:ext>
            </a:extLst>
          </p:cNvPr>
          <p:cNvCxnSpPr>
            <a:cxnSpLocks/>
          </p:cNvCxnSpPr>
          <p:nvPr/>
        </p:nvCxnSpPr>
        <p:spPr>
          <a:xfrm>
            <a:off x="463982" y="4718179"/>
            <a:ext cx="32387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692CAF-0380-4D47-8C31-BF996F9829CE}"/>
              </a:ext>
            </a:extLst>
          </p:cNvPr>
          <p:cNvCxnSpPr>
            <a:cxnSpLocks/>
          </p:cNvCxnSpPr>
          <p:nvPr/>
        </p:nvCxnSpPr>
        <p:spPr>
          <a:xfrm>
            <a:off x="316248" y="4879909"/>
            <a:ext cx="3498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3CA018-2A3F-4AAE-9BE5-C67F87B6D8D3}"/>
              </a:ext>
            </a:extLst>
          </p:cNvPr>
          <p:cNvCxnSpPr>
            <a:cxnSpLocks/>
          </p:cNvCxnSpPr>
          <p:nvPr/>
        </p:nvCxnSpPr>
        <p:spPr>
          <a:xfrm>
            <a:off x="359791" y="5054081"/>
            <a:ext cx="1394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6A5588B-4B8F-4348-8F5F-02D9386BC195}"/>
              </a:ext>
            </a:extLst>
          </p:cNvPr>
          <p:cNvSpPr txBox="1"/>
          <p:nvPr/>
        </p:nvSpPr>
        <p:spPr>
          <a:xfrm>
            <a:off x="3814431" y="2710933"/>
            <a:ext cx="414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研究意义，材料的先进性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875609-5884-421B-A26A-29664429E28C}"/>
              </a:ext>
            </a:extLst>
          </p:cNvPr>
          <p:cNvSpPr txBox="1"/>
          <p:nvPr/>
        </p:nvSpPr>
        <p:spPr>
          <a:xfrm>
            <a:off x="3731607" y="4606002"/>
            <a:ext cx="414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本文工作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ACD9AB-B056-476F-BB7B-F52F8564992B}"/>
              </a:ext>
            </a:extLst>
          </p:cNvPr>
          <p:cNvSpPr/>
          <p:nvPr/>
        </p:nvSpPr>
        <p:spPr>
          <a:xfrm>
            <a:off x="2407297" y="4329404"/>
            <a:ext cx="242597" cy="180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B8ADCE8-8642-4028-890D-5239C5182714}"/>
              </a:ext>
            </a:extLst>
          </p:cNvPr>
          <p:cNvCxnSpPr>
            <a:stCxn id="22" idx="0"/>
          </p:cNvCxnSpPr>
          <p:nvPr/>
        </p:nvCxnSpPr>
        <p:spPr>
          <a:xfrm>
            <a:off x="2528596" y="4329404"/>
            <a:ext cx="2329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F81C6B1-6836-4310-9609-9C4D078F4AA6}"/>
              </a:ext>
            </a:extLst>
          </p:cNvPr>
          <p:cNvSpPr txBox="1"/>
          <p:nvPr/>
        </p:nvSpPr>
        <p:spPr>
          <a:xfrm>
            <a:off x="3814431" y="3895277"/>
            <a:ext cx="414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参考文献查找方法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96E89E1-3BD0-43F5-BF73-36AE4D72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217" y="3140942"/>
            <a:ext cx="3431716" cy="146506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78C2674-DF11-4C5B-A332-CA95CC247224}"/>
              </a:ext>
            </a:extLst>
          </p:cNvPr>
          <p:cNvSpPr txBox="1"/>
          <p:nvPr/>
        </p:nvSpPr>
        <p:spPr>
          <a:xfrm>
            <a:off x="5329571" y="4607592"/>
            <a:ext cx="443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Web of Science</a:t>
            </a:r>
            <a:r>
              <a:rPr lang="zh-CN" altLang="en-US" dirty="0">
                <a:solidFill>
                  <a:srgbClr val="FF0000"/>
                </a:solidFill>
              </a:rPr>
              <a:t>中搜索文章名字即可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681552F-1D9B-4147-B794-9A8FFF2711F7}"/>
              </a:ext>
            </a:extLst>
          </p:cNvPr>
          <p:cNvSpPr/>
          <p:nvPr/>
        </p:nvSpPr>
        <p:spPr>
          <a:xfrm>
            <a:off x="74644" y="622873"/>
            <a:ext cx="8391331" cy="1480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AFBDCFF-06B1-4042-837F-31D8C8BE3DFF}"/>
              </a:ext>
            </a:extLst>
          </p:cNvPr>
          <p:cNvSpPr/>
          <p:nvPr/>
        </p:nvSpPr>
        <p:spPr>
          <a:xfrm>
            <a:off x="74644" y="6102220"/>
            <a:ext cx="8391330" cy="683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2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C70326-3DAA-4D50-933E-5FDA1CCA45D1}"/>
              </a:ext>
            </a:extLst>
          </p:cNvPr>
          <p:cNvSpPr txBox="1"/>
          <p:nvPr/>
        </p:nvSpPr>
        <p:spPr>
          <a:xfrm>
            <a:off x="74645" y="10504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结果和讨论部分（重点汇报部分）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F22207-8525-461D-8563-49CAD37AF841}"/>
              </a:ext>
            </a:extLst>
          </p:cNvPr>
          <p:cNvSpPr txBox="1"/>
          <p:nvPr/>
        </p:nvSpPr>
        <p:spPr>
          <a:xfrm>
            <a:off x="74645" y="616403"/>
            <a:ext cx="84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结果及讨论（</a:t>
            </a:r>
            <a:r>
              <a:rPr lang="en-US" altLang="zh-CN" b="1" dirty="0"/>
              <a:t>Results and discussion</a:t>
            </a:r>
            <a:r>
              <a:rPr lang="zh-CN" altLang="en-US" b="1" dirty="0"/>
              <a:t>）：该部分为文章的主体部分。阅读该部分时，需要充分理解文章的</a:t>
            </a:r>
            <a:r>
              <a:rPr lang="zh-CN" altLang="en-US" b="1" dirty="0">
                <a:solidFill>
                  <a:srgbClr val="FF0000"/>
                </a:solidFill>
              </a:rPr>
              <a:t>行文思路、实验设计、分析方法以及得到的结论</a:t>
            </a:r>
            <a:r>
              <a:rPr lang="zh-CN" altLang="en-US" b="1" dirty="0"/>
              <a:t>。将文字和图片联系起来，最终呈现出文章得到创新性结论的过程。</a:t>
            </a:r>
            <a:endParaRPr lang="en-US" altLang="zh-CN" b="1" dirty="0"/>
          </a:p>
          <a:p>
            <a:r>
              <a:rPr lang="zh-CN" altLang="en-US" b="1" dirty="0"/>
              <a:t>该部分会有大量的与半导体器件即本课程相关的知识，阅读的时候要尝试与课程所学习的内容相结合，可以在</a:t>
            </a:r>
            <a:r>
              <a:rPr lang="zh-CN" altLang="en-US" b="1" dirty="0">
                <a:solidFill>
                  <a:srgbClr val="FF0000"/>
                </a:solidFill>
              </a:rPr>
              <a:t>汇报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中体现哪些是与课程相关的知识</a:t>
            </a:r>
            <a:r>
              <a:rPr lang="zh-CN" altLang="en-US" b="1" dirty="0"/>
              <a:t>。如果有不懂的有关测试方法、工艺、专业名词等问题，可在网上查阅相关知识或者咨询助教。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举例：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C59506-A11B-4F02-9899-F0A80E1A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3" y="3263771"/>
            <a:ext cx="3455489" cy="28446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CE1F47-3D19-47BF-AEF3-E3BFA9AA6EBA}"/>
              </a:ext>
            </a:extLst>
          </p:cNvPr>
          <p:cNvSpPr/>
          <p:nvPr/>
        </p:nvSpPr>
        <p:spPr>
          <a:xfrm>
            <a:off x="2388637" y="3263771"/>
            <a:ext cx="1439145" cy="2514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7CFBE5-FEDC-4034-B607-D8A4A7DAEAFF}"/>
              </a:ext>
            </a:extLst>
          </p:cNvPr>
          <p:cNvSpPr txBox="1"/>
          <p:nvPr/>
        </p:nvSpPr>
        <p:spPr>
          <a:xfrm>
            <a:off x="74645" y="6086087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此处做出了</a:t>
            </a:r>
            <a:r>
              <a:rPr lang="en-US" altLang="zh-CN" dirty="0" err="1">
                <a:solidFill>
                  <a:srgbClr val="FF0000"/>
                </a:solidFill>
              </a:rPr>
              <a:t>NiO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Ga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的能带图，解释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了形成异质</a:t>
            </a:r>
            <a:r>
              <a:rPr lang="en-US" altLang="zh-CN" dirty="0">
                <a:solidFill>
                  <a:srgbClr val="FF0000"/>
                </a:solidFill>
              </a:rPr>
              <a:t>PN</a:t>
            </a:r>
            <a:r>
              <a:rPr lang="zh-CN" altLang="en-US" dirty="0">
                <a:solidFill>
                  <a:srgbClr val="FF0000"/>
                </a:solidFill>
              </a:rPr>
              <a:t>结的原因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C450E9-0842-4B21-BCEB-B3329819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68" y="2899559"/>
            <a:ext cx="2952381" cy="26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E45DD1-CA58-4504-BA24-B03654A6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000" y="3475749"/>
            <a:ext cx="2200000" cy="761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8163EB-FB7A-4493-900C-373BAA76F7CC}"/>
              </a:ext>
            </a:extLst>
          </p:cNvPr>
          <p:cNvSpPr txBox="1"/>
          <p:nvPr/>
        </p:nvSpPr>
        <p:spPr>
          <a:xfrm>
            <a:off x="4643535" y="6086086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此处利用课程所学的金半接触电容公式，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CV</a:t>
            </a:r>
            <a:r>
              <a:rPr lang="zh-CN" altLang="en-US" dirty="0">
                <a:solidFill>
                  <a:srgbClr val="FF0000"/>
                </a:solidFill>
              </a:rPr>
              <a:t>测试的方法提取出了有效载流子浓度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AF13CF-E4D3-43A0-A861-08EABBEEF60C}"/>
              </a:ext>
            </a:extLst>
          </p:cNvPr>
          <p:cNvSpPr/>
          <p:nvPr/>
        </p:nvSpPr>
        <p:spPr>
          <a:xfrm>
            <a:off x="74644" y="622873"/>
            <a:ext cx="8391331" cy="1815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2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1360BF-68E3-48A2-B88A-4B0494EBC856}"/>
              </a:ext>
            </a:extLst>
          </p:cNvPr>
          <p:cNvSpPr txBox="1"/>
          <p:nvPr/>
        </p:nvSpPr>
        <p:spPr>
          <a:xfrm>
            <a:off x="74645" y="105045"/>
            <a:ext cx="14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汇报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要求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566331-8739-44D7-AC7D-2F76E727B86B}"/>
              </a:ext>
            </a:extLst>
          </p:cNvPr>
          <p:cNvSpPr txBox="1"/>
          <p:nvPr/>
        </p:nvSpPr>
        <p:spPr>
          <a:xfrm>
            <a:off x="236375" y="889518"/>
            <a:ext cx="80554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起始页</a:t>
            </a:r>
            <a:r>
              <a:rPr lang="zh-CN" altLang="en-US" dirty="0"/>
              <a:t>介绍文章标题，汇报人姓名，学号等信息（例如）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目录页</a:t>
            </a:r>
            <a:r>
              <a:rPr lang="zh-CN" altLang="en-US" dirty="0"/>
              <a:t>可按照自己的讲解思路或文章标题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内容页</a:t>
            </a:r>
            <a:r>
              <a:rPr lang="zh-CN" altLang="en-US" dirty="0"/>
              <a:t>图文并茂，不要使用全篇长文字或者只摆图不标注，合理排版，与课程内容相关的地方可标注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总结页</a:t>
            </a:r>
            <a:r>
              <a:rPr lang="zh-CN" altLang="en-US" dirty="0"/>
              <a:t>高度概括本文的创新点及实验过程，最好可提出自己的思考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文献阅读能力为科研工作中非常重要的技能，阅读优秀的文献是了解领域研究方向，指导实验设计的关键手段。希望大家把握机会，早日熟练掌握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D2EEBE-B0DD-4E5E-9225-1C01A93B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97" y="1343609"/>
            <a:ext cx="3148840" cy="23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835</Words>
  <Application>Microsoft Office PowerPoint</Application>
  <PresentationFormat>全屏显示(4:3)</PresentationFormat>
  <Paragraphs>89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30</cp:revision>
  <dcterms:created xsi:type="dcterms:W3CDTF">2023-04-24T09:04:20Z</dcterms:created>
  <dcterms:modified xsi:type="dcterms:W3CDTF">2024-03-19T12:54:12Z</dcterms:modified>
</cp:coreProperties>
</file>