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75" r:id="rId5"/>
    <p:sldId id="274" r:id="rId6"/>
    <p:sldId id="268" r:id="rId7"/>
    <p:sldId id="267" r:id="rId8"/>
    <p:sldId id="261" r:id="rId9"/>
    <p:sldId id="269" r:id="rId10"/>
    <p:sldId id="271" r:id="rId11"/>
    <p:sldId id="273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6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E1CFAEED-C661-42DD-A82D-7EA3449DEC97}">
          <p14:sldIdLst>
            <p14:sldId id="257"/>
            <p14:sldId id="258"/>
          </p14:sldIdLst>
        </p14:section>
        <p14:section name="Background" id="{43BBCEEE-9590-4D09-A4C2-5A85E48DF2B2}">
          <p14:sldIdLst>
            <p14:sldId id="259"/>
            <p14:sldId id="275"/>
            <p14:sldId id="274"/>
          </p14:sldIdLst>
        </p14:section>
        <p14:section name="Device" id="{AE098D15-F051-4CA3-854E-148AFAEAB37E}">
          <p14:sldIdLst>
            <p14:sldId id="268"/>
            <p14:sldId id="267"/>
            <p14:sldId id="261"/>
            <p14:sldId id="269"/>
            <p14:sldId id="271"/>
            <p14:sldId id="273"/>
            <p14:sldId id="276"/>
          </p14:sldIdLst>
        </p14:section>
        <p14:section name="Model" id="{6E5A7A66-53AA-471C-9DBA-43B1C9933901}">
          <p14:sldIdLst>
            <p14:sldId id="278"/>
            <p14:sldId id="277"/>
            <p14:sldId id="279"/>
            <p14:sldId id="280"/>
          </p14:sldIdLst>
        </p14:section>
        <p14:section name="Conclusion" id="{6DD83CB2-5897-4548-809C-20B781CB9CEA}">
          <p14:sldIdLst>
            <p14:sldId id="281"/>
            <p14:sldId id="282"/>
          </p14:sldIdLst>
        </p14:section>
        <p14:section name="结尾" id="{F4E56C67-BDFB-4C80-911F-3716180F0C3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13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image" Target="../media/image2.jfif"/><Relationship Id="rId4" Type="http://schemas.openxmlformats.org/officeDocument/2006/relationships/image" Target="../media/image5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image" Target="../media/image2.jfif"/><Relationship Id="rId4" Type="http://schemas.openxmlformats.org/officeDocument/2006/relationships/image" Target="../media/image5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28300-C7FB-4BF2-8828-E660624F7B82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8A4B07-8412-437B-B39D-A51AB21A7D49}">
      <dgm:prSet phldrT="[文本]"/>
      <dgm:spPr/>
      <dgm:t>
        <a:bodyPr/>
        <a:lstStyle/>
        <a:p>
          <a:r>
            <a:rPr lang="en-US" altLang="zh-CN" dirty="0"/>
            <a:t>Electronic vehicle</a:t>
          </a:r>
          <a:endParaRPr lang="zh-CN" altLang="en-US" dirty="0"/>
        </a:p>
      </dgm:t>
    </dgm:pt>
    <dgm:pt modelId="{61667B3C-2864-429B-AF36-F93491AB96C0}" type="parTrans" cxnId="{B3E6E4B7-CAE7-4E67-8756-F20B24F7FDE7}">
      <dgm:prSet/>
      <dgm:spPr/>
      <dgm:t>
        <a:bodyPr/>
        <a:lstStyle/>
        <a:p>
          <a:endParaRPr lang="zh-CN" altLang="en-US"/>
        </a:p>
      </dgm:t>
    </dgm:pt>
    <dgm:pt modelId="{B53D2E45-5CBF-4418-886C-345189E59FB4}" type="sibTrans" cxnId="{B3E6E4B7-CAE7-4E67-8756-F20B24F7FDE7}">
      <dgm:prSet/>
      <dgm:spPr/>
      <dgm:t>
        <a:bodyPr/>
        <a:lstStyle/>
        <a:p>
          <a:endParaRPr lang="zh-CN" altLang="en-US"/>
        </a:p>
      </dgm:t>
    </dgm:pt>
    <dgm:pt modelId="{E3AB8626-430E-4D09-8073-F0B56B35305F}">
      <dgm:prSet phldrT="[文本]"/>
      <dgm:spPr/>
      <dgm:t>
        <a:bodyPr/>
        <a:lstStyle/>
        <a:p>
          <a:r>
            <a:rPr lang="en-US" altLang="zh-CN" dirty="0"/>
            <a:t>Sustainable energy</a:t>
          </a:r>
          <a:endParaRPr lang="zh-CN" altLang="en-US" dirty="0"/>
        </a:p>
      </dgm:t>
    </dgm:pt>
    <dgm:pt modelId="{D7A25046-EACA-4D56-A182-267FC87F5F2B}" type="parTrans" cxnId="{929CEEA3-B965-456F-A679-6E945CF98C5F}">
      <dgm:prSet/>
      <dgm:spPr/>
      <dgm:t>
        <a:bodyPr/>
        <a:lstStyle/>
        <a:p>
          <a:endParaRPr lang="zh-CN" altLang="en-US"/>
        </a:p>
      </dgm:t>
    </dgm:pt>
    <dgm:pt modelId="{9CA6BC99-8FED-4CBB-AF89-AB0C041D2F16}" type="sibTrans" cxnId="{929CEEA3-B965-456F-A679-6E945CF98C5F}">
      <dgm:prSet/>
      <dgm:spPr/>
      <dgm:t>
        <a:bodyPr/>
        <a:lstStyle/>
        <a:p>
          <a:endParaRPr lang="zh-CN" altLang="en-US"/>
        </a:p>
      </dgm:t>
    </dgm:pt>
    <dgm:pt modelId="{758C5A4F-A6E2-4248-AB7C-69B359037099}">
      <dgm:prSet phldrT="[文本]"/>
      <dgm:spPr/>
      <dgm:t>
        <a:bodyPr/>
        <a:lstStyle/>
        <a:p>
          <a:r>
            <a:rPr lang="en-US" altLang="en-US" dirty="0" err="1"/>
            <a:t>armarium</a:t>
          </a:r>
          <a:endParaRPr lang="zh-CN" altLang="en-US" dirty="0"/>
        </a:p>
      </dgm:t>
    </dgm:pt>
    <dgm:pt modelId="{44BAE9F4-8AC9-4BA1-A1E8-C60E9D943DD1}" type="parTrans" cxnId="{010B19DF-D405-4AF4-A317-A7F8616191DD}">
      <dgm:prSet/>
      <dgm:spPr/>
      <dgm:t>
        <a:bodyPr/>
        <a:lstStyle/>
        <a:p>
          <a:endParaRPr lang="zh-CN" altLang="en-US"/>
        </a:p>
      </dgm:t>
    </dgm:pt>
    <dgm:pt modelId="{C3A6DDF5-F35B-4346-BBDB-328B46AD820B}" type="sibTrans" cxnId="{010B19DF-D405-4AF4-A317-A7F8616191DD}">
      <dgm:prSet/>
      <dgm:spPr/>
      <dgm:t>
        <a:bodyPr/>
        <a:lstStyle/>
        <a:p>
          <a:endParaRPr lang="zh-CN" altLang="en-US"/>
        </a:p>
      </dgm:t>
    </dgm:pt>
    <dgm:pt modelId="{028484E8-0BD9-4C99-9579-AAA8514095FF}">
      <dgm:prSet phldrT="[文本]"/>
      <dgm:spPr/>
      <dgm:t>
        <a:bodyPr/>
        <a:lstStyle/>
        <a:p>
          <a:r>
            <a:rPr lang="en-US" altLang="zh-CN" dirty="0"/>
            <a:t>transportation</a:t>
          </a:r>
          <a:endParaRPr lang="zh-CN" altLang="en-US" dirty="0"/>
        </a:p>
      </dgm:t>
    </dgm:pt>
    <dgm:pt modelId="{939616F7-2559-40BF-9FF1-368A43BC23DE}" type="parTrans" cxnId="{EF0876B2-347A-4A73-B31D-D0B003310CFE}">
      <dgm:prSet/>
      <dgm:spPr/>
      <dgm:t>
        <a:bodyPr/>
        <a:lstStyle/>
        <a:p>
          <a:endParaRPr lang="zh-CN" altLang="en-US"/>
        </a:p>
      </dgm:t>
    </dgm:pt>
    <dgm:pt modelId="{68C045BF-533E-4B5E-A155-FB600C641297}" type="sibTrans" cxnId="{EF0876B2-347A-4A73-B31D-D0B003310CFE}">
      <dgm:prSet/>
      <dgm:spPr/>
      <dgm:t>
        <a:bodyPr/>
        <a:lstStyle/>
        <a:p>
          <a:endParaRPr lang="zh-CN" altLang="en-US"/>
        </a:p>
      </dgm:t>
    </dgm:pt>
    <dgm:pt modelId="{FCF30209-50F2-4F12-8887-09E84B9E69F2}" type="pres">
      <dgm:prSet presAssocID="{7B928300-C7FB-4BF2-8828-E660624F7B82}" presName="Name0" presStyleCnt="0">
        <dgm:presLayoutVars>
          <dgm:dir/>
          <dgm:resizeHandles val="exact"/>
        </dgm:presLayoutVars>
      </dgm:prSet>
      <dgm:spPr/>
    </dgm:pt>
    <dgm:pt modelId="{3F36B871-0439-421F-945B-0858E21760FF}" type="pres">
      <dgm:prSet presAssocID="{CD8A4B07-8412-437B-B39D-A51AB21A7D49}" presName="compNode" presStyleCnt="0"/>
      <dgm:spPr/>
    </dgm:pt>
    <dgm:pt modelId="{221DD9BD-B768-467B-94CA-84689DAE5268}" type="pres">
      <dgm:prSet presAssocID="{CD8A4B07-8412-437B-B39D-A51AB21A7D49}" presName="pict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01D25253-6122-4F69-807D-8166C43EB08F}" type="pres">
      <dgm:prSet presAssocID="{CD8A4B07-8412-437B-B39D-A51AB21A7D49}" presName="textRect" presStyleLbl="revTx" presStyleIdx="0" presStyleCnt="4">
        <dgm:presLayoutVars>
          <dgm:bulletEnabled val="1"/>
        </dgm:presLayoutVars>
      </dgm:prSet>
      <dgm:spPr/>
    </dgm:pt>
    <dgm:pt modelId="{0FBDFF11-C2F2-4AA6-8953-E0AC10964342}" type="pres">
      <dgm:prSet presAssocID="{B53D2E45-5CBF-4418-886C-345189E59FB4}" presName="sibTrans" presStyleLbl="sibTrans2D1" presStyleIdx="0" presStyleCnt="0"/>
      <dgm:spPr/>
    </dgm:pt>
    <dgm:pt modelId="{D926904D-A800-47A2-B5BF-7B0F1FBC6DED}" type="pres">
      <dgm:prSet presAssocID="{E3AB8626-430E-4D09-8073-F0B56B35305F}" presName="compNode" presStyleCnt="0"/>
      <dgm:spPr/>
    </dgm:pt>
    <dgm:pt modelId="{C82ACEDD-FA11-46BF-A7BF-A7A0EF8804E1}" type="pres">
      <dgm:prSet presAssocID="{E3AB8626-430E-4D09-8073-F0B56B35305F}" presName="pict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806BB408-4C87-44F6-A318-1CDDD7C5478C}" type="pres">
      <dgm:prSet presAssocID="{E3AB8626-430E-4D09-8073-F0B56B35305F}" presName="textRect" presStyleLbl="revTx" presStyleIdx="1" presStyleCnt="4">
        <dgm:presLayoutVars>
          <dgm:bulletEnabled val="1"/>
        </dgm:presLayoutVars>
      </dgm:prSet>
      <dgm:spPr/>
    </dgm:pt>
    <dgm:pt modelId="{8BD793D7-A07E-4644-AEAB-6E8C90A06E22}" type="pres">
      <dgm:prSet presAssocID="{9CA6BC99-8FED-4CBB-AF89-AB0C041D2F16}" presName="sibTrans" presStyleLbl="sibTrans2D1" presStyleIdx="0" presStyleCnt="0"/>
      <dgm:spPr/>
    </dgm:pt>
    <dgm:pt modelId="{6D78FF67-A20A-480D-8ACE-06ED76BCD8EB}" type="pres">
      <dgm:prSet presAssocID="{758C5A4F-A6E2-4248-AB7C-69B359037099}" presName="compNode" presStyleCnt="0"/>
      <dgm:spPr/>
    </dgm:pt>
    <dgm:pt modelId="{7C13EFD5-8FD2-4F1F-A0B0-9C9EF7085608}" type="pres">
      <dgm:prSet presAssocID="{758C5A4F-A6E2-4248-AB7C-69B359037099}" presName="pict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B3C41D7-4FD4-4494-8DC7-5E6721763592}" type="pres">
      <dgm:prSet presAssocID="{758C5A4F-A6E2-4248-AB7C-69B359037099}" presName="textRect" presStyleLbl="revTx" presStyleIdx="2" presStyleCnt="4">
        <dgm:presLayoutVars>
          <dgm:bulletEnabled val="1"/>
        </dgm:presLayoutVars>
      </dgm:prSet>
      <dgm:spPr/>
    </dgm:pt>
    <dgm:pt modelId="{281F88D5-F832-4D4A-B200-8C975D4803A7}" type="pres">
      <dgm:prSet presAssocID="{C3A6DDF5-F35B-4346-BBDB-328B46AD820B}" presName="sibTrans" presStyleLbl="sibTrans2D1" presStyleIdx="0" presStyleCnt="0"/>
      <dgm:spPr/>
    </dgm:pt>
    <dgm:pt modelId="{80246E03-4CD3-4C5F-89F8-C3F6C5F43A8B}" type="pres">
      <dgm:prSet presAssocID="{028484E8-0BD9-4C99-9579-AAA8514095FF}" presName="compNode" presStyleCnt="0"/>
      <dgm:spPr/>
    </dgm:pt>
    <dgm:pt modelId="{B16F0D47-D9FA-486E-8304-C07D3D8026E8}" type="pres">
      <dgm:prSet presAssocID="{028484E8-0BD9-4C99-9579-AAA8514095FF}" presName="pict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</dgm:spPr>
    </dgm:pt>
    <dgm:pt modelId="{8EAA15AC-7404-47D5-AC3E-0B791A4A687F}" type="pres">
      <dgm:prSet presAssocID="{028484E8-0BD9-4C99-9579-AAA8514095FF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D1890015-BEFB-4CD8-915C-8520948B8FD7}" type="presOf" srcId="{B53D2E45-5CBF-4418-886C-345189E59FB4}" destId="{0FBDFF11-C2F2-4AA6-8953-E0AC10964342}" srcOrd="0" destOrd="0" presId="urn:microsoft.com/office/officeart/2005/8/layout/pList1"/>
    <dgm:cxn modelId="{34EA9B28-E1C7-40B1-9AF4-4EA192939F01}" type="presOf" srcId="{CD8A4B07-8412-437B-B39D-A51AB21A7D49}" destId="{01D25253-6122-4F69-807D-8166C43EB08F}" srcOrd="0" destOrd="0" presId="urn:microsoft.com/office/officeart/2005/8/layout/pList1"/>
    <dgm:cxn modelId="{30EB383D-F7B0-4C6C-B1C1-211C985FBBB7}" type="presOf" srcId="{7B928300-C7FB-4BF2-8828-E660624F7B82}" destId="{FCF30209-50F2-4F12-8887-09E84B9E69F2}" srcOrd="0" destOrd="0" presId="urn:microsoft.com/office/officeart/2005/8/layout/pList1"/>
    <dgm:cxn modelId="{44574740-4DE0-4917-8AC7-E3C70CAFD60A}" type="presOf" srcId="{C3A6DDF5-F35B-4346-BBDB-328B46AD820B}" destId="{281F88D5-F832-4D4A-B200-8C975D4803A7}" srcOrd="0" destOrd="0" presId="urn:microsoft.com/office/officeart/2005/8/layout/pList1"/>
    <dgm:cxn modelId="{6FAF5881-1F98-4CBD-AB52-BBF414DAD9AD}" type="presOf" srcId="{028484E8-0BD9-4C99-9579-AAA8514095FF}" destId="{8EAA15AC-7404-47D5-AC3E-0B791A4A687F}" srcOrd="0" destOrd="0" presId="urn:microsoft.com/office/officeart/2005/8/layout/pList1"/>
    <dgm:cxn modelId="{9A24BB8D-5985-4BE4-939D-DA7634AA47FA}" type="presOf" srcId="{E3AB8626-430E-4D09-8073-F0B56B35305F}" destId="{806BB408-4C87-44F6-A318-1CDDD7C5478C}" srcOrd="0" destOrd="0" presId="urn:microsoft.com/office/officeart/2005/8/layout/pList1"/>
    <dgm:cxn modelId="{C66ECA94-D381-4023-9C88-221B5DE070C2}" type="presOf" srcId="{9CA6BC99-8FED-4CBB-AF89-AB0C041D2F16}" destId="{8BD793D7-A07E-4644-AEAB-6E8C90A06E22}" srcOrd="0" destOrd="0" presId="urn:microsoft.com/office/officeart/2005/8/layout/pList1"/>
    <dgm:cxn modelId="{929CEEA3-B965-456F-A679-6E945CF98C5F}" srcId="{7B928300-C7FB-4BF2-8828-E660624F7B82}" destId="{E3AB8626-430E-4D09-8073-F0B56B35305F}" srcOrd="1" destOrd="0" parTransId="{D7A25046-EACA-4D56-A182-267FC87F5F2B}" sibTransId="{9CA6BC99-8FED-4CBB-AF89-AB0C041D2F16}"/>
    <dgm:cxn modelId="{EF0876B2-347A-4A73-B31D-D0B003310CFE}" srcId="{7B928300-C7FB-4BF2-8828-E660624F7B82}" destId="{028484E8-0BD9-4C99-9579-AAA8514095FF}" srcOrd="3" destOrd="0" parTransId="{939616F7-2559-40BF-9FF1-368A43BC23DE}" sibTransId="{68C045BF-533E-4B5E-A155-FB600C641297}"/>
    <dgm:cxn modelId="{B3E6E4B7-CAE7-4E67-8756-F20B24F7FDE7}" srcId="{7B928300-C7FB-4BF2-8828-E660624F7B82}" destId="{CD8A4B07-8412-437B-B39D-A51AB21A7D49}" srcOrd="0" destOrd="0" parTransId="{61667B3C-2864-429B-AF36-F93491AB96C0}" sibTransId="{B53D2E45-5CBF-4418-886C-345189E59FB4}"/>
    <dgm:cxn modelId="{14A864B9-3862-4B05-80BF-504FBCAFF1D0}" type="presOf" srcId="{758C5A4F-A6E2-4248-AB7C-69B359037099}" destId="{8B3C41D7-4FD4-4494-8DC7-5E6721763592}" srcOrd="0" destOrd="0" presId="urn:microsoft.com/office/officeart/2005/8/layout/pList1"/>
    <dgm:cxn modelId="{010B19DF-D405-4AF4-A317-A7F8616191DD}" srcId="{7B928300-C7FB-4BF2-8828-E660624F7B82}" destId="{758C5A4F-A6E2-4248-AB7C-69B359037099}" srcOrd="2" destOrd="0" parTransId="{44BAE9F4-8AC9-4BA1-A1E8-C60E9D943DD1}" sibTransId="{C3A6DDF5-F35B-4346-BBDB-328B46AD820B}"/>
    <dgm:cxn modelId="{F1F3D01F-FEC9-423D-A86C-C3F773C915A1}" type="presParOf" srcId="{FCF30209-50F2-4F12-8887-09E84B9E69F2}" destId="{3F36B871-0439-421F-945B-0858E21760FF}" srcOrd="0" destOrd="0" presId="urn:microsoft.com/office/officeart/2005/8/layout/pList1"/>
    <dgm:cxn modelId="{CB8A0DD4-CDA3-4E28-BD9B-F0E8D8C17BC1}" type="presParOf" srcId="{3F36B871-0439-421F-945B-0858E21760FF}" destId="{221DD9BD-B768-467B-94CA-84689DAE5268}" srcOrd="0" destOrd="0" presId="urn:microsoft.com/office/officeart/2005/8/layout/pList1"/>
    <dgm:cxn modelId="{6F7EC2FB-90E5-4A83-BAC9-39AC72A71B16}" type="presParOf" srcId="{3F36B871-0439-421F-945B-0858E21760FF}" destId="{01D25253-6122-4F69-807D-8166C43EB08F}" srcOrd="1" destOrd="0" presId="urn:microsoft.com/office/officeart/2005/8/layout/pList1"/>
    <dgm:cxn modelId="{9A27EF41-B482-44A6-A644-8D7D50C4AB83}" type="presParOf" srcId="{FCF30209-50F2-4F12-8887-09E84B9E69F2}" destId="{0FBDFF11-C2F2-4AA6-8953-E0AC10964342}" srcOrd="1" destOrd="0" presId="urn:microsoft.com/office/officeart/2005/8/layout/pList1"/>
    <dgm:cxn modelId="{CACC924B-2074-44D4-A605-3FCBAA4BB4EA}" type="presParOf" srcId="{FCF30209-50F2-4F12-8887-09E84B9E69F2}" destId="{D926904D-A800-47A2-B5BF-7B0F1FBC6DED}" srcOrd="2" destOrd="0" presId="urn:microsoft.com/office/officeart/2005/8/layout/pList1"/>
    <dgm:cxn modelId="{58494A2A-36FC-4577-84ED-715546BE0B76}" type="presParOf" srcId="{D926904D-A800-47A2-B5BF-7B0F1FBC6DED}" destId="{C82ACEDD-FA11-46BF-A7BF-A7A0EF8804E1}" srcOrd="0" destOrd="0" presId="urn:microsoft.com/office/officeart/2005/8/layout/pList1"/>
    <dgm:cxn modelId="{3FFC4F75-931A-4314-B646-D3384A5907B9}" type="presParOf" srcId="{D926904D-A800-47A2-B5BF-7B0F1FBC6DED}" destId="{806BB408-4C87-44F6-A318-1CDDD7C5478C}" srcOrd="1" destOrd="0" presId="urn:microsoft.com/office/officeart/2005/8/layout/pList1"/>
    <dgm:cxn modelId="{B203EE0A-D0EC-4E71-A61A-1AC50AFB3E96}" type="presParOf" srcId="{FCF30209-50F2-4F12-8887-09E84B9E69F2}" destId="{8BD793D7-A07E-4644-AEAB-6E8C90A06E22}" srcOrd="3" destOrd="0" presId="urn:microsoft.com/office/officeart/2005/8/layout/pList1"/>
    <dgm:cxn modelId="{5A505655-B924-45A6-ACDE-487AFB350D66}" type="presParOf" srcId="{FCF30209-50F2-4F12-8887-09E84B9E69F2}" destId="{6D78FF67-A20A-480D-8ACE-06ED76BCD8EB}" srcOrd="4" destOrd="0" presId="urn:microsoft.com/office/officeart/2005/8/layout/pList1"/>
    <dgm:cxn modelId="{B3A7E01B-F353-4436-94A2-C8A0689C3391}" type="presParOf" srcId="{6D78FF67-A20A-480D-8ACE-06ED76BCD8EB}" destId="{7C13EFD5-8FD2-4F1F-A0B0-9C9EF7085608}" srcOrd="0" destOrd="0" presId="urn:microsoft.com/office/officeart/2005/8/layout/pList1"/>
    <dgm:cxn modelId="{4EB6C2D0-07FE-4EED-9B52-716D007B712F}" type="presParOf" srcId="{6D78FF67-A20A-480D-8ACE-06ED76BCD8EB}" destId="{8B3C41D7-4FD4-4494-8DC7-5E6721763592}" srcOrd="1" destOrd="0" presId="urn:microsoft.com/office/officeart/2005/8/layout/pList1"/>
    <dgm:cxn modelId="{89CA9DB1-141F-4C38-90E6-CFC462E368FE}" type="presParOf" srcId="{FCF30209-50F2-4F12-8887-09E84B9E69F2}" destId="{281F88D5-F832-4D4A-B200-8C975D4803A7}" srcOrd="5" destOrd="0" presId="urn:microsoft.com/office/officeart/2005/8/layout/pList1"/>
    <dgm:cxn modelId="{AD11C13C-823A-4702-8ADF-76CEC4E57B51}" type="presParOf" srcId="{FCF30209-50F2-4F12-8887-09E84B9E69F2}" destId="{80246E03-4CD3-4C5F-89F8-C3F6C5F43A8B}" srcOrd="6" destOrd="0" presId="urn:microsoft.com/office/officeart/2005/8/layout/pList1"/>
    <dgm:cxn modelId="{F4C0FFAB-F409-4B36-8F80-51FDDD83CBF9}" type="presParOf" srcId="{80246E03-4CD3-4C5F-89F8-C3F6C5F43A8B}" destId="{B16F0D47-D9FA-486E-8304-C07D3D8026E8}" srcOrd="0" destOrd="0" presId="urn:microsoft.com/office/officeart/2005/8/layout/pList1"/>
    <dgm:cxn modelId="{E671B1A7-001F-41EA-8E91-21DB3A3E74F4}" type="presParOf" srcId="{80246E03-4CD3-4C5F-89F8-C3F6C5F43A8B}" destId="{8EAA15AC-7404-47D5-AC3E-0B791A4A687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F53B1-223E-4729-A580-BC637687EFE8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32E9B6-0B96-43D4-AE70-3CAA1014B36C}">
      <dgm:prSet phldrT="[文本]"/>
      <dgm:spPr/>
      <dgm:t>
        <a:bodyPr/>
        <a:lstStyle/>
        <a:p>
          <a:r>
            <a:rPr lang="en-US" altLang="zh-CN" dirty="0"/>
            <a:t>Turn off</a:t>
          </a:r>
          <a:endParaRPr lang="zh-CN" altLang="en-US" dirty="0"/>
        </a:p>
      </dgm:t>
    </dgm:pt>
    <dgm:pt modelId="{11ED07E3-CF3C-4C94-8887-F067074AE2D7}" type="parTrans" cxnId="{7367C440-6793-47CC-B60E-D14949A6E02F}">
      <dgm:prSet/>
      <dgm:spPr/>
      <dgm:t>
        <a:bodyPr/>
        <a:lstStyle/>
        <a:p>
          <a:endParaRPr lang="zh-CN" altLang="en-US"/>
        </a:p>
      </dgm:t>
    </dgm:pt>
    <dgm:pt modelId="{D37533D9-AEB1-49E1-BDBA-FBB6C32B7E9B}" type="sibTrans" cxnId="{7367C440-6793-47CC-B60E-D14949A6E02F}">
      <dgm:prSet/>
      <dgm:spPr/>
      <dgm:t>
        <a:bodyPr/>
        <a:lstStyle/>
        <a:p>
          <a:endParaRPr lang="zh-CN" altLang="en-US"/>
        </a:p>
      </dgm:t>
    </dgm:pt>
    <dgm:pt modelId="{FCCAEC27-559B-42B8-B811-B9857E1BC1C5}">
      <dgm:prSet phldrT="[文本]"/>
      <dgm:spPr/>
      <dgm:t>
        <a:bodyPr/>
        <a:lstStyle/>
        <a:p>
          <a:r>
            <a:rPr lang="en-US" altLang="zh-CN" dirty="0"/>
            <a:t>Turn on</a:t>
          </a:r>
          <a:endParaRPr lang="zh-CN" altLang="en-US" dirty="0"/>
        </a:p>
      </dgm:t>
    </dgm:pt>
    <dgm:pt modelId="{1163FBF8-26CF-47B9-8737-71C0287F98A8}" type="parTrans" cxnId="{ADB19109-BBD6-4FCF-8A37-85E3CA89AFB0}">
      <dgm:prSet/>
      <dgm:spPr/>
      <dgm:t>
        <a:bodyPr/>
        <a:lstStyle/>
        <a:p>
          <a:endParaRPr lang="zh-CN" altLang="en-US"/>
        </a:p>
      </dgm:t>
    </dgm:pt>
    <dgm:pt modelId="{ECB63C34-FD45-476F-B6C1-F95C8FCECDF7}" type="sibTrans" cxnId="{ADB19109-BBD6-4FCF-8A37-85E3CA89AFB0}">
      <dgm:prSet/>
      <dgm:spPr/>
      <dgm:t>
        <a:bodyPr/>
        <a:lstStyle/>
        <a:p>
          <a:endParaRPr lang="zh-CN" altLang="en-US"/>
        </a:p>
      </dgm:t>
    </dgm:pt>
    <dgm:pt modelId="{3CF6B155-11BD-4CAD-BCD3-E829F8874B18}">
      <dgm:prSet phldrT="[文本]"/>
      <dgm:spPr/>
      <dgm:t>
        <a:bodyPr/>
        <a:lstStyle/>
        <a:p>
          <a:r>
            <a:rPr lang="en-US" altLang="zh-CN" dirty="0"/>
            <a:t>Strong positive gate bias</a:t>
          </a:r>
          <a:endParaRPr lang="zh-CN" altLang="en-US" dirty="0"/>
        </a:p>
      </dgm:t>
    </dgm:pt>
    <dgm:pt modelId="{150AC954-7517-4094-99FE-D1D0A2964ED8}" type="parTrans" cxnId="{0D9E11B3-7F4C-4DE9-B356-7114C7706498}">
      <dgm:prSet/>
      <dgm:spPr/>
      <dgm:t>
        <a:bodyPr/>
        <a:lstStyle/>
        <a:p>
          <a:endParaRPr lang="zh-CN" altLang="en-US"/>
        </a:p>
      </dgm:t>
    </dgm:pt>
    <dgm:pt modelId="{4906823C-E8E5-42F5-9127-840F203F832B}" type="sibTrans" cxnId="{0D9E11B3-7F4C-4DE9-B356-7114C7706498}">
      <dgm:prSet/>
      <dgm:spPr/>
      <dgm:t>
        <a:bodyPr/>
        <a:lstStyle/>
        <a:p>
          <a:endParaRPr lang="zh-CN" altLang="en-US"/>
        </a:p>
      </dgm:t>
    </dgm:pt>
    <dgm:pt modelId="{70F9CF1D-FE69-46E4-8FFD-286E6DD8EB9A}">
      <dgm:prSet phldrT="[文本]"/>
      <dgm:spPr/>
      <dgm:t>
        <a:bodyPr/>
        <a:lstStyle/>
        <a:p>
          <a:r>
            <a:rPr lang="en-US" altLang="zh-CN" dirty="0"/>
            <a:t>Strong negative gate bias</a:t>
          </a:r>
          <a:endParaRPr lang="zh-CN" altLang="en-US" dirty="0"/>
        </a:p>
      </dgm:t>
    </dgm:pt>
    <dgm:pt modelId="{432EDA9B-D049-4665-B19B-0DD3C1CFEFC4}" type="parTrans" cxnId="{62621792-C55E-4E56-935F-A23F0F23524A}">
      <dgm:prSet/>
      <dgm:spPr/>
      <dgm:t>
        <a:bodyPr/>
        <a:lstStyle/>
        <a:p>
          <a:endParaRPr lang="zh-CN" altLang="en-US"/>
        </a:p>
      </dgm:t>
    </dgm:pt>
    <dgm:pt modelId="{F866F38C-8E2E-490F-BDB9-1AAF2493B68D}" type="sibTrans" cxnId="{62621792-C55E-4E56-935F-A23F0F23524A}">
      <dgm:prSet/>
      <dgm:spPr/>
      <dgm:t>
        <a:bodyPr/>
        <a:lstStyle/>
        <a:p>
          <a:endParaRPr lang="zh-CN" altLang="en-US"/>
        </a:p>
      </dgm:t>
    </dgm:pt>
    <dgm:pt modelId="{435558A8-D8BD-4B55-8521-85D48372954B}" type="pres">
      <dgm:prSet presAssocID="{B17F53B1-223E-4729-A580-BC637687EFE8}" presName="compositeShape" presStyleCnt="0">
        <dgm:presLayoutVars>
          <dgm:chMax val="2"/>
          <dgm:dir/>
          <dgm:resizeHandles val="exact"/>
        </dgm:presLayoutVars>
      </dgm:prSet>
      <dgm:spPr/>
    </dgm:pt>
    <dgm:pt modelId="{3CE0454E-EF06-4C99-814F-4C911359D0F3}" type="pres">
      <dgm:prSet presAssocID="{B17F53B1-223E-4729-A580-BC637687EFE8}" presName="ribbon" presStyleLbl="node1" presStyleIdx="0" presStyleCnt="1"/>
      <dgm:spPr/>
    </dgm:pt>
    <dgm:pt modelId="{808CBEB3-F755-4CA2-801D-E8C63D59B312}" type="pres">
      <dgm:prSet presAssocID="{B17F53B1-223E-4729-A580-BC637687EFE8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C7A45C50-0883-4E6F-9574-C6DC5C4F6358}" type="pres">
      <dgm:prSet presAssocID="{B17F53B1-223E-4729-A580-BC637687EFE8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B19109-BBD6-4FCF-8A37-85E3CA89AFB0}" srcId="{B17F53B1-223E-4729-A580-BC637687EFE8}" destId="{FCCAEC27-559B-42B8-B811-B9857E1BC1C5}" srcOrd="0" destOrd="0" parTransId="{1163FBF8-26CF-47B9-8737-71C0287F98A8}" sibTransId="{ECB63C34-FD45-476F-B6C1-F95C8FCECDF7}"/>
    <dgm:cxn modelId="{910C5A32-E407-4238-8415-96668B46BC24}" type="presOf" srcId="{FCCAEC27-559B-42B8-B811-B9857E1BC1C5}" destId="{808CBEB3-F755-4CA2-801D-E8C63D59B312}" srcOrd="0" destOrd="0" presId="urn:microsoft.com/office/officeart/2005/8/layout/arrow6"/>
    <dgm:cxn modelId="{7367C440-6793-47CC-B60E-D14949A6E02F}" srcId="{B17F53B1-223E-4729-A580-BC637687EFE8}" destId="{9732E9B6-0B96-43D4-AE70-3CAA1014B36C}" srcOrd="1" destOrd="0" parTransId="{11ED07E3-CF3C-4C94-8887-F067074AE2D7}" sibTransId="{D37533D9-AEB1-49E1-BDBA-FBB6C32B7E9B}"/>
    <dgm:cxn modelId="{E5B5E646-9569-4DB7-AF95-11A41ED1F227}" type="presOf" srcId="{9732E9B6-0B96-43D4-AE70-3CAA1014B36C}" destId="{C7A45C50-0883-4E6F-9574-C6DC5C4F6358}" srcOrd="0" destOrd="0" presId="urn:microsoft.com/office/officeart/2005/8/layout/arrow6"/>
    <dgm:cxn modelId="{62621792-C55E-4E56-935F-A23F0F23524A}" srcId="{9732E9B6-0B96-43D4-AE70-3CAA1014B36C}" destId="{70F9CF1D-FE69-46E4-8FFD-286E6DD8EB9A}" srcOrd="0" destOrd="0" parTransId="{432EDA9B-D049-4665-B19B-0DD3C1CFEFC4}" sibTransId="{F866F38C-8E2E-490F-BDB9-1AAF2493B68D}"/>
    <dgm:cxn modelId="{1B9E5596-62A1-4815-AF0B-3259F4797921}" type="presOf" srcId="{3CF6B155-11BD-4CAD-BCD3-E829F8874B18}" destId="{808CBEB3-F755-4CA2-801D-E8C63D59B312}" srcOrd="0" destOrd="1" presId="urn:microsoft.com/office/officeart/2005/8/layout/arrow6"/>
    <dgm:cxn modelId="{26B6F79F-6756-4B00-8703-91A546B14550}" type="presOf" srcId="{B17F53B1-223E-4729-A580-BC637687EFE8}" destId="{435558A8-D8BD-4B55-8521-85D48372954B}" srcOrd="0" destOrd="0" presId="urn:microsoft.com/office/officeart/2005/8/layout/arrow6"/>
    <dgm:cxn modelId="{0D9E11B3-7F4C-4DE9-B356-7114C7706498}" srcId="{FCCAEC27-559B-42B8-B811-B9857E1BC1C5}" destId="{3CF6B155-11BD-4CAD-BCD3-E829F8874B18}" srcOrd="0" destOrd="0" parTransId="{150AC954-7517-4094-99FE-D1D0A2964ED8}" sibTransId="{4906823C-E8E5-42F5-9127-840F203F832B}"/>
    <dgm:cxn modelId="{C2A428C8-FE1D-4AFD-A950-2FE5B8A9A9B0}" type="presOf" srcId="{70F9CF1D-FE69-46E4-8FFD-286E6DD8EB9A}" destId="{C7A45C50-0883-4E6F-9574-C6DC5C4F6358}" srcOrd="0" destOrd="1" presId="urn:microsoft.com/office/officeart/2005/8/layout/arrow6"/>
    <dgm:cxn modelId="{83697E68-9F75-47C5-B55D-B268F1442B98}" type="presParOf" srcId="{435558A8-D8BD-4B55-8521-85D48372954B}" destId="{3CE0454E-EF06-4C99-814F-4C911359D0F3}" srcOrd="0" destOrd="0" presId="urn:microsoft.com/office/officeart/2005/8/layout/arrow6"/>
    <dgm:cxn modelId="{98F02B14-CE48-4962-9003-78A44985FE31}" type="presParOf" srcId="{435558A8-D8BD-4B55-8521-85D48372954B}" destId="{808CBEB3-F755-4CA2-801D-E8C63D59B312}" srcOrd="1" destOrd="0" presId="urn:microsoft.com/office/officeart/2005/8/layout/arrow6"/>
    <dgm:cxn modelId="{8A03A0CC-0E37-4391-9D9F-700B9591A96C}" type="presParOf" srcId="{435558A8-D8BD-4B55-8521-85D48372954B}" destId="{C7A45C50-0883-4E6F-9574-C6DC5C4F635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DD9BD-B768-467B-94CA-84689DAE5268}">
      <dsp:nvSpPr>
        <dsp:cNvPr id="0" name=""/>
        <dsp:cNvSpPr/>
      </dsp:nvSpPr>
      <dsp:spPr>
        <a:xfrm>
          <a:off x="1053091" y="274"/>
          <a:ext cx="2262725" cy="1559017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5253-6122-4F69-807D-8166C43EB08F}">
      <dsp:nvSpPr>
        <dsp:cNvPr id="0" name=""/>
        <dsp:cNvSpPr/>
      </dsp:nvSpPr>
      <dsp:spPr>
        <a:xfrm>
          <a:off x="1053091" y="1559292"/>
          <a:ext cx="2262725" cy="839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Electronic vehicle</a:t>
          </a:r>
          <a:endParaRPr lang="zh-CN" altLang="en-US" sz="2300" kern="1200" dirty="0"/>
        </a:p>
      </dsp:txBody>
      <dsp:txXfrm>
        <a:off x="1053091" y="1559292"/>
        <a:ext cx="2262725" cy="839470"/>
      </dsp:txXfrm>
    </dsp:sp>
    <dsp:sp modelId="{C82ACEDD-FA11-46BF-A7BF-A7A0EF8804E1}">
      <dsp:nvSpPr>
        <dsp:cNvPr id="0" name=""/>
        <dsp:cNvSpPr/>
      </dsp:nvSpPr>
      <dsp:spPr>
        <a:xfrm>
          <a:off x="3542183" y="274"/>
          <a:ext cx="2262725" cy="1559017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BB408-4C87-44F6-A318-1CDDD7C5478C}">
      <dsp:nvSpPr>
        <dsp:cNvPr id="0" name=""/>
        <dsp:cNvSpPr/>
      </dsp:nvSpPr>
      <dsp:spPr>
        <a:xfrm>
          <a:off x="3542183" y="1559292"/>
          <a:ext cx="2262725" cy="839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Sustainable energy</a:t>
          </a:r>
          <a:endParaRPr lang="zh-CN" altLang="en-US" sz="2300" kern="1200" dirty="0"/>
        </a:p>
      </dsp:txBody>
      <dsp:txXfrm>
        <a:off x="3542183" y="1559292"/>
        <a:ext cx="2262725" cy="839470"/>
      </dsp:txXfrm>
    </dsp:sp>
    <dsp:sp modelId="{7C13EFD5-8FD2-4F1F-A0B0-9C9EF7085608}">
      <dsp:nvSpPr>
        <dsp:cNvPr id="0" name=""/>
        <dsp:cNvSpPr/>
      </dsp:nvSpPr>
      <dsp:spPr>
        <a:xfrm>
          <a:off x="1053091" y="2625035"/>
          <a:ext cx="2262725" cy="1559017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C41D7-4FD4-4494-8DC7-5E6721763592}">
      <dsp:nvSpPr>
        <dsp:cNvPr id="0" name=""/>
        <dsp:cNvSpPr/>
      </dsp:nvSpPr>
      <dsp:spPr>
        <a:xfrm>
          <a:off x="1053091" y="4184053"/>
          <a:ext cx="2262725" cy="839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 err="1"/>
            <a:t>armarium</a:t>
          </a:r>
          <a:endParaRPr lang="zh-CN" altLang="en-US" sz="2300" kern="1200" dirty="0"/>
        </a:p>
      </dsp:txBody>
      <dsp:txXfrm>
        <a:off x="1053091" y="4184053"/>
        <a:ext cx="2262725" cy="839470"/>
      </dsp:txXfrm>
    </dsp:sp>
    <dsp:sp modelId="{B16F0D47-D9FA-486E-8304-C07D3D8026E8}">
      <dsp:nvSpPr>
        <dsp:cNvPr id="0" name=""/>
        <dsp:cNvSpPr/>
      </dsp:nvSpPr>
      <dsp:spPr>
        <a:xfrm>
          <a:off x="3542183" y="2625035"/>
          <a:ext cx="2262725" cy="1559017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A15AC-7404-47D5-AC3E-0B791A4A687F}">
      <dsp:nvSpPr>
        <dsp:cNvPr id="0" name=""/>
        <dsp:cNvSpPr/>
      </dsp:nvSpPr>
      <dsp:spPr>
        <a:xfrm>
          <a:off x="3542183" y="4184053"/>
          <a:ext cx="2262725" cy="839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transportation</a:t>
          </a:r>
          <a:endParaRPr lang="zh-CN" altLang="en-US" sz="2300" kern="1200" dirty="0"/>
        </a:p>
      </dsp:txBody>
      <dsp:txXfrm>
        <a:off x="3542183" y="4184053"/>
        <a:ext cx="2262725" cy="839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454E-EF06-4C99-814F-4C911359D0F3}">
      <dsp:nvSpPr>
        <dsp:cNvPr id="0" name=""/>
        <dsp:cNvSpPr/>
      </dsp:nvSpPr>
      <dsp:spPr>
        <a:xfrm>
          <a:off x="0" y="721039"/>
          <a:ext cx="5242264" cy="2096905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CBEB3-F755-4CA2-801D-E8C63D59B312}">
      <dsp:nvSpPr>
        <dsp:cNvPr id="0" name=""/>
        <dsp:cNvSpPr/>
      </dsp:nvSpPr>
      <dsp:spPr>
        <a:xfrm>
          <a:off x="629071" y="1087997"/>
          <a:ext cx="1729947" cy="102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4676" rIns="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Turn on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Strong positive gate bias</a:t>
          </a:r>
          <a:endParaRPr lang="zh-CN" altLang="en-US" sz="1600" kern="1200" dirty="0"/>
        </a:p>
      </dsp:txBody>
      <dsp:txXfrm>
        <a:off x="629071" y="1087997"/>
        <a:ext cx="1729947" cy="1027483"/>
      </dsp:txXfrm>
    </dsp:sp>
    <dsp:sp modelId="{C7A45C50-0883-4E6F-9574-C6DC5C4F6358}">
      <dsp:nvSpPr>
        <dsp:cNvPr id="0" name=""/>
        <dsp:cNvSpPr/>
      </dsp:nvSpPr>
      <dsp:spPr>
        <a:xfrm>
          <a:off x="2621132" y="1423502"/>
          <a:ext cx="2044482" cy="10274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4676" rIns="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Turn off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Strong negative gate bias</a:t>
          </a:r>
          <a:endParaRPr lang="zh-CN" altLang="en-US" sz="1600" kern="1200" dirty="0"/>
        </a:p>
      </dsp:txBody>
      <dsp:txXfrm>
        <a:off x="2621132" y="1423502"/>
        <a:ext cx="2044482" cy="102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6058" y="1038687"/>
            <a:ext cx="5934855" cy="285195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Dependence of V</a:t>
            </a:r>
            <a:r>
              <a:rPr lang="en-US" altLang="zh-CN" baseline="-25000" dirty="0"/>
              <a:t>TH</a:t>
            </a:r>
            <a:r>
              <a:rPr lang="en-US" altLang="zh-CN" dirty="0"/>
              <a:t> Stability on Gate-Bias Under </a:t>
            </a:r>
            <a:r>
              <a:rPr lang="fr-FR" altLang="zh-CN" dirty="0"/>
              <a:t>Reverse-Bias Stress in E-mode GaN MIS-FET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8" y="4918917"/>
            <a:ext cx="3236043" cy="151739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j-lt"/>
                <a:ea typeface="+mj-ea"/>
                <a:cs typeface="+mj-cs"/>
              </a:rPr>
              <a:t>Reporter:</a:t>
            </a:r>
          </a:p>
          <a:p>
            <a:r>
              <a:rPr lang="en-US" altLang="zh-CN" b="1" dirty="0">
                <a:latin typeface="+mj-lt"/>
                <a:ea typeface="+mj-ea"/>
                <a:cs typeface="+mj-cs"/>
              </a:rPr>
              <a:t>PB21511897	</a:t>
            </a:r>
            <a:r>
              <a:rPr lang="zh-CN" altLang="en-US" b="1" dirty="0">
                <a:latin typeface="+mj-lt"/>
                <a:ea typeface="+mj-ea"/>
                <a:cs typeface="+mj-cs"/>
              </a:rPr>
              <a:t>李霄奕</a:t>
            </a:r>
            <a:endParaRPr lang="en-US" altLang="zh-CN" b="1" dirty="0">
              <a:latin typeface="+mj-lt"/>
              <a:ea typeface="+mj-ea"/>
              <a:cs typeface="+mj-cs"/>
            </a:endParaRPr>
          </a:p>
          <a:p>
            <a:r>
              <a:rPr lang="en-US" altLang="zh-CN" b="1" dirty="0" err="1">
                <a:latin typeface="+mj-lt"/>
                <a:ea typeface="+mj-ea"/>
                <a:cs typeface="+mj-cs"/>
              </a:rPr>
              <a:t>PB21511894</a:t>
            </a:r>
            <a:r>
              <a:rPr lang="en-US" altLang="zh-CN" b="1" dirty="0">
                <a:latin typeface="+mj-lt"/>
                <a:ea typeface="+mj-ea"/>
                <a:cs typeface="+mj-cs"/>
              </a:rPr>
              <a:t>	</a:t>
            </a:r>
            <a:r>
              <a:rPr lang="zh-CN" altLang="en-US" b="1" dirty="0">
                <a:latin typeface="+mj-lt"/>
                <a:ea typeface="+mj-ea"/>
                <a:cs typeface="+mj-cs"/>
              </a:rPr>
              <a:t>丁书平</a:t>
            </a:r>
            <a:endParaRPr lang="en-US" altLang="zh-CN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206420F-D39A-A933-FBF4-3206452D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94" y="1131165"/>
            <a:ext cx="6396362" cy="4115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 V</a:t>
            </a:r>
            <a:r>
              <a:rPr lang="en-US" altLang="zh-CN" baseline="-25000" dirty="0"/>
              <a:t>TH</a:t>
            </a:r>
            <a:r>
              <a:rPr lang="en-US" altLang="zh-CN" dirty="0"/>
              <a:t> shift?</a:t>
            </a:r>
          </a:p>
          <a:p>
            <a:r>
              <a:rPr lang="en-US" altLang="zh-CN" dirty="0"/>
              <a:t>Trap state density in </a:t>
            </a:r>
            <a:r>
              <a:rPr lang="en-US" altLang="zh-CN" dirty="0" err="1"/>
              <a:t>LPCVD-SiNx</a:t>
            </a:r>
            <a:endParaRPr lang="en-US" altLang="zh-CN" dirty="0"/>
          </a:p>
          <a:p>
            <a:r>
              <a:rPr lang="en-US" altLang="zh-CN" dirty="0"/>
              <a:t>Zener trap in </a:t>
            </a:r>
            <a:r>
              <a:rPr lang="en-US" altLang="zh-CN" dirty="0" err="1"/>
              <a:t>AlGaN-GaN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prove it?</a:t>
            </a:r>
          </a:p>
          <a:p>
            <a:r>
              <a:rPr lang="en-US" altLang="zh-CN" dirty="0"/>
              <a:t>After 5 min UV(350 nm) illumination , V</a:t>
            </a:r>
            <a:r>
              <a:rPr lang="en-US" altLang="zh-CN" baseline="-25000" dirty="0"/>
              <a:t>TH</a:t>
            </a:r>
            <a:r>
              <a:rPr lang="en-US" altLang="zh-CN" dirty="0"/>
              <a:t> shift eliminated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53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C0CFA-258B-0594-511F-B20E140639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756" y="1305816"/>
            <a:ext cx="5681201" cy="30363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22D88D-FC71-02E7-5BD8-6CB7C758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93" y="5063978"/>
            <a:ext cx="6396362" cy="1078434"/>
          </a:xfrm>
        </p:spPr>
        <p:txBody>
          <a:bodyPr/>
          <a:lstStyle/>
          <a:p>
            <a:r>
              <a:rPr lang="en-US" altLang="zh-CN" dirty="0"/>
              <a:t>Apply step-stress with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GS</a:t>
            </a:r>
            <a:r>
              <a:rPr lang="en-US" altLang="zh-CN" dirty="0"/>
              <a:t>=-</a:t>
            </a:r>
            <a:r>
              <a:rPr lang="en-US" altLang="zh-CN" dirty="0" err="1"/>
              <a:t>20V</a:t>
            </a:r>
            <a:endParaRPr lang="en-US" altLang="zh-CN" dirty="0"/>
          </a:p>
          <a:p>
            <a:r>
              <a:rPr lang="en-US" altLang="zh-CN" dirty="0"/>
              <a:t>Aggravated V</a:t>
            </a:r>
            <a:r>
              <a:rPr lang="en-US" altLang="zh-CN" baseline="-25000" dirty="0"/>
              <a:t>TH</a:t>
            </a:r>
            <a:r>
              <a:rPr lang="en-US" altLang="zh-CN" dirty="0"/>
              <a:t> shift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3C0775-D003-7279-6487-FE930C2F1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9" b="19831"/>
          <a:stretch/>
        </p:blipFill>
        <p:spPr>
          <a:xfrm>
            <a:off x="199747" y="1344803"/>
            <a:ext cx="2754875" cy="30363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8B3E0B-E07F-6016-DC9B-58E25438EE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7" t="54533" r="6873" b="35857"/>
          <a:stretch/>
        </p:blipFill>
        <p:spPr>
          <a:xfrm>
            <a:off x="4468518" y="3372914"/>
            <a:ext cx="791682" cy="432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3531CF-210E-162F-1CA7-C35E3633B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0" t="74324" r="56174" b="19900"/>
          <a:stretch/>
        </p:blipFill>
        <p:spPr>
          <a:xfrm>
            <a:off x="4892040" y="3149601"/>
            <a:ext cx="334343" cy="1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206420F-D39A-A933-FBF4-3206452D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94" y="1131165"/>
            <a:ext cx="6396362" cy="4115538"/>
          </a:xfrm>
        </p:spPr>
        <p:txBody>
          <a:bodyPr>
            <a:norm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TH</a:t>
            </a:r>
            <a:r>
              <a:rPr lang="en-US" altLang="zh-CN" dirty="0"/>
              <a:t> shift can </a:t>
            </a:r>
            <a:r>
              <a:rPr lang="en-US" altLang="zh-CN" b="1" dirty="0"/>
              <a:t>not</a:t>
            </a:r>
            <a:r>
              <a:rPr lang="en-US" altLang="zh-CN" dirty="0"/>
              <a:t> be recovered with UV</a:t>
            </a:r>
          </a:p>
          <a:p>
            <a:pPr marL="0" indent="0">
              <a:buNone/>
            </a:pPr>
            <a:r>
              <a:rPr lang="en-US" altLang="zh-CN" dirty="0"/>
              <a:t>Trap state?</a:t>
            </a:r>
          </a:p>
          <a:p>
            <a:r>
              <a:rPr lang="en-US" altLang="zh-CN" dirty="0"/>
              <a:t>R</a:t>
            </a:r>
            <a:r>
              <a:rPr lang="en-US" altLang="zh-CN" baseline="-25000" dirty="0"/>
              <a:t>on</a:t>
            </a:r>
            <a:r>
              <a:rPr lang="en-US" altLang="zh-CN" dirty="0"/>
              <a:t> is independent of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GS</a:t>
            </a:r>
            <a:endParaRPr lang="en-US" altLang="zh-CN" baseline="-25000" dirty="0"/>
          </a:p>
          <a:p>
            <a:pPr marL="0" indent="0">
              <a:buNone/>
            </a:pPr>
            <a:r>
              <a:rPr lang="en-US" altLang="zh-CN" dirty="0" err="1"/>
              <a:t>GaN</a:t>
            </a:r>
            <a:r>
              <a:rPr lang="en-US" altLang="zh-CN" dirty="0"/>
              <a:t> channel?</a:t>
            </a:r>
          </a:p>
          <a:p>
            <a:pPr marL="0" indent="0">
              <a:buNone/>
            </a:pPr>
            <a:r>
              <a:rPr lang="en-US" altLang="zh-CN" dirty="0"/>
              <a:t>Gate dielectric!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A64268FE-DF9E-57D8-CD86-BFC6BA32A3B0}"/>
              </a:ext>
            </a:extLst>
          </p:cNvPr>
          <p:cNvSpPr/>
          <p:nvPr/>
        </p:nvSpPr>
        <p:spPr>
          <a:xfrm>
            <a:off x="914401" y="1474433"/>
            <a:ext cx="2467992" cy="80564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128BF5D4-7E7B-B64D-13C5-6D38D0115C0B}"/>
              </a:ext>
            </a:extLst>
          </p:cNvPr>
          <p:cNvSpPr/>
          <p:nvPr/>
        </p:nvSpPr>
        <p:spPr>
          <a:xfrm>
            <a:off x="914401" y="2494288"/>
            <a:ext cx="2467992" cy="80564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0317DC-9A61-1353-B8EB-3218B5DC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8555" y="2923004"/>
            <a:ext cx="4516795" cy="28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0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1FF4-BF0D-E310-57B5-EE8E4ED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18E51-8D39-CA00-2FC9-A80CC1481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hole-induced degradation model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63AE8-6D36-435A-214A-40F2B3C63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CA4B35-15EB-8369-FA75-79A2201CC0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3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4BEC-6463-03AE-C531-0FE74633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8022E-B0CB-1A7B-214A-21021FA1CC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4C7CB8-D0A7-E7F1-4151-BAC9F123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629" b="18584"/>
          <a:stretch/>
        </p:blipFill>
        <p:spPr>
          <a:xfrm>
            <a:off x="5207276" y="1809232"/>
            <a:ext cx="3456810" cy="335756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78EE6B-4A3E-7C0D-8008-E6612743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616"/>
            <a:ext cx="6100624" cy="3588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hole-induced degradation model</a:t>
            </a:r>
          </a:p>
          <a:p>
            <a:pPr marL="0" indent="0">
              <a:buNone/>
            </a:pPr>
            <a:r>
              <a:rPr lang="en-US" altLang="zh-CN" dirty="0"/>
              <a:t>Strong negative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GD</a:t>
            </a:r>
            <a:r>
              <a:rPr lang="en-US" altLang="zh-CN" baseline="-25000" dirty="0"/>
              <a:t> </a:t>
            </a:r>
          </a:p>
          <a:p>
            <a:pPr marL="0" indent="0">
              <a:buNone/>
            </a:pPr>
            <a:r>
              <a:rPr lang="en-US" altLang="zh-CN" dirty="0"/>
              <a:t>-&gt; impact ionization</a:t>
            </a:r>
          </a:p>
          <a:p>
            <a:pPr marL="0" indent="0">
              <a:buNone/>
            </a:pPr>
            <a:r>
              <a:rPr lang="en-US" altLang="zh-CN" dirty="0"/>
              <a:t>-&gt; enhanced hole flow </a:t>
            </a:r>
          </a:p>
          <a:p>
            <a:pPr marL="0" indent="0">
              <a:buNone/>
            </a:pPr>
            <a:r>
              <a:rPr lang="en-US" altLang="zh-CN" dirty="0"/>
              <a:t>-&gt; defect in gate dielectric</a:t>
            </a:r>
          </a:p>
          <a:p>
            <a:pPr marL="0" indent="0">
              <a:buNone/>
            </a:pPr>
            <a:r>
              <a:rPr lang="en-US" altLang="zh-CN" dirty="0"/>
              <a:t>-&gt; trap electron </a:t>
            </a:r>
          </a:p>
          <a:p>
            <a:pPr marL="0" indent="0">
              <a:buNone/>
            </a:pPr>
            <a:r>
              <a:rPr lang="en-US" altLang="zh-CN" dirty="0"/>
              <a:t>-&gt;positive shift of V</a:t>
            </a:r>
            <a:r>
              <a:rPr lang="en-US" altLang="zh-CN" baseline="-25000" dirty="0"/>
              <a:t>TH</a:t>
            </a:r>
          </a:p>
          <a:p>
            <a:pPr marL="0" indent="0">
              <a:buNone/>
            </a:pPr>
            <a:endParaRPr lang="en-US" altLang="zh-CN" baseline="-25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39B0CA-2D23-DF7C-25FC-7253D5690628}"/>
              </a:ext>
            </a:extLst>
          </p:cNvPr>
          <p:cNvSpPr/>
          <p:nvPr/>
        </p:nvSpPr>
        <p:spPr>
          <a:xfrm>
            <a:off x="5384403" y="264459"/>
            <a:ext cx="3468977" cy="5700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In-class: Zener Trapping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8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4BEC-6463-03AE-C531-0FE74633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8022E-B0CB-1A7B-214A-21021FA1CC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4C7CB8-D0A7-E7F1-4151-BAC9F123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22" t="431" r="1924" b="20306"/>
          <a:stretch/>
        </p:blipFill>
        <p:spPr>
          <a:xfrm>
            <a:off x="4847467" y="2296000"/>
            <a:ext cx="3240090" cy="370568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78EE6B-4A3E-7C0D-8008-E6612743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039"/>
            <a:ext cx="6422994" cy="4982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hole-induced degradation model</a:t>
            </a:r>
          </a:p>
          <a:p>
            <a:pPr marL="0" indent="0">
              <a:buNone/>
            </a:pPr>
            <a:r>
              <a:rPr lang="en-US" altLang="zh-CN" dirty="0"/>
              <a:t>Same temperature: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GS</a:t>
            </a:r>
            <a:r>
              <a:rPr lang="en-US" altLang="zh-CN" dirty="0"/>
              <a:t>=-</a:t>
            </a:r>
            <a:r>
              <a:rPr lang="en-US" altLang="zh-CN" dirty="0" err="1"/>
              <a:t>20V</a:t>
            </a:r>
            <a:r>
              <a:rPr lang="en-US" altLang="zh-CN" dirty="0"/>
              <a:t>&gt;</a:t>
            </a:r>
            <a:r>
              <a:rPr lang="en-US" altLang="zh-CN" dirty="0" err="1"/>
              <a:t>0V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0V</a:t>
            </a:r>
            <a:r>
              <a:rPr lang="en-US" altLang="zh-CN" dirty="0"/>
              <a:t>: temp</a:t>
            </a:r>
            <a:r>
              <a:rPr lang="en-US" altLang="zh-CN" dirty="0">
                <a:sym typeface="Symbol" panose="05050102010706020507" pitchFamily="18" charset="2"/>
              </a:rPr>
              <a:t>,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Source-to-drain leakage ,</a:t>
            </a:r>
          </a:p>
          <a:p>
            <a:pPr marL="0" indent="0">
              <a:buNone/>
            </a:pPr>
            <a:r>
              <a:rPr lang="en-US" altLang="zh-CN" dirty="0"/>
              <a:t>impact ionization</a:t>
            </a:r>
            <a:r>
              <a:rPr lang="en-US" altLang="zh-CN" dirty="0">
                <a:sym typeface="Symbol" panose="05050102010706020507" pitchFamily="18" charset="2"/>
              </a:rPr>
              <a:t> 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V</a:t>
            </a:r>
            <a:r>
              <a:rPr lang="en-US" altLang="zh-CN" baseline="-25000" dirty="0">
                <a:sym typeface="Symbol" panose="05050102010706020507" pitchFamily="18" charset="2"/>
              </a:rPr>
              <a:t>TH</a:t>
            </a:r>
            <a:r>
              <a:rPr lang="en-US" altLang="zh-CN" dirty="0">
                <a:sym typeface="Symbol" panose="05050102010706020507" pitchFamily="18" charset="2"/>
              </a:rPr>
              <a:t>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20V</a:t>
            </a:r>
            <a:r>
              <a:rPr lang="en-US" altLang="zh-CN" dirty="0">
                <a:sym typeface="Symbol" panose="05050102010706020507" pitchFamily="18" charset="2"/>
              </a:rPr>
              <a:t>: temp , </a:t>
            </a:r>
          </a:p>
          <a:p>
            <a:pPr marL="0" indent="0">
              <a:buNone/>
            </a:pPr>
            <a:r>
              <a:rPr lang="en-US" altLang="zh-CN" dirty="0"/>
              <a:t>trap electron </a:t>
            </a:r>
            <a:r>
              <a:rPr lang="en-US" altLang="zh-CN" dirty="0">
                <a:sym typeface="Symbol" panose="05050102010706020507" pitchFamily="18" charset="2"/>
              </a:rPr>
              <a:t>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V</a:t>
            </a:r>
            <a:r>
              <a:rPr lang="en-US" altLang="zh-CN" baseline="-25000" dirty="0">
                <a:sym typeface="Symbol" panose="05050102010706020507" pitchFamily="18" charset="2"/>
              </a:rPr>
              <a:t>TH</a:t>
            </a:r>
            <a:r>
              <a:rPr lang="en-US" altLang="zh-CN" dirty="0">
                <a:sym typeface="Symbol" panose="05050102010706020507" pitchFamily="18" charset="2"/>
              </a:rPr>
              <a:t>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18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4BEC-6463-03AE-C531-0FE74633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8022E-B0CB-1A7B-214A-21021FA1CC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B4BB2-A05E-54B7-E0DD-4488CCC15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86"/>
          <a:stretch/>
        </p:blipFill>
        <p:spPr>
          <a:xfrm>
            <a:off x="977653" y="930275"/>
            <a:ext cx="7188693" cy="43608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E2BF86-B8F1-EE79-6E5B-1B971E1AD2E7}"/>
              </a:ext>
            </a:extLst>
          </p:cNvPr>
          <p:cNvSpPr txBox="1"/>
          <p:nvPr/>
        </p:nvSpPr>
        <p:spPr>
          <a:xfrm>
            <a:off x="3693111" y="1322759"/>
            <a:ext cx="150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Switch on</a:t>
            </a:r>
            <a:endParaRPr lang="zh-CN" altLang="en-US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FAC767-F09A-8992-D981-595250E05E76}"/>
              </a:ext>
            </a:extLst>
          </p:cNvPr>
          <p:cNvCxnSpPr/>
          <p:nvPr/>
        </p:nvCxnSpPr>
        <p:spPr>
          <a:xfrm>
            <a:off x="3693111" y="1784424"/>
            <a:ext cx="15003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ED38D3-CF5C-4D23-02D3-E3F4E0CB4F12}"/>
              </a:ext>
            </a:extLst>
          </p:cNvPr>
          <p:cNvCxnSpPr>
            <a:cxnSpLocks/>
          </p:cNvCxnSpPr>
          <p:nvPr/>
        </p:nvCxnSpPr>
        <p:spPr>
          <a:xfrm flipH="1">
            <a:off x="4157525" y="3066292"/>
            <a:ext cx="1154097" cy="1038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9D0BAC9-31A7-965C-FC7E-2EABE203B5A6}"/>
              </a:ext>
            </a:extLst>
          </p:cNvPr>
          <p:cNvSpPr txBox="1"/>
          <p:nvPr/>
        </p:nvSpPr>
        <p:spPr>
          <a:xfrm>
            <a:off x="4104258" y="2650792"/>
            <a:ext cx="1260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Fill trap state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03E7DC-5A9F-FD53-D7E8-42669A76A1B7}"/>
              </a:ext>
            </a:extLst>
          </p:cNvPr>
          <p:cNvSpPr txBox="1"/>
          <p:nvPr/>
        </p:nvSpPr>
        <p:spPr>
          <a:xfrm>
            <a:off x="4414977" y="3929965"/>
            <a:ext cx="150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Filled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9F3A72-108E-A451-9D6C-44AC5701C6F7}"/>
              </a:ext>
            </a:extLst>
          </p:cNvPr>
          <p:cNvCxnSpPr/>
          <p:nvPr/>
        </p:nvCxnSpPr>
        <p:spPr>
          <a:xfrm>
            <a:off x="4104258" y="4342673"/>
            <a:ext cx="15003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DC1AA64-954E-5070-FE37-FA7455B24D2E}"/>
              </a:ext>
            </a:extLst>
          </p:cNvPr>
          <p:cNvSpPr/>
          <p:nvPr/>
        </p:nvSpPr>
        <p:spPr>
          <a:xfrm>
            <a:off x="5384403" y="264459"/>
            <a:ext cx="3468977" cy="5700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In-class: Trap State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E6388FB-1BE7-D843-DDBA-5DFEFEC4C2FD}"/>
                  </a:ext>
                </a:extLst>
              </p:cNvPr>
              <p:cNvSpPr txBox="1"/>
              <p:nvPr/>
            </p:nvSpPr>
            <p:spPr>
              <a:xfrm>
                <a:off x="1541661" y="5242711"/>
                <a:ext cx="6060675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E6388FB-1BE7-D843-DDBA-5DFEFEC4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61" y="5242711"/>
                <a:ext cx="6060675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89D7781D-C3CB-522F-EEBA-EAFBED61604F}"/>
              </a:ext>
            </a:extLst>
          </p:cNvPr>
          <p:cNvSpPr/>
          <p:nvPr/>
        </p:nvSpPr>
        <p:spPr>
          <a:xfrm>
            <a:off x="3336618" y="5304409"/>
            <a:ext cx="766254" cy="399390"/>
          </a:xfrm>
          <a:prstGeom prst="ellipse">
            <a:avLst/>
          </a:prstGeom>
          <a:noFill/>
          <a:ln w="3492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4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1FF4-BF0D-E310-57B5-EE8E4ED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63AE8-6D36-435A-214A-40F2B3C63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CA4B35-15EB-8369-FA75-79A2201CC0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E06399-D019-14F9-0820-BFF1FB30D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5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4BEC-6463-03AE-C531-0FE74633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8022E-B0CB-1A7B-214A-21021FA1CC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D7776-BE20-DAAD-721D-634C55A0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94" y="1131165"/>
            <a:ext cx="6639665" cy="4115538"/>
          </a:xfrm>
        </p:spPr>
        <p:txBody>
          <a:bodyPr>
            <a:normAutofit/>
          </a:bodyPr>
          <a:lstStyle/>
          <a:p>
            <a:r>
              <a:rPr lang="en-US" altLang="zh-CN" dirty="0"/>
              <a:t>VTH instability found in long time strong negative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GS</a:t>
            </a:r>
            <a:endParaRPr lang="en-US" altLang="zh-CN" baseline="-25000" dirty="0"/>
          </a:p>
          <a:p>
            <a:r>
              <a:rPr lang="en-US" altLang="zh-CN" dirty="0"/>
              <a:t>A hole-induced degradation model</a:t>
            </a:r>
          </a:p>
          <a:p>
            <a:r>
              <a:rPr lang="en-US" altLang="zh-CN" dirty="0"/>
              <a:t>Choose a suitable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GS</a:t>
            </a:r>
            <a:r>
              <a:rPr lang="en-US" altLang="zh-CN" dirty="0"/>
              <a:t> to obtain stable VTH in high-power switching</a:t>
            </a:r>
          </a:p>
        </p:txBody>
      </p:sp>
    </p:spTree>
    <p:extLst>
      <p:ext uri="{BB962C8B-B14F-4D97-AF65-F5344CB8AC3E}">
        <p14:creationId xmlns:p14="http://schemas.microsoft.com/office/powerpoint/2010/main" val="354219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Device</a:t>
            </a:r>
          </a:p>
          <a:p>
            <a:r>
              <a:rPr lang="en-US" altLang="zh-CN" dirty="0"/>
              <a:t>Model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FC5FC-35A1-05B2-CF2A-6756738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6F4E3-82E9-C637-0E22-7E709934D5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01D7DF-89C7-907F-694B-38C6842B53EB}"/>
              </a:ext>
            </a:extLst>
          </p:cNvPr>
          <p:cNvSpPr txBox="1"/>
          <p:nvPr/>
        </p:nvSpPr>
        <p:spPr>
          <a:xfrm>
            <a:off x="457200" y="1038187"/>
            <a:ext cx="458531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344A"/>
                </a:solidFill>
                <a:effectLst/>
                <a:uLnTx/>
                <a:uFillTx/>
                <a:latin typeface="Candara"/>
                <a:ea typeface="微软雅黑"/>
                <a:cs typeface="+mn-cs"/>
              </a:rPr>
              <a:t>High power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749CA54-0D0E-2D3E-6F68-AD4AD7E36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07108"/>
              </p:ext>
            </p:extLst>
          </p:nvPr>
        </p:nvGraphicFramePr>
        <p:xfrm>
          <a:off x="1057275" y="1569742"/>
          <a:ext cx="6858000" cy="502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7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FC5FC-35A1-05B2-CF2A-6756738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6F4E3-82E9-C637-0E22-7E709934D5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High Current MOSFET Based Power Switch with Gate Driver -  Electronics-Lab.com">
            <a:extLst>
              <a:ext uri="{FF2B5EF4-FFF2-40B4-BE49-F238E27FC236}">
                <a16:creationId xmlns:a16="http://schemas.microsoft.com/office/drawing/2014/main" id="{A75C0BF4-1336-493B-93D3-DEC7681FC6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AFFFB"/>
              </a:clrFrom>
              <a:clrTo>
                <a:srgbClr val="FA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57" y="930275"/>
            <a:ext cx="3684241" cy="21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2B8F1C9-3AE1-5439-201E-E3AEF57EE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518940"/>
              </p:ext>
            </p:extLst>
          </p:nvPr>
        </p:nvGraphicFramePr>
        <p:xfrm>
          <a:off x="350668" y="1248905"/>
          <a:ext cx="5242264" cy="3538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601D7DF-89C7-907F-694B-38C6842B53EB}"/>
              </a:ext>
            </a:extLst>
          </p:cNvPr>
          <p:cNvSpPr txBox="1"/>
          <p:nvPr/>
        </p:nvSpPr>
        <p:spPr>
          <a:xfrm>
            <a:off x="710275" y="1277884"/>
            <a:ext cx="4585316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1344A"/>
                </a:solidFill>
                <a:effectLst/>
                <a:uLnTx/>
                <a:uFillTx/>
                <a:latin typeface="Candara"/>
                <a:ea typeface="微软雅黑"/>
                <a:cs typeface="+mn-cs"/>
              </a:rPr>
              <a:t>High power switch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A5930F-A85A-9A4A-285B-D27AEE57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26" y="4250316"/>
            <a:ext cx="5212724" cy="20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4AE3D2-BC4D-652F-4DAB-FEA3D28D4316}"/>
              </a:ext>
            </a:extLst>
          </p:cNvPr>
          <p:cNvCxnSpPr/>
          <p:nvPr/>
        </p:nvCxnSpPr>
        <p:spPr>
          <a:xfrm flipH="1">
            <a:off x="2687781" y="3604207"/>
            <a:ext cx="1198485" cy="84337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104BEB1-0ED9-7EF5-EDB0-E3C150F25018}"/>
              </a:ext>
            </a:extLst>
          </p:cNvPr>
          <p:cNvSpPr txBox="1"/>
          <p:nvPr/>
        </p:nvSpPr>
        <p:spPr>
          <a:xfrm>
            <a:off x="628650" y="4502332"/>
            <a:ext cx="2633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Can be Infinite?</a:t>
            </a:r>
          </a:p>
          <a:p>
            <a:pPr lvl="1"/>
            <a:r>
              <a:rPr lang="en-US" altLang="zh-CN" sz="2400" dirty="0"/>
              <a:t>No!</a:t>
            </a:r>
          </a:p>
          <a:p>
            <a:pPr lvl="1"/>
            <a:r>
              <a:rPr lang="en-US" altLang="zh-CN" sz="2400" dirty="0"/>
              <a:t>V</a:t>
            </a:r>
            <a:r>
              <a:rPr lang="en-US" altLang="zh-CN" sz="2400" baseline="-25000" dirty="0"/>
              <a:t>TH</a:t>
            </a:r>
            <a:r>
              <a:rPr lang="en-US" altLang="zh-CN" sz="2400" dirty="0"/>
              <a:t> Instability</a:t>
            </a:r>
          </a:p>
        </p:txBody>
      </p:sp>
    </p:spTree>
    <p:extLst>
      <p:ext uri="{BB962C8B-B14F-4D97-AF65-F5344CB8AC3E}">
        <p14:creationId xmlns:p14="http://schemas.microsoft.com/office/powerpoint/2010/main" val="28773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2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MIS-FET&amp;MOS-FET</a:t>
            </a:r>
            <a:endParaRPr lang="en-US" altLang="zh-CN" dirty="0"/>
          </a:p>
          <a:p>
            <a:pPr lvl="1"/>
            <a:r>
              <a:rPr lang="en-US" altLang="zh-CN" dirty="0"/>
              <a:t>O=Oxide</a:t>
            </a:r>
          </a:p>
          <a:p>
            <a:pPr lvl="1"/>
            <a:r>
              <a:rPr lang="en-US" altLang="zh-CN" dirty="0"/>
              <a:t>I=insulation</a:t>
            </a:r>
          </a:p>
          <a:p>
            <a:r>
              <a:rPr lang="en-US" altLang="zh-CN" dirty="0"/>
              <a:t>LPCVD&amp;PECVD</a:t>
            </a:r>
          </a:p>
          <a:p>
            <a:r>
              <a:rPr lang="en-US" altLang="zh-CN" dirty="0"/>
              <a:t>High power switch</a:t>
            </a:r>
          </a:p>
          <a:p>
            <a:pPr lvl="1"/>
            <a:r>
              <a:rPr lang="en-US" altLang="zh-CN" dirty="0"/>
              <a:t>GaN</a:t>
            </a:r>
          </a:p>
          <a:p>
            <a:pPr lvl="1"/>
            <a:r>
              <a:rPr lang="en-US" altLang="zh-CN" dirty="0"/>
              <a:t>fully recessed gate structure</a:t>
            </a:r>
          </a:p>
          <a:p>
            <a:pPr lvl="1"/>
            <a:r>
              <a:rPr lang="en-US" altLang="zh-CN" dirty="0"/>
              <a:t>High temp(</a:t>
            </a:r>
            <a:r>
              <a:rPr lang="en-US" altLang="zh-CN" dirty="0" err="1"/>
              <a:t>800</a:t>
            </a:r>
            <a:r>
              <a:rPr lang="en-US" altLang="zh-CN" dirty="0" err="1">
                <a:sym typeface="Symbol" panose="05050102010706020507" pitchFamily="18" charset="2"/>
              </a:rPr>
              <a:t>C</a:t>
            </a:r>
            <a:r>
              <a:rPr lang="en-US" altLang="zh-CN" dirty="0"/>
              <a:t>) deposition</a:t>
            </a:r>
          </a:p>
          <a:p>
            <a:pPr lvl="1"/>
            <a:r>
              <a:rPr lang="en-US" altLang="zh-CN" dirty="0"/>
              <a:t>high negative gate bias stress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F72575-71FF-CBC6-7D2C-E2844EA1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48" y="752317"/>
            <a:ext cx="3233217" cy="2065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B8C4DE-EB17-7CD1-E63D-5ECA1AA1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12" y="2817328"/>
            <a:ext cx="3087753" cy="297979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64E8EC14-D657-CD57-7F24-FB9A9EC3AB81}"/>
              </a:ext>
            </a:extLst>
          </p:cNvPr>
          <p:cNvSpPr/>
          <p:nvPr/>
        </p:nvSpPr>
        <p:spPr>
          <a:xfrm>
            <a:off x="8035820" y="683859"/>
            <a:ext cx="655419" cy="665816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CA2CEE-80CE-1909-4342-CF0DD15EE83A}"/>
              </a:ext>
            </a:extLst>
          </p:cNvPr>
          <p:cNvSpPr/>
          <p:nvPr/>
        </p:nvSpPr>
        <p:spPr>
          <a:xfrm>
            <a:off x="6782540" y="2752078"/>
            <a:ext cx="1875990" cy="896644"/>
          </a:xfrm>
          <a:prstGeom prst="ellipse">
            <a:avLst/>
          </a:prstGeom>
          <a:noFill/>
          <a:ln w="603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94A8A7-57BD-F11C-5A9E-A07873B748EE}"/>
              </a:ext>
            </a:extLst>
          </p:cNvPr>
          <p:cNvCxnSpPr/>
          <p:nvPr/>
        </p:nvCxnSpPr>
        <p:spPr>
          <a:xfrm>
            <a:off x="2894120" y="5086905"/>
            <a:ext cx="0" cy="3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9765273-65B4-925D-754D-099A3C40A016}"/>
              </a:ext>
            </a:extLst>
          </p:cNvPr>
          <p:cNvSpPr txBox="1"/>
          <p:nvPr/>
        </p:nvSpPr>
        <p:spPr>
          <a:xfrm>
            <a:off x="1612736" y="5471262"/>
            <a:ext cx="2633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V</a:t>
            </a:r>
            <a:r>
              <a:rPr lang="en-US" altLang="zh-CN" sz="2400" baseline="-25000" dirty="0"/>
              <a:t>TH</a:t>
            </a:r>
            <a:r>
              <a:rPr lang="en-US" altLang="zh-CN" sz="2400" dirty="0"/>
              <a:t> Instability</a:t>
            </a:r>
          </a:p>
        </p:txBody>
      </p:sp>
    </p:spTree>
    <p:extLst>
      <p:ext uri="{BB962C8B-B14F-4D97-AF65-F5344CB8AC3E}">
        <p14:creationId xmlns:p14="http://schemas.microsoft.com/office/powerpoint/2010/main" val="1020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5C22D5-51C2-1E08-CB42-A8B50414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167" y="930275"/>
            <a:ext cx="6866215" cy="37874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0E9192-65B0-2F8D-4CB8-0D6A76A9D7A5}"/>
              </a:ext>
            </a:extLst>
          </p:cNvPr>
          <p:cNvSpPr/>
          <p:nvPr/>
        </p:nvSpPr>
        <p:spPr>
          <a:xfrm>
            <a:off x="5384403" y="264459"/>
            <a:ext cx="3468977" cy="5700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In-class: Parameter Extraction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5C22D5-51C2-1E08-CB42-A8B50414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674" y="930275"/>
            <a:ext cx="5681201" cy="378746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206420F-D39A-A933-FBF4-3206452D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93" y="4717743"/>
            <a:ext cx="6396362" cy="1647545"/>
          </a:xfrm>
        </p:spPr>
        <p:txBody>
          <a:bodyPr/>
          <a:lstStyle/>
          <a:p>
            <a:r>
              <a:rPr lang="en-US" altLang="zh-CN" dirty="0"/>
              <a:t>Step-stress V</a:t>
            </a:r>
            <a:r>
              <a:rPr lang="en-US" altLang="zh-CN" baseline="-25000" dirty="0"/>
              <a:t>DG</a:t>
            </a:r>
            <a:r>
              <a:rPr lang="en-US" altLang="zh-CN" dirty="0"/>
              <a:t>=20V:20V:200V</a:t>
            </a:r>
          </a:p>
          <a:p>
            <a:r>
              <a:rPr lang="en-US" altLang="zh-CN" dirty="0"/>
              <a:t>V</a:t>
            </a:r>
            <a:r>
              <a:rPr lang="en-US" altLang="zh-CN" baseline="-25000" dirty="0"/>
              <a:t>TH</a:t>
            </a:r>
            <a:r>
              <a:rPr lang="en-US" altLang="zh-CN" dirty="0"/>
              <a:t> shift&lt;</a:t>
            </a:r>
            <a:r>
              <a:rPr lang="en-US" altLang="zh-CN" dirty="0" err="1"/>
              <a:t>0.14V</a:t>
            </a:r>
            <a:endParaRPr lang="en-US" altLang="zh-CN" dirty="0"/>
          </a:p>
          <a:p>
            <a:r>
              <a:rPr lang="en-US" altLang="zh-CN" dirty="0"/>
              <a:t>Why?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21F342-28DF-8EF6-96D7-9D3B8CF06CBE}"/>
              </a:ext>
            </a:extLst>
          </p:cNvPr>
          <p:cNvCxnSpPr/>
          <p:nvPr/>
        </p:nvCxnSpPr>
        <p:spPr>
          <a:xfrm>
            <a:off x="2672179" y="2965145"/>
            <a:ext cx="2867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233F2A-533B-2F14-2B29-39D9679C9014}"/>
              </a:ext>
            </a:extLst>
          </p:cNvPr>
          <p:cNvCxnSpPr>
            <a:cxnSpLocks/>
          </p:cNvCxnSpPr>
          <p:nvPr/>
        </p:nvCxnSpPr>
        <p:spPr>
          <a:xfrm>
            <a:off x="2842335" y="2744684"/>
            <a:ext cx="27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2FADA1-DD4F-614A-2E99-C1C87D5D52EF}"/>
              </a:ext>
            </a:extLst>
          </p:cNvPr>
          <p:cNvCxnSpPr>
            <a:cxnSpLocks/>
          </p:cNvCxnSpPr>
          <p:nvPr/>
        </p:nvCxnSpPr>
        <p:spPr>
          <a:xfrm>
            <a:off x="2993255" y="2549371"/>
            <a:ext cx="2617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3D76A29-0444-7F06-351E-66622363FFE4}"/>
              </a:ext>
            </a:extLst>
          </p:cNvPr>
          <p:cNvCxnSpPr>
            <a:cxnSpLocks/>
          </p:cNvCxnSpPr>
          <p:nvPr/>
        </p:nvCxnSpPr>
        <p:spPr>
          <a:xfrm>
            <a:off x="3138256" y="2327430"/>
            <a:ext cx="2472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0C1F649-D973-E3B4-036F-506974B6732F}"/>
              </a:ext>
            </a:extLst>
          </p:cNvPr>
          <p:cNvSpPr/>
          <p:nvPr/>
        </p:nvSpPr>
        <p:spPr>
          <a:xfrm>
            <a:off x="5384403" y="264459"/>
            <a:ext cx="3468977" cy="57003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In-class: Transfer Curves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540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中科大PPT模板.pptx" id="{866E23C3-6BA5-4BDF-B1BF-FEB465982E8B}" vid="{1D72172D-18E9-4E42-9A21-F22028E7A4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中科大PPT模板</Template>
  <TotalTime>745</TotalTime>
  <Words>338</Words>
  <Application>Microsoft Office PowerPoint</Application>
  <PresentationFormat>全屏显示(4:3)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Arial</vt:lpstr>
      <vt:lpstr>Cambria Math</vt:lpstr>
      <vt:lpstr>Candara</vt:lpstr>
      <vt:lpstr>Symbol</vt:lpstr>
      <vt:lpstr>Wingdings</vt:lpstr>
      <vt:lpstr>Office 主题​​</vt:lpstr>
      <vt:lpstr>Dependence of VTH Stability on Gate-Bias Under Reverse-Bias Stress in E-mode GaN MIS-FET</vt:lpstr>
      <vt:lpstr>主要内容</vt:lpstr>
      <vt:lpstr>Background</vt:lpstr>
      <vt:lpstr>Background</vt:lpstr>
      <vt:lpstr>Background</vt:lpstr>
      <vt:lpstr>Device</vt:lpstr>
      <vt:lpstr>Device</vt:lpstr>
      <vt:lpstr>Device</vt:lpstr>
      <vt:lpstr>Device</vt:lpstr>
      <vt:lpstr>Device</vt:lpstr>
      <vt:lpstr>Device</vt:lpstr>
      <vt:lpstr>Device</vt:lpstr>
      <vt:lpstr>Model</vt:lpstr>
      <vt:lpstr>Model</vt:lpstr>
      <vt:lpstr>Model</vt:lpstr>
      <vt:lpstr>Model</vt:lpstr>
      <vt:lpstr>Conclusion</vt:lpstr>
      <vt:lpstr>Conclusion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Dependence of VTH Stability on Gate-Bias Under Reverse-Bias Stress in E-mode GaN MIS-FET</dc:title>
  <dc:creator>Johnny Lee</dc:creator>
  <cp:lastModifiedBy>Johnny Lee</cp:lastModifiedBy>
  <cp:revision>19</cp:revision>
  <dcterms:created xsi:type="dcterms:W3CDTF">2024-05-05T07:03:05Z</dcterms:created>
  <dcterms:modified xsi:type="dcterms:W3CDTF">2024-06-03T01:57:58Z</dcterms:modified>
</cp:coreProperties>
</file>