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098CF-7DA1-46E7-8F07-69EDE4CAA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7044B6-1CF8-4879-A237-4FC14C0BC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6C94B8-DC77-4256-996F-035F02A1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7DA-03DD-434B-AF16-FEE9C2CFEB4E}" type="datetimeFigureOut">
              <a:rPr lang="zh-CN" altLang="en-US" smtClean="0"/>
              <a:t>2019-07-19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82F43-C097-4CA8-ADE7-FA99148E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9017F-C2B1-4D46-B555-D7B81C57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DEAB-A458-45DD-A10C-D0BC97640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39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675A4-EFA9-4BBA-9D57-5056F8BF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E7D0AF-B35D-43D0-AF79-3C1990AE5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BA3DB-8BC9-4BDC-9AD8-8639080C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7DA-03DD-434B-AF16-FEE9C2CFEB4E}" type="datetimeFigureOut">
              <a:rPr lang="zh-CN" altLang="en-US" smtClean="0"/>
              <a:t>2019-07-19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1A1B5D-6D20-4DCB-9AF6-18D0C660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6846B-5EBF-4444-A47B-61176F49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DEAB-A458-45DD-A10C-D0BC97640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6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66730F-BB74-4D24-9C38-EA21DC0B4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1E0B85-89D0-485C-9A89-73C9FE6E3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CB0B2-C8AB-440C-8D87-9090DD80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7DA-03DD-434B-AF16-FEE9C2CFEB4E}" type="datetimeFigureOut">
              <a:rPr lang="zh-CN" altLang="en-US" smtClean="0"/>
              <a:t>2019-07-19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903879-7C7C-4AE0-BEE4-0B6C8993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0529A-4443-4AA9-87A7-1964744C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DEAB-A458-45DD-A10C-D0BC97640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0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53231-D186-4744-911C-DE4F5426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7A533-E03D-428B-A4D4-08348B7CD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F8C9BF-D851-4CB7-9705-F162508F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7DA-03DD-434B-AF16-FEE9C2CFEB4E}" type="datetimeFigureOut">
              <a:rPr lang="zh-CN" altLang="en-US" smtClean="0"/>
              <a:t>2019-07-19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3026C-BA13-47A7-B907-C59396A90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76DC3-9989-4410-BB6A-C2F610B0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DEAB-A458-45DD-A10C-D0BC97640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19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167BB-D627-42AE-9969-F3CBDF800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44FE4A-62B1-46B7-90F6-5438BA271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B8FB97-52E0-4415-BF73-B71EC5FC9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7DA-03DD-434B-AF16-FEE9C2CFEB4E}" type="datetimeFigureOut">
              <a:rPr lang="zh-CN" altLang="en-US" smtClean="0"/>
              <a:t>2019-07-19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D414BC-BF08-4761-82C2-8FAA1FD3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CE0B74-5493-45DB-9D8D-FA46333B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DEAB-A458-45DD-A10C-D0BC97640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68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50A87-F122-4683-B046-9576A2ED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5A494-D5A4-4B95-98F1-A88647C27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2E518F-2295-4E51-BAB3-4FD62D3B9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CD8DBF-12D8-4139-A20F-97DD484D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7DA-03DD-434B-AF16-FEE9C2CFEB4E}" type="datetimeFigureOut">
              <a:rPr lang="zh-CN" altLang="en-US" smtClean="0"/>
              <a:t>2019-07-19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54037E-30CD-46E2-80DF-5BEC87B3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836C11-39B8-4CA9-B6CF-13DE14A7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DEAB-A458-45DD-A10C-D0BC97640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65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2BCC3-1A65-4834-8A51-8B29A0EA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46F1F9-ACAA-439C-835E-C79700D97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3A4D3B-7719-416B-A850-DBD206B5B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C25AFE-D33D-4ACA-821A-A49B5E481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4D74F9-BE61-4EF1-AF2A-35631589D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309825-21FB-45F5-9147-3F2AF578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7DA-03DD-434B-AF16-FEE9C2CFEB4E}" type="datetimeFigureOut">
              <a:rPr lang="zh-CN" altLang="en-US" smtClean="0"/>
              <a:t>2019-07-19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E01EAD-820B-46F1-BEBD-34942240D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626ABF-75DD-4545-B7C5-978FE83A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DEAB-A458-45DD-A10C-D0BC97640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4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54A04-D5F9-4D4F-9B35-B6840993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4BA997-061B-464F-B1C8-87035AF2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7DA-03DD-434B-AF16-FEE9C2CFEB4E}" type="datetimeFigureOut">
              <a:rPr lang="zh-CN" altLang="en-US" smtClean="0"/>
              <a:t>2019-07-19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20E9A8-47EC-4A0B-A49E-D6D822CB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48F649-9321-4DA8-9A08-4A92C845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DEAB-A458-45DD-A10C-D0BC97640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78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3458DF-5751-463F-9538-F84C52EB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7DA-03DD-434B-AF16-FEE9C2CFEB4E}" type="datetimeFigureOut">
              <a:rPr lang="zh-CN" altLang="en-US" smtClean="0"/>
              <a:t>2019-07-19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D7A0F5-281A-4B52-9571-174ECC1C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83F996-9E14-4DCA-983B-461787B9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DEAB-A458-45DD-A10C-D0BC97640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78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93D55-3AF6-44E2-B37D-437B419E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7319B-165A-4866-8F65-5A552315F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B10060-D962-4561-812B-279A16C7C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2797BB-9809-4FB9-8518-6FBE4DF1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7DA-03DD-434B-AF16-FEE9C2CFEB4E}" type="datetimeFigureOut">
              <a:rPr lang="zh-CN" altLang="en-US" smtClean="0"/>
              <a:t>2019-07-19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010194-3D3C-41CD-A346-530C72E8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3208F4-DEC2-4A84-A3E6-CBA6D280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DEAB-A458-45DD-A10C-D0BC97640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14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C7D4A-DDD5-49DF-B323-8D03C56F3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B5EDCF-9463-4659-95F8-7AF733EC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ABE178-73D3-4897-9C6E-EC008A12F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2D3D30-EDDA-4EB0-90A3-9C91B758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67DA-03DD-434B-AF16-FEE9C2CFEB4E}" type="datetimeFigureOut">
              <a:rPr lang="zh-CN" altLang="en-US" smtClean="0"/>
              <a:t>2019-07-19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F1122B-CC91-47F0-9A4F-E33B2E76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C17489-E3B9-43CE-BD3F-FD607558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DEAB-A458-45DD-A10C-D0BC97640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57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F40DCC-11D0-41B3-ACA1-0991B6145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1A78AF-8599-4764-B74F-CB383A5C4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EB14A6-B4FE-49EA-B4EF-30B63A634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067DA-03DD-434B-AF16-FEE9C2CFEB4E}" type="datetimeFigureOut">
              <a:rPr lang="zh-CN" altLang="en-US" smtClean="0"/>
              <a:t>2019-07-19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8C09C-54F1-48DC-B633-010ED52CB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2496A-86A2-4C51-86C3-02A860F39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DEAB-A458-45DD-A10C-D0BC97640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09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08E01D2D-FAE7-4105-8011-299FC95F639D}"/>
              </a:ext>
            </a:extLst>
          </p:cNvPr>
          <p:cNvGrpSpPr/>
          <p:nvPr/>
        </p:nvGrpSpPr>
        <p:grpSpPr>
          <a:xfrm>
            <a:off x="1192775" y="3275111"/>
            <a:ext cx="814701" cy="307777"/>
            <a:chOff x="5388719" y="1141531"/>
            <a:chExt cx="814701" cy="307777"/>
          </a:xfrm>
        </p:grpSpPr>
        <p:sp>
          <p:nvSpPr>
            <p:cNvPr id="35" name="等腰三角形 34">
              <a:extLst>
                <a:ext uri="{FF2B5EF4-FFF2-40B4-BE49-F238E27FC236}">
                  <a16:creationId xmlns:a16="http://schemas.microsoft.com/office/drawing/2014/main" id="{C99C7B32-3771-4458-8695-F00209D1E351}"/>
                </a:ext>
              </a:extLst>
            </p:cNvPr>
            <p:cNvSpPr/>
            <p:nvPr/>
          </p:nvSpPr>
          <p:spPr>
            <a:xfrm rot="5400000">
              <a:off x="5989527" y="1166381"/>
              <a:ext cx="169709" cy="2580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C865722-7614-44CE-BFDB-B78B4F5A91EA}"/>
                </a:ext>
              </a:extLst>
            </p:cNvPr>
            <p:cNvSpPr txBox="1"/>
            <p:nvPr/>
          </p:nvSpPr>
          <p:spPr>
            <a:xfrm>
              <a:off x="5388719" y="1141531"/>
              <a:ext cx="630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/>
                <a:t>叫梯</a:t>
              </a:r>
            </a:p>
          </p:txBody>
        </p:sp>
      </p:grp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7CA60CC-E728-4946-B4E5-3EF37BFBCD64}"/>
              </a:ext>
            </a:extLst>
          </p:cNvPr>
          <p:cNvCxnSpPr>
            <a:cxnSpLocks/>
            <a:stCxn id="35" idx="0"/>
          </p:cNvCxnSpPr>
          <p:nvPr/>
        </p:nvCxnSpPr>
        <p:spPr>
          <a:xfrm>
            <a:off x="2007476" y="3429000"/>
            <a:ext cx="603293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8363B22-535A-4402-85AE-D8A85095CD16}"/>
              </a:ext>
            </a:extLst>
          </p:cNvPr>
          <p:cNvCxnSpPr>
            <a:cxnSpLocks/>
          </p:cNvCxnSpPr>
          <p:nvPr/>
        </p:nvCxnSpPr>
        <p:spPr>
          <a:xfrm>
            <a:off x="2659117" y="2133600"/>
            <a:ext cx="0" cy="1295399"/>
          </a:xfrm>
          <a:prstGeom prst="straightConnector1">
            <a:avLst/>
          </a:prstGeom>
          <a:ln w="41275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9C0C83D-6595-46A0-AD9C-F725B91D4ECB}"/>
              </a:ext>
            </a:extLst>
          </p:cNvPr>
          <p:cNvCxnSpPr>
            <a:cxnSpLocks/>
          </p:cNvCxnSpPr>
          <p:nvPr/>
        </p:nvCxnSpPr>
        <p:spPr>
          <a:xfrm>
            <a:off x="5080722" y="2127029"/>
            <a:ext cx="0" cy="1295399"/>
          </a:xfrm>
          <a:prstGeom prst="straightConnector1">
            <a:avLst/>
          </a:prstGeom>
          <a:ln w="41275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FD6F61A-0F73-415C-A468-3213D9A689A2}"/>
              </a:ext>
            </a:extLst>
          </p:cNvPr>
          <p:cNvCxnSpPr>
            <a:cxnSpLocks/>
          </p:cNvCxnSpPr>
          <p:nvPr/>
        </p:nvCxnSpPr>
        <p:spPr>
          <a:xfrm>
            <a:off x="5080722" y="3422428"/>
            <a:ext cx="0" cy="586153"/>
          </a:xfrm>
          <a:prstGeom prst="straightConnector1">
            <a:avLst/>
          </a:prstGeom>
          <a:ln w="41275"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78A7632-5562-4272-B1F6-0E2936F5F408}"/>
              </a:ext>
            </a:extLst>
          </p:cNvPr>
          <p:cNvCxnSpPr>
            <a:cxnSpLocks/>
          </p:cNvCxnSpPr>
          <p:nvPr/>
        </p:nvCxnSpPr>
        <p:spPr>
          <a:xfrm>
            <a:off x="4528244" y="4030088"/>
            <a:ext cx="0" cy="547139"/>
          </a:xfrm>
          <a:prstGeom prst="straightConnector1">
            <a:avLst/>
          </a:prstGeom>
          <a:ln w="41275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666844F-88FF-4C23-91FB-4410FC5E48D7}"/>
              </a:ext>
            </a:extLst>
          </p:cNvPr>
          <p:cNvCxnSpPr>
            <a:cxnSpLocks/>
          </p:cNvCxnSpPr>
          <p:nvPr/>
        </p:nvCxnSpPr>
        <p:spPr>
          <a:xfrm flipV="1">
            <a:off x="4675390" y="3447593"/>
            <a:ext cx="0" cy="1129634"/>
          </a:xfrm>
          <a:prstGeom prst="straightConnector1">
            <a:avLst/>
          </a:prstGeom>
          <a:ln w="41275">
            <a:solidFill>
              <a:srgbClr val="FF000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5A59A4FC-6AFE-4367-82E0-964CF124B506}"/>
              </a:ext>
            </a:extLst>
          </p:cNvPr>
          <p:cNvSpPr txBox="1"/>
          <p:nvPr/>
        </p:nvSpPr>
        <p:spPr>
          <a:xfrm>
            <a:off x="2448911" y="1692169"/>
            <a:ext cx="420410" cy="27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（</a:t>
            </a:r>
            <a:r>
              <a:rPr lang="en-US" altLang="zh-CN" sz="1200"/>
              <a:t>1</a:t>
            </a:r>
            <a:r>
              <a:rPr lang="zh-CN" altLang="en-US" sz="1200"/>
              <a:t>）</a:t>
            </a:r>
            <a:endParaRPr lang="en-US" altLang="zh-CN" sz="120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3D41E70-9E1A-465F-AC37-B3BEF2BA5B4A}"/>
              </a:ext>
            </a:extLst>
          </p:cNvPr>
          <p:cNvCxnSpPr>
            <a:cxnSpLocks/>
          </p:cNvCxnSpPr>
          <p:nvPr/>
        </p:nvCxnSpPr>
        <p:spPr>
          <a:xfrm flipV="1">
            <a:off x="5538948" y="3428999"/>
            <a:ext cx="0" cy="1104844"/>
          </a:xfrm>
          <a:prstGeom prst="straightConnector1">
            <a:avLst/>
          </a:prstGeom>
          <a:ln w="41275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071B0A6-DE1E-4336-BBA3-991C265A680D}"/>
              </a:ext>
            </a:extLst>
          </p:cNvPr>
          <p:cNvCxnSpPr>
            <a:cxnSpLocks/>
          </p:cNvCxnSpPr>
          <p:nvPr/>
        </p:nvCxnSpPr>
        <p:spPr>
          <a:xfrm flipV="1">
            <a:off x="4038258" y="2140169"/>
            <a:ext cx="0" cy="644414"/>
          </a:xfrm>
          <a:prstGeom prst="straightConnector1">
            <a:avLst/>
          </a:prstGeom>
          <a:ln w="41275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BB3FDAB-0EA4-4EE7-BC2A-E87BCC29CA9C}"/>
              </a:ext>
            </a:extLst>
          </p:cNvPr>
          <p:cNvCxnSpPr>
            <a:cxnSpLocks/>
          </p:cNvCxnSpPr>
          <p:nvPr/>
        </p:nvCxnSpPr>
        <p:spPr>
          <a:xfrm>
            <a:off x="4185403" y="2140169"/>
            <a:ext cx="0" cy="1288830"/>
          </a:xfrm>
          <a:prstGeom prst="straightConnector1">
            <a:avLst/>
          </a:prstGeom>
          <a:ln w="41275">
            <a:solidFill>
              <a:srgbClr val="FF000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3CC9EB92-8C41-42A9-9DA0-D33A07E991F5}"/>
              </a:ext>
            </a:extLst>
          </p:cNvPr>
          <p:cNvCxnSpPr>
            <a:cxnSpLocks/>
          </p:cNvCxnSpPr>
          <p:nvPr/>
        </p:nvCxnSpPr>
        <p:spPr>
          <a:xfrm>
            <a:off x="6022423" y="2770615"/>
            <a:ext cx="0" cy="647699"/>
          </a:xfrm>
          <a:prstGeom prst="straightConnector1">
            <a:avLst/>
          </a:prstGeom>
          <a:ln w="41275">
            <a:solidFill>
              <a:srgbClr val="FF000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C8410BCD-4F21-4829-9E85-1680A9450BCF}"/>
              </a:ext>
            </a:extLst>
          </p:cNvPr>
          <p:cNvCxnSpPr>
            <a:cxnSpLocks/>
          </p:cNvCxnSpPr>
          <p:nvPr/>
        </p:nvCxnSpPr>
        <p:spPr>
          <a:xfrm>
            <a:off x="6022423" y="2119630"/>
            <a:ext cx="0" cy="647699"/>
          </a:xfrm>
          <a:prstGeom prst="straightConnector1">
            <a:avLst/>
          </a:prstGeom>
          <a:ln w="41275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7F53424-1910-4DB4-BBAA-5B05B8AD5923}"/>
              </a:ext>
            </a:extLst>
          </p:cNvPr>
          <p:cNvCxnSpPr>
            <a:cxnSpLocks/>
          </p:cNvCxnSpPr>
          <p:nvPr/>
        </p:nvCxnSpPr>
        <p:spPr>
          <a:xfrm flipV="1">
            <a:off x="6419536" y="2774728"/>
            <a:ext cx="0" cy="1237681"/>
          </a:xfrm>
          <a:prstGeom prst="straightConnector1">
            <a:avLst/>
          </a:prstGeom>
          <a:ln w="41275">
            <a:solidFill>
              <a:schemeClr val="accent1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49DC2A-2887-42D5-A8B9-9AC5B9C54A26}"/>
              </a:ext>
            </a:extLst>
          </p:cNvPr>
          <p:cNvCxnSpPr>
            <a:cxnSpLocks/>
          </p:cNvCxnSpPr>
          <p:nvPr/>
        </p:nvCxnSpPr>
        <p:spPr>
          <a:xfrm>
            <a:off x="6579475" y="2781299"/>
            <a:ext cx="0" cy="647699"/>
          </a:xfrm>
          <a:prstGeom prst="straightConnector1">
            <a:avLst/>
          </a:prstGeom>
          <a:ln w="41275">
            <a:solidFill>
              <a:srgbClr val="FF000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0531877-F3D9-4507-A8DD-1D58A4359DEE}"/>
              </a:ext>
            </a:extLst>
          </p:cNvPr>
          <p:cNvSpPr txBox="1"/>
          <p:nvPr/>
        </p:nvSpPr>
        <p:spPr>
          <a:xfrm>
            <a:off x="2911368" y="1692169"/>
            <a:ext cx="420410" cy="27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（</a:t>
            </a:r>
            <a:r>
              <a:rPr lang="en-US" altLang="zh-CN" sz="1200"/>
              <a:t>2</a:t>
            </a:r>
            <a:r>
              <a:rPr lang="zh-CN" altLang="en-US" sz="1200"/>
              <a:t>）</a:t>
            </a:r>
            <a:endParaRPr lang="en-US" altLang="zh-CN" sz="120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2707FD9-EB63-45CF-AAE9-96EB8ED20EE0}"/>
              </a:ext>
            </a:extLst>
          </p:cNvPr>
          <p:cNvCxnSpPr>
            <a:cxnSpLocks/>
          </p:cNvCxnSpPr>
          <p:nvPr/>
        </p:nvCxnSpPr>
        <p:spPr>
          <a:xfrm flipV="1">
            <a:off x="3121573" y="3443935"/>
            <a:ext cx="0" cy="655099"/>
          </a:xfrm>
          <a:prstGeom prst="straightConnector1">
            <a:avLst/>
          </a:prstGeom>
          <a:ln w="41275"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9426818-01FD-463A-9CD3-ED3A3BB37247}"/>
              </a:ext>
            </a:extLst>
          </p:cNvPr>
          <p:cNvSpPr txBox="1"/>
          <p:nvPr/>
        </p:nvSpPr>
        <p:spPr>
          <a:xfrm>
            <a:off x="3394843" y="1692169"/>
            <a:ext cx="420410" cy="27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（</a:t>
            </a:r>
            <a:r>
              <a:rPr lang="en-US" altLang="zh-CN" sz="1200"/>
              <a:t>3</a:t>
            </a:r>
            <a:r>
              <a:rPr lang="zh-CN" altLang="en-US" sz="1200"/>
              <a:t>）</a:t>
            </a:r>
            <a:endParaRPr lang="en-US" altLang="zh-CN" sz="120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9C6A5E3-AB6D-4A8F-BB40-9F0964388949}"/>
              </a:ext>
            </a:extLst>
          </p:cNvPr>
          <p:cNvSpPr txBox="1"/>
          <p:nvPr/>
        </p:nvSpPr>
        <p:spPr>
          <a:xfrm>
            <a:off x="3878318" y="1692169"/>
            <a:ext cx="420410" cy="27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（</a:t>
            </a:r>
            <a:r>
              <a:rPr lang="en-US" altLang="zh-CN" sz="1200"/>
              <a:t>4</a:t>
            </a:r>
            <a:r>
              <a:rPr lang="zh-CN" altLang="en-US" sz="1200"/>
              <a:t>）</a:t>
            </a:r>
            <a:endParaRPr lang="en-US" altLang="zh-CN" sz="120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B7ECDBF-8D4E-4EF8-8F80-9510D3057B39}"/>
              </a:ext>
            </a:extLst>
          </p:cNvPr>
          <p:cNvSpPr txBox="1"/>
          <p:nvPr/>
        </p:nvSpPr>
        <p:spPr>
          <a:xfrm>
            <a:off x="4361793" y="1692169"/>
            <a:ext cx="420410" cy="27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（</a:t>
            </a:r>
            <a:r>
              <a:rPr lang="en-US" altLang="zh-CN" sz="1200"/>
              <a:t>5</a:t>
            </a:r>
            <a:r>
              <a:rPr lang="zh-CN" altLang="en-US" sz="1200"/>
              <a:t>）</a:t>
            </a:r>
            <a:endParaRPr lang="en-US" altLang="zh-CN" sz="120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C05F743-3E1F-4516-AD85-A2418F405894}"/>
              </a:ext>
            </a:extLst>
          </p:cNvPr>
          <p:cNvSpPr txBox="1"/>
          <p:nvPr/>
        </p:nvSpPr>
        <p:spPr>
          <a:xfrm>
            <a:off x="4845268" y="1692169"/>
            <a:ext cx="420410" cy="27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（</a:t>
            </a:r>
            <a:r>
              <a:rPr lang="en-US" altLang="zh-CN" sz="1200"/>
              <a:t>6</a:t>
            </a:r>
            <a:r>
              <a:rPr lang="zh-CN" altLang="en-US" sz="1200"/>
              <a:t>）</a:t>
            </a:r>
            <a:endParaRPr lang="en-US" altLang="zh-CN" sz="120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9EAB815-BB80-43F7-9D58-EB0811631D96}"/>
              </a:ext>
            </a:extLst>
          </p:cNvPr>
          <p:cNvSpPr txBox="1"/>
          <p:nvPr/>
        </p:nvSpPr>
        <p:spPr>
          <a:xfrm>
            <a:off x="5328743" y="1692169"/>
            <a:ext cx="420410" cy="27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（</a:t>
            </a:r>
            <a:r>
              <a:rPr lang="en-US" altLang="zh-CN" sz="1200"/>
              <a:t>7</a:t>
            </a:r>
            <a:r>
              <a:rPr lang="zh-CN" altLang="en-US" sz="1200"/>
              <a:t>）</a:t>
            </a:r>
            <a:endParaRPr lang="en-US" altLang="zh-CN" sz="120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41516C7-24FC-41F7-9C8F-0086D9C3F0C5}"/>
              </a:ext>
            </a:extLst>
          </p:cNvPr>
          <p:cNvCxnSpPr>
            <a:cxnSpLocks/>
          </p:cNvCxnSpPr>
          <p:nvPr/>
        </p:nvCxnSpPr>
        <p:spPr>
          <a:xfrm>
            <a:off x="3605048" y="2767329"/>
            <a:ext cx="0" cy="655099"/>
          </a:xfrm>
          <a:prstGeom prst="straightConnector1">
            <a:avLst/>
          </a:prstGeom>
          <a:ln w="41275"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50D6AC2-F9E4-4AD3-9D4F-1C5C6AB9F58F}"/>
              </a:ext>
            </a:extLst>
          </p:cNvPr>
          <p:cNvSpPr txBox="1"/>
          <p:nvPr/>
        </p:nvSpPr>
        <p:spPr>
          <a:xfrm>
            <a:off x="5812218" y="1692169"/>
            <a:ext cx="420410" cy="27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（</a:t>
            </a:r>
            <a:r>
              <a:rPr lang="en-US" altLang="zh-CN" sz="1200"/>
              <a:t>8</a:t>
            </a:r>
            <a:r>
              <a:rPr lang="zh-CN" altLang="en-US" sz="1200"/>
              <a:t>）</a:t>
            </a:r>
            <a:endParaRPr lang="en-US" altLang="zh-CN" sz="12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B4D6630-8FC4-45D8-8533-35B0028ECC58}"/>
              </a:ext>
            </a:extLst>
          </p:cNvPr>
          <p:cNvSpPr txBox="1"/>
          <p:nvPr/>
        </p:nvSpPr>
        <p:spPr>
          <a:xfrm>
            <a:off x="6295693" y="1688886"/>
            <a:ext cx="420410" cy="27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（</a:t>
            </a:r>
            <a:r>
              <a:rPr lang="en-US" altLang="zh-CN" sz="1200"/>
              <a:t>9</a:t>
            </a:r>
            <a:r>
              <a:rPr lang="zh-CN" altLang="en-US" sz="1200"/>
              <a:t>）</a:t>
            </a:r>
            <a:endParaRPr lang="en-US" altLang="zh-CN" sz="1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F33EB8-09A7-4538-BB4F-C95AD8008940}"/>
              </a:ext>
            </a:extLst>
          </p:cNvPr>
          <p:cNvSpPr txBox="1"/>
          <p:nvPr/>
        </p:nvSpPr>
        <p:spPr>
          <a:xfrm>
            <a:off x="8261138" y="1965882"/>
            <a:ext cx="311105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假设在</a:t>
            </a:r>
            <a:r>
              <a:rPr lang="en-US" altLang="zh-CN" sz="1400"/>
              <a:t>1</a:t>
            </a:r>
            <a:r>
              <a:rPr lang="zh-CN" altLang="en-US" sz="1400"/>
              <a:t>楼叫梯</a:t>
            </a:r>
            <a:endParaRPr lang="en-US" altLang="zh-CN" sz="140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/>
              <a:t>乘客从</a:t>
            </a:r>
            <a:r>
              <a:rPr lang="en-US" altLang="zh-CN" sz="1400"/>
              <a:t>5</a:t>
            </a:r>
            <a:r>
              <a:rPr lang="zh-CN" altLang="en-US" sz="1400"/>
              <a:t>→</a:t>
            </a:r>
            <a:r>
              <a:rPr lang="en-US" altLang="zh-CN" sz="1400"/>
              <a:t>1</a:t>
            </a:r>
            <a:r>
              <a:rPr lang="zh-CN" altLang="en-US" sz="1400"/>
              <a:t>层</a:t>
            </a:r>
            <a:endParaRPr lang="en-US" altLang="zh-CN" sz="140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/>
              <a:t>电梯在</a:t>
            </a:r>
            <a:r>
              <a:rPr lang="en-US" altLang="zh-CN" sz="1400"/>
              <a:t>-2</a:t>
            </a:r>
            <a:r>
              <a:rPr lang="zh-CN" altLang="en-US" sz="1400"/>
              <a:t>层空闲，空驶至</a:t>
            </a:r>
            <a:r>
              <a:rPr lang="en-US" altLang="zh-CN" sz="1400"/>
              <a:t>1</a:t>
            </a:r>
            <a:r>
              <a:rPr lang="zh-CN" altLang="en-US" sz="1400"/>
              <a:t>层</a:t>
            </a:r>
            <a:endParaRPr lang="en-US" altLang="zh-CN" sz="140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/>
              <a:t>电梯在</a:t>
            </a:r>
            <a:r>
              <a:rPr lang="en-US" altLang="zh-CN" sz="1400"/>
              <a:t>3</a:t>
            </a:r>
            <a:r>
              <a:rPr lang="zh-CN" altLang="en-US" sz="1400"/>
              <a:t>层空闲，空驶至</a:t>
            </a:r>
            <a:r>
              <a:rPr lang="en-US" altLang="zh-CN" sz="1400"/>
              <a:t>1</a:t>
            </a:r>
            <a:r>
              <a:rPr lang="zh-CN" altLang="en-US" sz="1400"/>
              <a:t>层</a:t>
            </a:r>
            <a:endParaRPr lang="en-US" altLang="zh-CN" sz="140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/>
              <a:t>乘客从</a:t>
            </a:r>
            <a:r>
              <a:rPr lang="en-US" altLang="zh-CN" sz="1400"/>
              <a:t>3</a:t>
            </a:r>
            <a:r>
              <a:rPr lang="zh-CN" altLang="en-US" sz="1400"/>
              <a:t> →</a:t>
            </a:r>
            <a:r>
              <a:rPr lang="en-US" altLang="zh-CN" sz="1400"/>
              <a:t>5</a:t>
            </a:r>
            <a:r>
              <a:rPr lang="zh-CN" altLang="en-US" sz="1400"/>
              <a:t>层，空驶至</a:t>
            </a:r>
            <a:r>
              <a:rPr lang="en-US" altLang="zh-CN" sz="1400"/>
              <a:t>1</a:t>
            </a:r>
            <a:r>
              <a:rPr lang="zh-CN" altLang="en-US" sz="1400"/>
              <a:t>层</a:t>
            </a:r>
            <a:endParaRPr lang="en-US" altLang="zh-CN" sz="140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/>
              <a:t>乘客从</a:t>
            </a:r>
            <a:r>
              <a:rPr lang="en-US" altLang="zh-CN" sz="1400"/>
              <a:t>-1</a:t>
            </a:r>
            <a:r>
              <a:rPr lang="zh-CN" altLang="en-US" sz="1400"/>
              <a:t> →</a:t>
            </a:r>
            <a:r>
              <a:rPr lang="en-US" altLang="zh-CN" sz="1400"/>
              <a:t>-3</a:t>
            </a:r>
            <a:r>
              <a:rPr lang="zh-CN" altLang="en-US" sz="1400"/>
              <a:t>层，空驶至</a:t>
            </a:r>
            <a:r>
              <a:rPr lang="en-US" altLang="zh-CN" sz="1400"/>
              <a:t>1</a:t>
            </a:r>
            <a:r>
              <a:rPr lang="zh-CN" altLang="en-US" sz="1400"/>
              <a:t>层</a:t>
            </a:r>
            <a:endParaRPr lang="en-US" altLang="zh-CN" sz="140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/>
              <a:t>乘客从</a:t>
            </a:r>
            <a:r>
              <a:rPr lang="en-US" altLang="zh-CN" sz="1400"/>
              <a:t>4</a:t>
            </a:r>
            <a:r>
              <a:rPr lang="zh-CN" altLang="en-US" sz="1400"/>
              <a:t> →</a:t>
            </a:r>
            <a:r>
              <a:rPr lang="en-US" altLang="zh-CN" sz="1400"/>
              <a:t>-2</a:t>
            </a:r>
            <a:r>
              <a:rPr lang="zh-CN" altLang="en-US" sz="1400"/>
              <a:t>层，在</a:t>
            </a:r>
            <a:r>
              <a:rPr lang="en-US" altLang="zh-CN" sz="1400"/>
              <a:t>1</a:t>
            </a:r>
            <a:r>
              <a:rPr lang="zh-CN" altLang="en-US" sz="1400"/>
              <a:t>层停靠</a:t>
            </a:r>
            <a:endParaRPr lang="en-US" altLang="zh-CN" sz="140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/>
              <a:t>乘客从</a:t>
            </a:r>
            <a:r>
              <a:rPr lang="en-US" altLang="zh-CN" sz="1400"/>
              <a:t>-2</a:t>
            </a:r>
            <a:r>
              <a:rPr lang="zh-CN" altLang="en-US" sz="1400"/>
              <a:t> →</a:t>
            </a:r>
            <a:r>
              <a:rPr lang="en-US" altLang="zh-CN" sz="1400"/>
              <a:t>1</a:t>
            </a:r>
            <a:r>
              <a:rPr lang="zh-CN" altLang="en-US" sz="1400"/>
              <a:t>层</a:t>
            </a:r>
            <a:endParaRPr lang="en-US" altLang="zh-CN" sz="140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/>
              <a:t>乘客从</a:t>
            </a:r>
            <a:r>
              <a:rPr lang="en-US" altLang="zh-CN" sz="1400"/>
              <a:t>4</a:t>
            </a:r>
            <a:r>
              <a:rPr lang="zh-CN" altLang="en-US" sz="1400"/>
              <a:t> →</a:t>
            </a:r>
            <a:r>
              <a:rPr lang="en-US" altLang="zh-CN" sz="1400"/>
              <a:t>2</a:t>
            </a:r>
            <a:r>
              <a:rPr lang="zh-CN" altLang="en-US" sz="1400"/>
              <a:t>层，空驶至</a:t>
            </a:r>
            <a:r>
              <a:rPr lang="en-US" altLang="zh-CN" sz="1400"/>
              <a:t>1</a:t>
            </a:r>
            <a:r>
              <a:rPr lang="zh-CN" altLang="en-US" sz="1400"/>
              <a:t>层</a:t>
            </a:r>
            <a:endParaRPr lang="en-US" altLang="zh-CN" sz="140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/>
              <a:t>乘客从</a:t>
            </a:r>
            <a:r>
              <a:rPr lang="en-US" altLang="zh-CN" sz="1400"/>
              <a:t>-3</a:t>
            </a:r>
            <a:r>
              <a:rPr lang="zh-CN" altLang="en-US" sz="1400"/>
              <a:t> →</a:t>
            </a:r>
            <a:r>
              <a:rPr lang="en-US" altLang="zh-CN" sz="1400"/>
              <a:t>2</a:t>
            </a:r>
            <a:r>
              <a:rPr lang="zh-CN" altLang="en-US" sz="1400"/>
              <a:t>层，空驶至</a:t>
            </a:r>
            <a:r>
              <a:rPr lang="en-US" altLang="zh-CN" sz="1400"/>
              <a:t>1</a:t>
            </a:r>
            <a:r>
              <a:rPr lang="zh-CN" altLang="en-US" sz="1400"/>
              <a:t>层</a:t>
            </a:r>
            <a:endParaRPr lang="en-US" altLang="zh-CN" sz="1400"/>
          </a:p>
          <a:p>
            <a:pPr marL="342900" indent="-342900">
              <a:buFont typeface="+mj-lt"/>
              <a:buAutoNum type="arabicPeriod"/>
            </a:pP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41427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48281-AE5F-4B9E-A0A6-B6386D2F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9470A3EB-BF11-49C5-820C-9A548B699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30696"/>
              </p:ext>
            </p:extLst>
          </p:nvPr>
        </p:nvGraphicFramePr>
        <p:xfrm>
          <a:off x="838200" y="1867781"/>
          <a:ext cx="10428887" cy="43122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841">
                  <a:extLst>
                    <a:ext uri="{9D8B030D-6E8A-4147-A177-3AD203B41FA5}">
                      <a16:colId xmlns:a16="http://schemas.microsoft.com/office/drawing/2014/main" val="1356655693"/>
                    </a:ext>
                  </a:extLst>
                </a:gridCol>
                <a:gridCol w="1489841">
                  <a:extLst>
                    <a:ext uri="{9D8B030D-6E8A-4147-A177-3AD203B41FA5}">
                      <a16:colId xmlns:a16="http://schemas.microsoft.com/office/drawing/2014/main" val="3743212728"/>
                    </a:ext>
                  </a:extLst>
                </a:gridCol>
                <a:gridCol w="1489841">
                  <a:extLst>
                    <a:ext uri="{9D8B030D-6E8A-4147-A177-3AD203B41FA5}">
                      <a16:colId xmlns:a16="http://schemas.microsoft.com/office/drawing/2014/main" val="3308099151"/>
                    </a:ext>
                  </a:extLst>
                </a:gridCol>
                <a:gridCol w="1489841">
                  <a:extLst>
                    <a:ext uri="{9D8B030D-6E8A-4147-A177-3AD203B41FA5}">
                      <a16:colId xmlns:a16="http://schemas.microsoft.com/office/drawing/2014/main" val="3622543449"/>
                    </a:ext>
                  </a:extLst>
                </a:gridCol>
                <a:gridCol w="1489841">
                  <a:extLst>
                    <a:ext uri="{9D8B030D-6E8A-4147-A177-3AD203B41FA5}">
                      <a16:colId xmlns:a16="http://schemas.microsoft.com/office/drawing/2014/main" val="321235058"/>
                    </a:ext>
                  </a:extLst>
                </a:gridCol>
                <a:gridCol w="1489841">
                  <a:extLst>
                    <a:ext uri="{9D8B030D-6E8A-4147-A177-3AD203B41FA5}">
                      <a16:colId xmlns:a16="http://schemas.microsoft.com/office/drawing/2014/main" val="2390670157"/>
                    </a:ext>
                  </a:extLst>
                </a:gridCol>
                <a:gridCol w="1489841">
                  <a:extLst>
                    <a:ext uri="{9D8B030D-6E8A-4147-A177-3AD203B41FA5}">
                      <a16:colId xmlns:a16="http://schemas.microsoft.com/office/drawing/2014/main" val="3023158585"/>
                    </a:ext>
                  </a:extLst>
                </a:gridCol>
              </a:tblGrid>
              <a:tr h="334657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号电梯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r>
                        <a:rPr lang="zh-CN" altLang="en-US" sz="1100" u="none" strike="noStrike">
                          <a:effectLst/>
                        </a:rPr>
                        <a:t>号电梯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r>
                        <a:rPr lang="zh-CN" altLang="en-US" sz="1100" u="none" strike="noStrike">
                          <a:effectLst/>
                        </a:rPr>
                        <a:t>号电梯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r>
                        <a:rPr lang="zh-CN" altLang="en-US" sz="1100" u="none" strike="noStrike">
                          <a:effectLst/>
                        </a:rPr>
                        <a:t>号电梯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r>
                        <a:rPr lang="zh-CN" altLang="en-US" sz="1100" u="none" strike="noStrike">
                          <a:effectLst/>
                        </a:rPr>
                        <a:t>号电梯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r>
                        <a:rPr lang="zh-CN" altLang="en-US" sz="1100" u="none" strike="noStrike">
                          <a:effectLst/>
                        </a:rPr>
                        <a:t>号电梯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17150535"/>
                  </a:ext>
                </a:extLst>
              </a:tr>
              <a:tr h="3346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运行方向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上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停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77404254"/>
                  </a:ext>
                </a:extLst>
              </a:tr>
              <a:tr h="3346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当前楼层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26752162"/>
                  </a:ext>
                </a:extLst>
              </a:tr>
              <a:tr h="3346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梯内到达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r>
                        <a:rPr lang="zh-CN" altLang="en-US" sz="1100" u="none" strike="noStrike">
                          <a:effectLst/>
                        </a:rPr>
                        <a:t>、</a:t>
                      </a:r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00170997"/>
                  </a:ext>
                </a:extLst>
              </a:tr>
              <a:tr h="3346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叫梯楼层</a:t>
                      </a:r>
                      <a:endParaRPr lang="zh-CN" altLang="en-US" sz="11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77433919"/>
                  </a:ext>
                </a:extLst>
              </a:tr>
              <a:tr h="3346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叫梯方向</a:t>
                      </a:r>
                      <a:endParaRPr lang="zh-CN" altLang="en-US" sz="11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57235670"/>
                  </a:ext>
                </a:extLst>
              </a:tr>
              <a:tr h="334657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47678187"/>
                  </a:ext>
                </a:extLst>
              </a:tr>
              <a:tr h="3346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效率优先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97521892"/>
                  </a:ext>
                </a:extLst>
              </a:tr>
              <a:tr h="3346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能耗优先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48398067"/>
                  </a:ext>
                </a:extLst>
              </a:tr>
              <a:tr h="631070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效率公式</a:t>
                      </a:r>
                      <a:r>
                        <a:rPr lang="en-US" altLang="zh-CN" sz="1100" u="none" strike="noStrike">
                          <a:effectLst/>
                        </a:rPr>
                        <a:t>=|</a:t>
                      </a:r>
                      <a:r>
                        <a:rPr lang="zh-CN" altLang="en-US" sz="1100" u="none" strike="noStrike">
                          <a:effectLst/>
                        </a:rPr>
                        <a:t>当前楼层</a:t>
                      </a:r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r>
                        <a:rPr lang="zh-CN" altLang="en-US" sz="1100" u="none" strike="noStrike">
                          <a:effectLst/>
                        </a:rPr>
                        <a:t>梯内到达</a:t>
                      </a:r>
                      <a:r>
                        <a:rPr lang="en-US" altLang="zh-CN" sz="1100" u="none" strike="noStrike">
                          <a:effectLst/>
                        </a:rPr>
                        <a:t>|+|</a:t>
                      </a:r>
                      <a:r>
                        <a:rPr lang="zh-CN" altLang="en-US" sz="1100" u="none" strike="noStrike">
                          <a:effectLst/>
                        </a:rPr>
                        <a:t>梯内到达</a:t>
                      </a:r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r>
                        <a:rPr lang="zh-CN" altLang="en-US" sz="1100" u="none" strike="noStrike">
                          <a:effectLst/>
                        </a:rPr>
                        <a:t>叫梯楼层</a:t>
                      </a:r>
                      <a:r>
                        <a:rPr lang="en-US" altLang="zh-CN" sz="1100" u="none" strike="noStrike">
                          <a:effectLst/>
                        </a:rPr>
                        <a:t>|+</a:t>
                      </a:r>
                      <a:r>
                        <a:rPr lang="zh-CN" altLang="en-US" sz="1100" u="none" strike="noStrike">
                          <a:effectLst/>
                        </a:rPr>
                        <a:t>梯内停靠数量*</a:t>
                      </a:r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111728"/>
                  </a:ext>
                </a:extLst>
              </a:tr>
              <a:tr h="334657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能耗公式</a:t>
                      </a:r>
                      <a:r>
                        <a:rPr lang="en-US" altLang="zh-CN" sz="1100" u="none" strike="noStrike">
                          <a:effectLst/>
                        </a:rPr>
                        <a:t>=|</a:t>
                      </a:r>
                      <a:r>
                        <a:rPr lang="zh-CN" altLang="en-US" sz="1100" u="none" strike="noStrike">
                          <a:effectLst/>
                        </a:rPr>
                        <a:t>当前楼层</a:t>
                      </a:r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r>
                        <a:rPr lang="zh-CN" altLang="en-US" sz="1100" u="none" strike="noStrike">
                          <a:effectLst/>
                        </a:rPr>
                        <a:t>梯内到达</a:t>
                      </a:r>
                      <a:r>
                        <a:rPr lang="en-US" altLang="zh-CN" sz="1100" u="none" strike="noStrike">
                          <a:effectLst/>
                        </a:rPr>
                        <a:t>|+|</a:t>
                      </a:r>
                      <a:r>
                        <a:rPr lang="zh-CN" altLang="en-US" sz="1100" u="none" strike="noStrike">
                          <a:effectLst/>
                        </a:rPr>
                        <a:t>梯内到达</a:t>
                      </a:r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r>
                        <a:rPr lang="zh-CN" altLang="en-US" sz="1100" u="none" strike="noStrike">
                          <a:effectLst/>
                        </a:rPr>
                        <a:t>叫梯楼层</a:t>
                      </a:r>
                      <a:r>
                        <a:rPr lang="en-US" altLang="zh-CN" sz="1100" u="none" strike="noStrike">
                          <a:effectLst/>
                        </a:rPr>
                        <a:t>|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76480940"/>
                  </a:ext>
                </a:extLst>
              </a:tr>
              <a:tr h="334657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如果数值相同则选择人数最少的电梯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0654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482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257</Words>
  <Application>Microsoft Office PowerPoint</Application>
  <PresentationFormat>宽屏</PresentationFormat>
  <Paragraphs>78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述杰 赵</dc:creator>
  <cp:lastModifiedBy>述杰 赵</cp:lastModifiedBy>
  <cp:revision>17</cp:revision>
  <dcterms:created xsi:type="dcterms:W3CDTF">2019-07-19T07:29:21Z</dcterms:created>
  <dcterms:modified xsi:type="dcterms:W3CDTF">2019-07-19T11:08:42Z</dcterms:modified>
</cp:coreProperties>
</file>