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2" y="3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57BB-463C-434E-9EC4-E5A4C8124CE9}" type="datetimeFigureOut">
              <a:rPr lang="en-SG" smtClean="0"/>
              <a:t>30/8/2019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ADAE-081B-4D52-95DD-D9C5B1BCCB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428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57BB-463C-434E-9EC4-E5A4C8124CE9}" type="datetimeFigureOut">
              <a:rPr lang="en-SG" smtClean="0"/>
              <a:t>30/8/2019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ADAE-081B-4D52-95DD-D9C5B1BCCB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103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57BB-463C-434E-9EC4-E5A4C8124CE9}" type="datetimeFigureOut">
              <a:rPr lang="en-SG" smtClean="0"/>
              <a:t>30/8/2019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ADAE-081B-4D52-95DD-D9C5B1BCCB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557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57BB-463C-434E-9EC4-E5A4C8124CE9}" type="datetimeFigureOut">
              <a:rPr lang="en-SG" smtClean="0"/>
              <a:t>30/8/2019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ADAE-081B-4D52-95DD-D9C5B1BCCB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331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57BB-463C-434E-9EC4-E5A4C8124CE9}" type="datetimeFigureOut">
              <a:rPr lang="en-SG" smtClean="0"/>
              <a:t>30/8/2019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ADAE-081B-4D52-95DD-D9C5B1BCCB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960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57BB-463C-434E-9EC4-E5A4C8124CE9}" type="datetimeFigureOut">
              <a:rPr lang="en-SG" smtClean="0"/>
              <a:t>30/8/2019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ADAE-081B-4D52-95DD-D9C5B1BCCB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645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57BB-463C-434E-9EC4-E5A4C8124CE9}" type="datetimeFigureOut">
              <a:rPr lang="en-SG" smtClean="0"/>
              <a:t>30/8/2019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ADAE-081B-4D52-95DD-D9C5B1BCCB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086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57BB-463C-434E-9EC4-E5A4C8124CE9}" type="datetimeFigureOut">
              <a:rPr lang="en-SG" smtClean="0"/>
              <a:t>30/8/2019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ADAE-081B-4D52-95DD-D9C5B1BCCB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817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57BB-463C-434E-9EC4-E5A4C8124CE9}" type="datetimeFigureOut">
              <a:rPr lang="en-SG" smtClean="0"/>
              <a:t>30/8/2019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ADAE-081B-4D52-95DD-D9C5B1BCCB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199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57BB-463C-434E-9EC4-E5A4C8124CE9}" type="datetimeFigureOut">
              <a:rPr lang="en-SG" smtClean="0"/>
              <a:t>30/8/2019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ADAE-081B-4D52-95DD-D9C5B1BCCB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77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57BB-463C-434E-9EC4-E5A4C8124CE9}" type="datetimeFigureOut">
              <a:rPr lang="en-SG" smtClean="0"/>
              <a:t>30/8/2019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ADAE-081B-4D52-95DD-D9C5B1BCCB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503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057BB-463C-434E-9EC4-E5A4C8124CE9}" type="datetimeFigureOut">
              <a:rPr lang="en-SG" smtClean="0"/>
              <a:t>30/8/2019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0ADAE-081B-4D52-95DD-D9C5B1BCCB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999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Condition Monitoring Interval Optimisation using Failure Delay Time Concept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Darrell </a:t>
            </a:r>
            <a:r>
              <a:rPr lang="en-SG" dirty="0" smtClean="0"/>
              <a:t>Leong</a:t>
            </a:r>
          </a:p>
          <a:p>
            <a:r>
              <a:rPr lang="en-SG" dirty="0" smtClean="0"/>
              <a:t>Zhang </a:t>
            </a:r>
            <a:r>
              <a:rPr lang="en-SG" dirty="0" err="1" smtClean="0"/>
              <a:t>Meng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267915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Dynamic </a:t>
            </a:r>
            <a:r>
              <a:rPr lang="en-SG" dirty="0" smtClean="0"/>
              <a:t>Interval </a:t>
            </a:r>
            <a:r>
              <a:rPr lang="en-SG" dirty="0" smtClean="0"/>
              <a:t>Optimisation - Cost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942398" cy="4351338"/>
          </a:xfrm>
        </p:spPr>
        <p:txBody>
          <a:bodyPr>
            <a:normAutofit/>
          </a:bodyPr>
          <a:lstStyle/>
          <a:p>
            <a:r>
              <a:rPr lang="en-SG" dirty="0" smtClean="0"/>
              <a:t>Maintain static intervals during normal working period</a:t>
            </a:r>
          </a:p>
          <a:p>
            <a:r>
              <a:rPr lang="en-SG" dirty="0" smtClean="0"/>
              <a:t>Apply dynamic intervals during failure delay time period</a:t>
            </a:r>
          </a:p>
          <a:p>
            <a:pPr lvl="1"/>
            <a:r>
              <a:rPr lang="en-SG" dirty="0" smtClean="0"/>
              <a:t>Starting from point </a:t>
            </a:r>
            <a:r>
              <a:rPr lang="en-SG" dirty="0" smtClean="0"/>
              <a:t>when a single unit of component type fails</a:t>
            </a:r>
            <a:endParaRPr lang="en-SG" dirty="0" smtClean="0"/>
          </a:p>
          <a:p>
            <a:r>
              <a:rPr lang="en-SG" dirty="0" smtClean="0"/>
              <a:t>Update inspection table</a:t>
            </a:r>
          </a:p>
          <a:p>
            <a:pPr lvl="1"/>
            <a:r>
              <a:rPr lang="en-SG" dirty="0" smtClean="0"/>
              <a:t>Customised failure rates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060" y="1524492"/>
            <a:ext cx="55721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9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Work Outstanding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 smtClean="0"/>
              <a:t>Replication of RTAMO’s cost module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/>
              <a:t>Review of how failure rates are dynamically updated in the failure delay time period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6092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Scope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SG" dirty="0" smtClean="0"/>
              <a:t>Failure delay time concept</a:t>
            </a:r>
          </a:p>
          <a:p>
            <a:r>
              <a:rPr lang="en-SG" dirty="0" smtClean="0"/>
              <a:t>RTAMO’s static methodology for condition monitoring interval optimisation</a:t>
            </a:r>
          </a:p>
          <a:p>
            <a:r>
              <a:rPr lang="en-SG" dirty="0" smtClean="0"/>
              <a:t>Proposed dynamic methodology for condition monitoring interval optimisation</a:t>
            </a:r>
          </a:p>
          <a:p>
            <a:r>
              <a:rPr lang="en-SG" dirty="0" smtClean="0"/>
              <a:t>Work outstanding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4615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Failure Delay Time Concept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 smtClean="0"/>
              <a:t>Failure process of asset is divided into two periods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 smtClean="0"/>
              <a:t>Normal working period</a:t>
            </a:r>
          </a:p>
          <a:p>
            <a:pPr lvl="1"/>
            <a:r>
              <a:rPr lang="en-SG" dirty="0" smtClean="0"/>
              <a:t>Time length from new to the point asset is first identified to be faulty</a:t>
            </a:r>
          </a:p>
          <a:p>
            <a:pPr lvl="1"/>
            <a:r>
              <a:rPr lang="en-SG" dirty="0" smtClean="0"/>
              <a:t>Static condition monitoring interval optimisation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 smtClean="0"/>
              <a:t>Failure delay time period</a:t>
            </a:r>
          </a:p>
          <a:p>
            <a:pPr lvl="1"/>
            <a:r>
              <a:rPr lang="en-SG" dirty="0" smtClean="0"/>
              <a:t>Time length from the point asset is first identified to be faulty to failure</a:t>
            </a:r>
          </a:p>
          <a:p>
            <a:pPr lvl="1"/>
            <a:r>
              <a:rPr lang="en-SG" dirty="0" smtClean="0"/>
              <a:t>If no maintenance intervention is performed</a:t>
            </a:r>
          </a:p>
          <a:p>
            <a:pPr lvl="1"/>
            <a:r>
              <a:rPr lang="en-SG" dirty="0" smtClean="0"/>
              <a:t>Dynamic condition monitoring interval optimisation using incoming information</a:t>
            </a:r>
          </a:p>
          <a:p>
            <a:r>
              <a:rPr lang="en-SG" dirty="0" smtClean="0"/>
              <a:t>Ref: Wang, 2003; Modelling condition monitoring intervals: </a:t>
            </a:r>
            <a:r>
              <a:rPr lang="en-SG" dirty="0"/>
              <a:t>a</a:t>
            </a:r>
            <a:r>
              <a:rPr lang="en-SG" dirty="0" smtClean="0"/>
              <a:t> hybrid of simulation and analytical approaches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61269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RTAMO: Static Interval Optimisation 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 smtClean="0"/>
                  <a:t>3 interval optimisation schemes: </a:t>
                </a:r>
                <a:r>
                  <a:rPr lang="en-SG" b="1" dirty="0" smtClean="0"/>
                  <a:t>reliability</a:t>
                </a:r>
                <a:r>
                  <a:rPr lang="en-SG" dirty="0" smtClean="0"/>
                  <a:t>, availability, cost</a:t>
                </a:r>
              </a:p>
              <a:p>
                <a:r>
                  <a:rPr lang="en-SG" dirty="0" smtClean="0"/>
                  <a:t>Optimising the interval based on target reliability, 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SG" b="0" i="1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SG" dirty="0" smtClean="0"/>
              </a:p>
              <a:p>
                <a:pPr lvl="1"/>
                <a:r>
                  <a:rPr lang="en-SG" dirty="0" smtClean="0"/>
                  <a:t>Inputs: 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SG" dirty="0"/>
                  <a:t>T</a:t>
                </a:r>
                <a:r>
                  <a:rPr lang="en-SG" dirty="0" smtClean="0"/>
                  <a:t>arget reliability, R (probability asset won’t fail in any given month)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SG" dirty="0" smtClean="0"/>
                  <a:t>Component failure rate,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SG" dirty="0" smtClean="0"/>
                  <a:t> (from data base)</a:t>
                </a:r>
              </a:p>
              <a:p>
                <a:pPr lvl="1"/>
                <a:r>
                  <a:rPr lang="en-SG" dirty="0" smtClean="0"/>
                  <a:t>Output: optimised inspection interval (T)</a:t>
                </a:r>
              </a:p>
              <a:p>
                <a:pPr lvl="1"/>
                <a:r>
                  <a:rPr lang="en-SG" dirty="0" smtClean="0"/>
                  <a:t>Implicit equation solved numerically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8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RTAMO: Static Interval Optimisation 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SG" dirty="0" smtClean="0"/>
                  <a:t>3 interval optimisation schemes: reliability, </a:t>
                </a:r>
                <a:r>
                  <a:rPr lang="en-SG" b="1" dirty="0" smtClean="0"/>
                  <a:t>availability</a:t>
                </a:r>
                <a:r>
                  <a:rPr lang="en-SG" dirty="0" smtClean="0"/>
                  <a:t>, cost</a:t>
                </a:r>
              </a:p>
              <a:p>
                <a:r>
                  <a:rPr lang="en-SG" dirty="0" smtClean="0"/>
                  <a:t>Optimising the interval based on target availability, A</a:t>
                </a:r>
              </a:p>
              <a:p>
                <a:endParaRPr lang="en-SG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𝑢𝑝𝑡𝑖𝑚𝑒</m:t>
                          </m:r>
                        </m:num>
                        <m:den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𝑢𝑝𝑡𝑖𝑚𝑒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𝑑𝑜𝑤𝑛𝑡𝑖𝑚𝑒</m:t>
                          </m:r>
                        </m:den>
                      </m:f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d>
                                    <m:dPr>
                                      <m:ctrlPr>
                                        <a:rPr lang="en-SG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SG" sz="20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SG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d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SG" sz="2000" dirty="0" smtClean="0"/>
              </a:p>
              <a:p>
                <a:pPr marL="0" indent="0">
                  <a:buNone/>
                </a:pPr>
                <a:endParaRPr lang="en-SG" sz="2000" dirty="0" smtClean="0"/>
              </a:p>
              <a:p>
                <a:pPr lvl="1"/>
                <a:r>
                  <a:rPr lang="en-SG" dirty="0" smtClean="0"/>
                  <a:t>Inputs: 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SG" dirty="0"/>
                  <a:t>T</a:t>
                </a:r>
                <a:r>
                  <a:rPr lang="en-SG" dirty="0" smtClean="0"/>
                  <a:t>arget availability, A (proportion of time component can function)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SG" dirty="0" smtClean="0"/>
                  <a:t>Component failure rate per month,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SG" dirty="0" smtClean="0"/>
                  <a:t> (from data base)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SG" dirty="0" smtClean="0"/>
                  <a:t>Downtime needed for inspection,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SG" dirty="0" smtClean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SG" dirty="0" smtClean="0"/>
                  <a:t>Downtime needed for repair/replacement,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SG" dirty="0" smtClean="0"/>
              </a:p>
              <a:p>
                <a:pPr lvl="1"/>
                <a:r>
                  <a:rPr lang="en-SG" dirty="0" smtClean="0"/>
                  <a:t>Output: optimised inspection interval (T)</a:t>
                </a:r>
              </a:p>
              <a:p>
                <a:pPr lvl="1"/>
                <a:r>
                  <a:rPr lang="en-SG" dirty="0" smtClean="0"/>
                  <a:t>Implicit equation solved numerically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965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RTAMO: Static Interval Optimisation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16819" cy="4351338"/>
          </a:xfrm>
        </p:spPr>
        <p:txBody>
          <a:bodyPr>
            <a:normAutofit lnSpcReduction="10000"/>
          </a:bodyPr>
          <a:lstStyle/>
          <a:p>
            <a:r>
              <a:rPr lang="en-SG" dirty="0" smtClean="0"/>
              <a:t>Example from RTAMO verification: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 smtClean="0"/>
              <a:t>Target availability = 0.9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 smtClean="0">
                <a:solidFill>
                  <a:srgbClr val="FF0000"/>
                </a:solidFill>
              </a:rPr>
              <a:t>Component failure rate = 0.0056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 smtClean="0"/>
              <a:t>Inspection downtime = 4 hours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 smtClean="0"/>
              <a:t>Repair downtime = 2 days</a:t>
            </a:r>
          </a:p>
          <a:p>
            <a:r>
              <a:rPr lang="en-SG" dirty="0" smtClean="0"/>
              <a:t>Optimised inspection interval:</a:t>
            </a:r>
          </a:p>
          <a:p>
            <a:pPr marL="0" indent="0" algn="ctr">
              <a:buNone/>
            </a:pPr>
            <a:r>
              <a:rPr lang="en-SG" dirty="0" smtClean="0"/>
              <a:t>38 months</a:t>
            </a:r>
          </a:p>
          <a:p>
            <a:r>
              <a:rPr lang="en-SG" dirty="0" smtClean="0"/>
              <a:t>Assumption: constant failure rate</a:t>
            </a:r>
          </a:p>
          <a:p>
            <a:pPr lvl="1"/>
            <a:r>
              <a:rPr lang="en-SG" dirty="0" smtClean="0"/>
              <a:t>Can an ageing asset be expected to have the same constant failure rate as a newly installed asset?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019" y="1754064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8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RTAMO: Static Interval Optimisation </a:t>
            </a:r>
            <a:endParaRPr lang="en-S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9" r="3875" b="30518"/>
          <a:stretch/>
        </p:blipFill>
        <p:spPr bwMode="auto">
          <a:xfrm>
            <a:off x="5377219" y="2408868"/>
            <a:ext cx="5841242" cy="20402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SG" dirty="0" smtClean="0"/>
                  <a:t>Cost module: optimum interval obtained by minimising cost</a:t>
                </a:r>
              </a:p>
              <a:p>
                <a:pPr marL="0" indent="0">
                  <a:buNone/>
                </a:pPr>
                <a:endParaRPr lang="en-SG" dirty="0" smtClean="0"/>
              </a:p>
              <a:p>
                <a:pPr lvl="1"/>
                <a:r>
                  <a:rPr lang="en-SG" dirty="0" smtClean="0"/>
                  <a:t>Method 1</a:t>
                </a:r>
              </a:p>
              <a:p>
                <a:pPr lvl="1"/>
                <a:endParaRPr lang="en-SG" dirty="0"/>
              </a:p>
              <a:p>
                <a:pPr marL="0" indent="0">
                  <a:buNone/>
                </a:pPr>
                <a:r>
                  <a:rPr lang="en-SG" sz="2000" dirty="0" smtClean="0"/>
                  <a:t>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SG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SG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SG" sz="2000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2000" i="1">
                                <a:latin typeface="Cambria Math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SG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000" b="0" i="1" smtClean="0">
                                    <a:latin typeface="Cambria Math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SG" sz="20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SG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SG" sz="2000" i="1">
                                    <a:latin typeface="Cambria Math"/>
                                  </a:rPr>
                                  <m:t>𝑒𝑥𝑝</m:t>
                                </m:r>
                              </m:e>
                              <m:sup>
                                <m:r>
                                  <a:rPr lang="en-SG" sz="2000" i="1">
                                    <a:latin typeface="Cambria Math"/>
                                  </a:rPr>
                                  <m:t>𝛾</m:t>
                                </m:r>
                                <m:r>
                                  <a:rPr lang="en-SG" sz="2000" b="0" i="1" smtClean="0">
                                    <a:latin typeface="Cambria Math"/>
                                  </a:rPr>
                                  <m:t>𝜏</m:t>
                                </m:r>
                                <m:r>
                                  <a:rPr lang="en-SG" sz="2000" b="0" i="1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SG" sz="2000" b="0" i="1" smtClean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nary>
                    <m:r>
                      <a:rPr lang="en-SG" sz="2000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SG" sz="2000" i="1">
                            <a:latin typeface="Cambria Math"/>
                          </a:rPr>
                          <m:t>𝑖</m:t>
                        </m:r>
                        <m:r>
                          <a:rPr lang="en-SG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SG" sz="2000" b="0" i="1" smtClean="0">
                            <a:latin typeface="Cambria Math"/>
                          </a:rPr>
                          <m:t>𝑛</m:t>
                        </m:r>
                        <m:r>
                          <a:rPr lang="en-SG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SG" sz="2000" i="1">
                            <a:latin typeface="Cambria Math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2000" i="1">
                                <a:latin typeface="Cambria Math"/>
                              </a:rPr>
                              <m:t>𝛾</m:t>
                            </m:r>
                            <m:r>
                              <a:rPr lang="en-SG" sz="2000" b="0" i="1" smtClean="0">
                                <a:latin typeface="Cambria Math"/>
                              </a:rPr>
                              <m:t>𝑇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SG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SG" sz="2000" i="1">
                                    <a:latin typeface="Cambria Math"/>
                                  </a:rPr>
                                  <m:t>𝑒𝑥𝑝</m:t>
                                </m:r>
                              </m:e>
                              <m:sup>
                                <m:r>
                                  <a:rPr lang="en-SG" sz="2000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SG" sz="2000" i="1"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nary>
                    <m:r>
                      <a:rPr lang="en-SG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/>
                      </a:rPr>
                      <m:t>𝑛</m:t>
                    </m:r>
                    <m:r>
                      <a:rPr lang="en-SG" sz="2000" b="0" i="1" smtClean="0">
                        <a:latin typeface="Cambria Math"/>
                      </a:rPr>
                      <m:t>−</m:t>
                    </m:r>
                    <m:r>
                      <a:rPr lang="en-SG" sz="2000" b="0" i="1" smtClean="0">
                        <a:latin typeface="Cambria Math"/>
                      </a:rPr>
                      <m:t>𝑘</m:t>
                    </m:r>
                  </m:oMath>
                </a14:m>
                <a:endParaRPr lang="en-SG" sz="20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SG" sz="2000" b="0" dirty="0" smtClean="0"/>
                  <a:t>        </a:t>
                </a:r>
              </a:p>
              <a:p>
                <a:pPr marL="0" indent="0">
                  <a:buNone/>
                </a:pPr>
                <a:r>
                  <a:rPr lang="en-SG" sz="2000" dirty="0"/>
                  <a:t> </a:t>
                </a:r>
                <a:r>
                  <a:rPr lang="en-SG" sz="2000" dirty="0" smtClean="0"/>
                  <a:t>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b="0" i="1" smtClean="0">
                            <a:latin typeface="Cambria Math"/>
                          </a:rPr>
                          <m:t>1+</m:t>
                        </m:r>
                        <m:r>
                          <a:rPr lang="en-SG" sz="2000" b="0" i="1" smtClean="0">
                            <a:latin typeface="Cambria Math"/>
                          </a:rPr>
                          <m:t>𝛾</m:t>
                        </m:r>
                        <m:r>
                          <a:rPr lang="en-SG" sz="2000" b="0" i="1" smtClean="0">
                            <a:latin typeface="Cambria Math"/>
                          </a:rPr>
                          <m:t>𝑇</m:t>
                        </m:r>
                      </m:e>
                    </m:d>
                    <m:sSup>
                      <m:sSup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b="0" i="1" smtClean="0">
                            <a:latin typeface="Cambria Math"/>
                          </a:rPr>
                          <m:t>𝑒𝑥𝑝</m:t>
                        </m:r>
                      </m:e>
                      <m:sup>
                        <m:r>
                          <a:rPr lang="en-SG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SG" sz="2000" b="0" i="1" smtClean="0">
                            <a:latin typeface="Cambria Math"/>
                          </a:rPr>
                          <m:t>𝛾</m:t>
                        </m:r>
                        <m:r>
                          <a:rPr lang="en-SG" sz="20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/>
                      </a:rPr>
                      <m:t>1−</m:t>
                    </m:r>
                    <m:f>
                      <m:f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000" b="0" i="1" smtClean="0">
                            <a:latin typeface="Cambria Math"/>
                          </a:rPr>
                          <m:t>𝛾</m:t>
                        </m:r>
                        <m:sSub>
                          <m:sSub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SG" sz="2000" b="0" i="1" smtClean="0">
                            <a:latin typeface="Cambria Math"/>
                          </a:rPr>
                          <m:t>𝜆</m:t>
                        </m:r>
                        <m:sSub>
                          <m:sSub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SG" sz="2000" dirty="0" smtClean="0"/>
              </a:p>
              <a:p>
                <a:pPr marL="0" indent="0">
                  <a:buNone/>
                </a:pPr>
                <a:endParaRPr lang="en-SG" sz="2000" dirty="0" smtClean="0"/>
              </a:p>
              <a:p>
                <a:pPr lvl="1"/>
                <a:r>
                  <a:rPr lang="en-SG" dirty="0" smtClean="0"/>
                  <a:t>Inputs: 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SG" dirty="0" smtClean="0"/>
                  <a:t>Component maintenance data, i.e. total number of defects,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/>
                      </a:rPr>
                      <m:t>𝑛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dirty="0" smtClean="0"/>
                  <a:t>and number of failures observed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SG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SG" i="1">
                        <a:latin typeface="Cambria Math"/>
                      </a:rPr>
                      <m:t> </m:t>
                    </m:r>
                  </m:oMath>
                </a14:m>
                <a:endParaRPr lang="en-SG" dirty="0" smtClean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SG" dirty="0" smtClean="0"/>
                  <a:t>Component </a:t>
                </a:r>
                <a:r>
                  <a:rPr lang="en-SG" dirty="0"/>
                  <a:t>failure rate per month,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SG" dirty="0"/>
                  <a:t> </a:t>
                </a:r>
                <a:endParaRPr lang="en-SG" dirty="0" smtClean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SG" dirty="0" smtClean="0"/>
                  <a:t>Cost for inspection and repair,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SG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dirty="0" smtClean="0"/>
                  <a:t> 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SG" dirty="0" smtClean="0"/>
                  <a:t>Cost of failure,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SG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SG" i="1">
                        <a:latin typeface="Cambria Math"/>
                      </a:rPr>
                      <m:t> </m:t>
                    </m:r>
                  </m:oMath>
                </a14:m>
                <a:endParaRPr lang="en-SG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12" t="-2661" b="-19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6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RTAMO: Static Interval Optimisation 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SG" dirty="0" smtClean="0"/>
                  <a:t>Cost module: optimum interval obtained by minimising cost</a:t>
                </a:r>
              </a:p>
              <a:p>
                <a:pPr marL="0" indent="0">
                  <a:buNone/>
                </a:pPr>
                <a:endParaRPr lang="en-SG" dirty="0" smtClean="0"/>
              </a:p>
              <a:p>
                <a:pPr lvl="1"/>
                <a:r>
                  <a:rPr lang="en-SG" dirty="0" smtClean="0"/>
                  <a:t>Method 2</a:t>
                </a:r>
              </a:p>
              <a:p>
                <a:pPr lvl="1"/>
                <a:endParaRPr lang="en-SG" dirty="0"/>
              </a:p>
              <a:p>
                <a:pPr marL="0" indent="0">
                  <a:buNone/>
                </a:pPr>
                <a:r>
                  <a:rPr lang="en-SG" sz="2000" dirty="0" smtClean="0"/>
                  <a:t>               C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/>
                      </a:rPr>
                      <m:t>𝑜𝑠𝑡</m:t>
                    </m:r>
                    <m:r>
                      <a:rPr lang="en-SG" sz="2000" b="0" i="1" smtClean="0">
                        <a:latin typeface="Cambria Math"/>
                      </a:rPr>
                      <m:t> </m:t>
                    </m:r>
                    <m:r>
                      <a:rPr lang="en-SG" sz="2000" b="0" i="1" smtClean="0">
                        <a:latin typeface="Cambria Math"/>
                      </a:rPr>
                      <m:t>𝑝𝑒𝑟</m:t>
                    </m:r>
                    <m:r>
                      <a:rPr lang="en-SG" sz="2000" b="0" i="1" smtClean="0">
                        <a:latin typeface="Cambria Math"/>
                      </a:rPr>
                      <m:t> </m:t>
                    </m:r>
                    <m:r>
                      <a:rPr lang="en-SG" sz="2000" b="0" i="1" smtClean="0">
                        <a:latin typeface="Cambria Math"/>
                      </a:rPr>
                      <m:t>𝑡𝑖𝑚𝑒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SG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SG" sz="2000" b="0" i="1" smtClean="0">
                            <a:latin typeface="Cambria Math"/>
                          </a:rPr>
                          <m:t>𝑇</m:t>
                        </m:r>
                      </m:den>
                    </m:f>
                    <m:r>
                      <a:rPr lang="en-SG" sz="2000" b="0" i="1" smtClean="0">
                        <a:latin typeface="Cambria Math"/>
                      </a:rPr>
                      <m:t>+</m:t>
                    </m:r>
                    <m:r>
                      <a:rPr lang="en-SG" sz="2000" b="0" i="1" smtClean="0">
                        <a:latin typeface="Cambria Math"/>
                      </a:rPr>
                      <m:t>𝜆</m:t>
                    </m:r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SG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SG" sz="2000" b="0" i="1" smtClean="0">
                        <a:latin typeface="Cambria Math"/>
                      </a:rPr>
                      <m:t>(1−</m:t>
                    </m:r>
                    <m:sSub>
                      <m:sSub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SG" sz="2000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SG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SG" sz="20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SG" sz="2000" b="0" dirty="0" smtClean="0"/>
                  <a:t>        </a:t>
                </a:r>
              </a:p>
              <a:p>
                <a:pPr marL="0" indent="0">
                  <a:buNone/>
                </a:pPr>
                <a:r>
                  <a:rPr lang="en-SG" sz="2000" dirty="0"/>
                  <a:t> </a:t>
                </a:r>
                <a:r>
                  <a:rPr lang="en-SG" sz="2000" dirty="0" smtClean="0"/>
                  <a:t>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b="0" i="0" smtClean="0">
                        <a:latin typeface="Cambria Math"/>
                      </a:rPr>
                      <m:t>where</m:t>
                    </m:r>
                    <m:r>
                      <a:rPr lang="en-SG" sz="2000" b="0" i="0" smtClean="0">
                        <a:latin typeface="Cambria Math"/>
                      </a:rPr>
                      <m:t> </m:t>
                    </m:r>
                    <m:r>
                      <a:rPr lang="en-SG" sz="2000" b="0" i="1" smtClean="0">
                        <a:latin typeface="Cambria Math"/>
                      </a:rPr>
                      <m:t>(1−</m:t>
                    </m:r>
                    <m:sSup>
                      <m:sSupPr>
                        <m:ctrlPr>
                          <a:rPr lang="en-SG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000" b="0" i="1" smtClean="0">
                            <a:latin typeface="Cambria Math"/>
                          </a:rPr>
                          <m:t>𝑒𝑥𝑝</m:t>
                        </m:r>
                      </m:e>
                      <m:sup>
                        <m:r>
                          <a:rPr lang="en-SG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SG" sz="2000" b="0" i="1" smtClean="0">
                            <a:latin typeface="Cambria Math"/>
                          </a:rPr>
                          <m:t>𝛾</m:t>
                        </m:r>
                        <m:r>
                          <a:rPr lang="en-SG" sz="20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SG" sz="2000" b="0" i="1" smtClean="0">
                        <a:latin typeface="Cambria Math"/>
                      </a:rPr>
                      <m:t>)/</m:t>
                    </m:r>
                  </m:oMath>
                </a14:m>
                <a:r>
                  <a:rPr lang="en-SG" sz="2000" dirty="0"/>
                  <a:t> 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/>
                      </a:rPr>
                      <m:t>𝛾</m:t>
                    </m:r>
                    <m:r>
                      <a:rPr lang="en-SG" sz="2000" i="1">
                        <a:latin typeface="Cambria Math"/>
                      </a:rPr>
                      <m:t>𝑇</m:t>
                    </m:r>
                  </m:oMath>
                </a14:m>
                <a:endParaRPr lang="en-SG" sz="2000" dirty="0" smtClean="0"/>
              </a:p>
              <a:p>
                <a:pPr marL="0" indent="0">
                  <a:buNone/>
                </a:pPr>
                <a:endParaRPr lang="en-SG" sz="2000" dirty="0" smtClean="0"/>
              </a:p>
              <a:p>
                <a:pPr lvl="1"/>
                <a:r>
                  <a:rPr lang="en-SG" dirty="0" smtClean="0"/>
                  <a:t>Inputs: 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SG" dirty="0" smtClean="0"/>
                  <a:t>Component </a:t>
                </a:r>
                <a:r>
                  <a:rPr lang="en-SG" dirty="0"/>
                  <a:t>failure rate per month,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SG" dirty="0" smtClean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SG" dirty="0" smtClean="0"/>
                  <a:t>Delay time,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/>
                      </a:rPr>
                      <m:t>𝛾</m:t>
                    </m:r>
                  </m:oMath>
                </a14:m>
                <a:endParaRPr lang="en-SG" dirty="0" smtClean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SG" dirty="0" smtClean="0"/>
                  <a:t>Cost for inspection and repair,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SG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dirty="0" smtClean="0"/>
                  <a:t> 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SG" dirty="0" smtClean="0"/>
                  <a:t>Cost of failure,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SG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SG" i="1">
                        <a:latin typeface="Cambria Math"/>
                      </a:rPr>
                      <m:t> </m:t>
                    </m:r>
                  </m:oMath>
                </a14:m>
                <a:endParaRPr lang="en-SG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812" y="217406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Dynamic </a:t>
            </a:r>
            <a:r>
              <a:rPr lang="en-SG" dirty="0" smtClean="0"/>
              <a:t>Interval </a:t>
            </a:r>
            <a:r>
              <a:rPr lang="en-SG" dirty="0" smtClean="0"/>
              <a:t>Optimisation - Availability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4942398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SG" dirty="0" smtClean="0"/>
                  <a:t>Maintain static intervals during normal working period</a:t>
                </a:r>
              </a:p>
              <a:p>
                <a:r>
                  <a:rPr lang="en-SG" dirty="0" smtClean="0"/>
                  <a:t>Apply dynamic intervals during failure delay time period</a:t>
                </a:r>
              </a:p>
              <a:p>
                <a:pPr lvl="1"/>
                <a:r>
                  <a:rPr lang="en-SG" dirty="0" smtClean="0"/>
                  <a:t>Starting from point where asset performance is monitored to deviate for normal working condition</a:t>
                </a:r>
              </a:p>
              <a:p>
                <a:pPr lvl="1"/>
                <a:r>
                  <a:rPr lang="en-SG" dirty="0" smtClean="0"/>
                  <a:t>E.g. first signs of wear</a:t>
                </a:r>
              </a:p>
              <a:p>
                <a:r>
                  <a:rPr lang="en-SG" dirty="0" smtClean="0"/>
                  <a:t>Dynamic failure rate model: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dirty="0" smtClean="0"/>
              </a:p>
              <a:p>
                <a:pPr lvl="1"/>
                <a:r>
                  <a:rPr lang="en-SG" dirty="0" smtClean="0"/>
                  <a:t>Failure rate is updated with new condition information using Bayes’ theorem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4942398" cy="4351338"/>
              </a:xfrm>
              <a:blipFill rotWithShape="0">
                <a:blip r:embed="rId2"/>
                <a:stretch>
                  <a:fillRect l="-1975" t="-2801" b="-112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023" y="1256576"/>
            <a:ext cx="4664777" cy="34694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005098" y="4850296"/>
                <a:ext cx="384157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 smtClean="0"/>
                  <a:t>Example: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SG" dirty="0" smtClean="0"/>
                  <a:t> increases from 0.0056 to 0.0080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 smtClean="0"/>
                  <a:t>Monitoring interval reduced from 38 to 27 months </a:t>
                </a:r>
                <a:endParaRPr lang="en-SG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098" y="4850296"/>
                <a:ext cx="3841577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270" t="-3046" b="-710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25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411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Condition Monitoring Interval Optimisation using Failure Delay Time Concept</vt:lpstr>
      <vt:lpstr>Scope</vt:lpstr>
      <vt:lpstr>Failure Delay Time Concept</vt:lpstr>
      <vt:lpstr>RTAMO: Static Interval Optimisation </vt:lpstr>
      <vt:lpstr>RTAMO: Static Interval Optimisation </vt:lpstr>
      <vt:lpstr>RTAMO: Static Interval Optimisation </vt:lpstr>
      <vt:lpstr>RTAMO: Static Interval Optimisation </vt:lpstr>
      <vt:lpstr>RTAMO: Static Interval Optimisation </vt:lpstr>
      <vt:lpstr>Dynamic Interval Optimisation - Availability</vt:lpstr>
      <vt:lpstr>Dynamic Interval Optimisation - Cost</vt:lpstr>
      <vt:lpstr>Work Outstanding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Inspection Interval Optimisation using Failure Delay Time Concept</dc:title>
  <dc:creator>Darrell Leong</dc:creator>
  <cp:lastModifiedBy>Darrell Leong</cp:lastModifiedBy>
  <cp:revision>27</cp:revision>
  <dcterms:created xsi:type="dcterms:W3CDTF">2019-08-26T02:34:40Z</dcterms:created>
  <dcterms:modified xsi:type="dcterms:W3CDTF">2019-08-30T08:23:51Z</dcterms:modified>
</cp:coreProperties>
</file>