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6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000" b="0" strike="noStrike" spc="-1">
                <a:solidFill>
                  <a:srgbClr val="181818"/>
                </a:solidFill>
                <a:latin typeface="Ericsson Hilda"/>
              </a:rPr>
              <a:t>Click to move the slide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297F68B-150D-4F37-8514-92F55BD6350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1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9D2B156E-4876-42D1-98B5-F9A62D146404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3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2018-09-13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E0D701A1-0C34-4FD1-B0EA-9EC019F12537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7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7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8" name="TextShape 5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9" name="TextShape 6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07A6DDC5-4D44-486B-94B7-6C1CF5FFE446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4" name="TextShape 5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TextShape 6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4FDDD69F-022B-4916-99B9-77F9D4BC4079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C7642C34-6680-4B2B-80D8-D6ABD50AAE71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1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5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66B40FDC-2D58-4F68-A7D7-325853F56B70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6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7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25824EB2-CA8F-440D-867A-9B4207B84B75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2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3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F8529CE1-495D-4131-BB5D-D27C9DE372A9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9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ECB32656-A424-4EB6-8D71-3F89ECDD7D72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25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2017-09-21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 algn="r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fld id="{EBCD09D2-2F77-4CE1-8695-D4B7EAC162C1}" type="slidenum"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SCReAM tester 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1" name="TextShape 6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Ericsson Hilda"/>
              <a:buChar char="●"/>
            </a:pPr>
            <a:r>
              <a:rPr lang="en-US" sz="1200" b="0" strike="noStrike" spc="-32">
                <a:solidFill>
                  <a:srgbClr val="000000"/>
                </a:solidFill>
                <a:latin typeface="Ericsson Hilda Light"/>
                <a:ea typeface="+mn-ea"/>
              </a:rPr>
              <a:t>© Ericsson AB 2017 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5"/>
          <p:cNvPicPr/>
          <p:nvPr/>
        </p:nvPicPr>
        <p:blipFill>
          <a:blip r:embed="rId14"/>
          <a:stretch/>
        </p:blipFill>
        <p:spPr>
          <a:xfrm>
            <a:off x="11490480" y="476280"/>
            <a:ext cx="255600" cy="255600"/>
          </a:xfrm>
          <a:prstGeom prst="rect">
            <a:avLst/>
          </a:prstGeom>
          <a:ln>
            <a:noFill/>
          </a:ln>
        </p:spPr>
      </p:pic>
      <p:pic>
        <p:nvPicPr>
          <p:cNvPr id="10" name="image" descr="{&quot;templafy&quot;:{&quot;id&quot;:&quot;5d67e717-74bf-41a6-8dce-47082e2c1da1&quot;}}"/>
          <p:cNvPicPr/>
          <p:nvPr/>
        </p:nvPicPr>
        <p:blipFill>
          <a:blip r:embed="rId15"/>
          <a:stretch/>
        </p:blipFill>
        <p:spPr>
          <a:xfrm>
            <a:off x="11379960" y="429480"/>
            <a:ext cx="482040" cy="4820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 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79520" y="476280"/>
            <a:ext cx="8353080" cy="3457080"/>
          </a:xfrm>
          <a:prstGeom prst="rect">
            <a:avLst/>
          </a:prstGeom>
        </p:spPr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8000" b="0" strike="noStrike" spc="-160">
                <a:solidFill>
                  <a:srgbClr val="181818"/>
                </a:solidFill>
                <a:latin typeface="Ericsson Hilda Light"/>
              </a:rPr>
              <a:t>Title page,   Ericsson Hilda Light 80pt, max 3-lines</a:t>
            </a:r>
            <a:endParaRPr lang="en-US" sz="8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240600" y="6264000"/>
            <a:ext cx="1910160" cy="262440"/>
          </a:xfrm>
          <a:prstGeom prst="rect">
            <a:avLst/>
          </a:prstGeom>
        </p:spPr>
        <p:txBody>
          <a:bodyPr lIns="72000" tIns="0" rIns="7200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200" b="0" strike="noStrike" spc="-32">
                <a:solidFill>
                  <a:srgbClr val="181818"/>
                </a:solidFill>
                <a:latin typeface="Ericsson Hilda"/>
              </a:rPr>
              <a:t>Speaker 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8229600" y="6264000"/>
            <a:ext cx="2514600" cy="26244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200" b="0" strike="noStrike" spc="-32">
                <a:solidFill>
                  <a:srgbClr val="181818"/>
                </a:solidFill>
                <a:latin typeface="Ericsson Hilda"/>
              </a:rPr>
              <a:t>Organization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0811880" y="6264000"/>
            <a:ext cx="897120" cy="26244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200" b="0" strike="noStrike" spc="-32">
                <a:solidFill>
                  <a:srgbClr val="181818"/>
                </a:solidFill>
                <a:latin typeface="Ericsson Hilda"/>
              </a:rPr>
              <a:t>YYYY-MM-DD</a:t>
            </a:r>
          </a:p>
        </p:txBody>
      </p:sp>
      <p:sp>
        <p:nvSpPr>
          <p:cNvPr id="7" name="CustomShape 6"/>
          <p:cNvSpPr/>
          <p:nvPr/>
        </p:nvSpPr>
        <p:spPr>
          <a:xfrm>
            <a:off x="66600" y="6524640"/>
            <a:ext cx="207468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800" b="0" strike="noStrike" spc="-32">
                <a:solidFill>
                  <a:srgbClr val="1A1816"/>
                </a:solidFill>
                <a:latin typeface="Ericsson Hilda"/>
              </a:rPr>
              <a:t>  |  2020-03-20  |  Public  |  Page </a:t>
            </a:r>
            <a:fld id="{828DEF1E-218C-4543-81FC-63B3CCB4CF3D}" type="slidenum">
              <a:rPr lang="en-US" sz="800" b="0" strike="noStrike" spc="-32">
                <a:solidFill>
                  <a:srgbClr val="1A1816"/>
                </a:solidFill>
                <a:latin typeface="Ericsson Hilda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396000" y="6408720"/>
            <a:ext cx="79200" cy="262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5"/>
          <p:cNvPicPr/>
          <p:nvPr/>
        </p:nvPicPr>
        <p:blipFill>
          <a:blip r:embed="rId14"/>
          <a:stretch/>
        </p:blipFill>
        <p:spPr>
          <a:xfrm>
            <a:off x="11490480" y="476280"/>
            <a:ext cx="255600" cy="255600"/>
          </a:xfrm>
          <a:prstGeom prst="rect">
            <a:avLst/>
          </a:prstGeom>
          <a:ln>
            <a:noFill/>
          </a:ln>
        </p:spPr>
      </p:pic>
      <p:pic>
        <p:nvPicPr>
          <p:cNvPr id="46" name="image" descr="{&quot;templafy&quot;:{&quot;id&quot;:&quot;5d67e717-74bf-41a6-8dce-47082e2c1da1&quot;}}"/>
          <p:cNvPicPr/>
          <p:nvPr/>
        </p:nvPicPr>
        <p:blipFill>
          <a:blip r:embed="rId15"/>
          <a:stretch/>
        </p:blipFill>
        <p:spPr>
          <a:xfrm>
            <a:off x="11379960" y="429480"/>
            <a:ext cx="482040" cy="48204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476280"/>
            <a:ext cx="8353080" cy="1080720"/>
          </a:xfrm>
          <a:prstGeom prst="rect">
            <a:avLst/>
          </a:prstGeom>
        </p:spPr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Slide title, Ericsson Hilda Light 40pt, Ericsson Black, max 2-lines</a:t>
            </a:r>
            <a:endParaRPr lang="en-US" sz="4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844640"/>
            <a:ext cx="5471640" cy="4392360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For heading, use Ericsson Hilda in bold. For copy and bullets, use Ericsson Hilda.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First level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Second level</a:t>
            </a: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Third level</a:t>
            </a:r>
          </a:p>
          <a:p>
            <a:pPr marL="723600" lvl="3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Fourth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40600" y="1844640"/>
            <a:ext cx="5471640" cy="4392360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For heading, use Ericsson Hilda in bold. For copy and bullets, use Ericsson Hilda.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First level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Second level</a:t>
            </a: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Third level</a:t>
            </a:r>
          </a:p>
          <a:p>
            <a:pPr marL="723600" lvl="3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Fourth level</a:t>
            </a:r>
          </a:p>
        </p:txBody>
      </p:sp>
      <p:sp>
        <p:nvSpPr>
          <p:cNvPr id="50" name="CustomShape 4"/>
          <p:cNvSpPr/>
          <p:nvPr/>
        </p:nvSpPr>
        <p:spPr>
          <a:xfrm>
            <a:off x="66600" y="6524640"/>
            <a:ext cx="207468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800" b="0" strike="noStrike" spc="-32">
                <a:solidFill>
                  <a:srgbClr val="1A1816"/>
                </a:solidFill>
                <a:latin typeface="Ericsson Hilda"/>
              </a:rPr>
              <a:t>  |  2020-03-20  |  Public  |  Page </a:t>
            </a:r>
            <a:fld id="{32706DC4-5BF5-471B-BE52-102F4F3548AD}" type="slidenum">
              <a:rPr lang="en-US" sz="800" b="0" strike="noStrike" spc="-32">
                <a:solidFill>
                  <a:srgbClr val="1A1816"/>
                </a:solidFill>
                <a:latin typeface="Ericsson Hilda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396000" y="6408720"/>
            <a:ext cx="79200" cy="262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phic 5"/>
          <p:cNvPicPr/>
          <p:nvPr/>
        </p:nvPicPr>
        <p:blipFill>
          <a:blip r:embed="rId14"/>
          <a:stretch/>
        </p:blipFill>
        <p:spPr>
          <a:xfrm>
            <a:off x="11490480" y="476280"/>
            <a:ext cx="255600" cy="255600"/>
          </a:xfrm>
          <a:prstGeom prst="rect">
            <a:avLst/>
          </a:prstGeom>
          <a:ln>
            <a:noFill/>
          </a:ln>
        </p:spPr>
      </p:pic>
      <p:pic>
        <p:nvPicPr>
          <p:cNvPr id="89" name="image" descr="{&quot;templafy&quot;:{&quot;id&quot;:&quot;5d67e717-74bf-41a6-8dce-47082e2c1da1&quot;}}"/>
          <p:cNvPicPr/>
          <p:nvPr/>
        </p:nvPicPr>
        <p:blipFill>
          <a:blip r:embed="rId15"/>
          <a:stretch/>
        </p:blipFill>
        <p:spPr>
          <a:xfrm>
            <a:off x="11379960" y="429480"/>
            <a:ext cx="482040" cy="482040"/>
          </a:xfrm>
          <a:prstGeom prst="rect">
            <a:avLst/>
          </a:prstGeom>
          <a:ln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529200" y="1800000"/>
            <a:ext cx="11135520" cy="3851640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Click to edit Master text styles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Second level</a:t>
            </a: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Third level</a:t>
            </a:r>
          </a:p>
          <a:p>
            <a:pPr marL="723600" lvl="3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Fourth level</a:t>
            </a:r>
          </a:p>
          <a:p>
            <a:pPr marL="903600" lvl="4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Fifth level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524880" y="239760"/>
            <a:ext cx="9992520" cy="1085040"/>
          </a:xfrm>
          <a:prstGeom prst="rect">
            <a:avLst/>
          </a:prstGeom>
        </p:spPr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Click to edit Master title style</a:t>
            </a:r>
            <a:endParaRPr lang="en-US" sz="4000" b="0" strike="noStrike" spc="-1">
              <a:solidFill>
                <a:srgbClr val="181818"/>
              </a:solidFill>
              <a:latin typeface="Ericsson Hild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phic 5"/>
          <p:cNvPicPr/>
          <p:nvPr/>
        </p:nvPicPr>
        <p:blipFill>
          <a:blip r:embed="rId14"/>
          <a:stretch/>
        </p:blipFill>
        <p:spPr>
          <a:xfrm>
            <a:off x="11490480" y="476280"/>
            <a:ext cx="255600" cy="255600"/>
          </a:xfrm>
          <a:prstGeom prst="rect">
            <a:avLst/>
          </a:prstGeom>
          <a:ln>
            <a:noFill/>
          </a:ln>
        </p:spPr>
      </p:pic>
      <p:pic>
        <p:nvPicPr>
          <p:cNvPr id="129" name="image" descr="{&quot;templafy&quot;:{&quot;id&quot;:&quot;5d67e717-74bf-41a6-8dce-47082e2c1da1&quot;}}"/>
          <p:cNvPicPr/>
          <p:nvPr/>
        </p:nvPicPr>
        <p:blipFill>
          <a:blip r:embed="rId15"/>
          <a:stretch/>
        </p:blipFill>
        <p:spPr>
          <a:xfrm>
            <a:off x="11379960" y="429480"/>
            <a:ext cx="482040" cy="482040"/>
          </a:xfrm>
          <a:prstGeom prst="rect">
            <a:avLst/>
          </a:prstGeom>
          <a:ln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79520" y="476280"/>
            <a:ext cx="8353080" cy="1080720"/>
          </a:xfrm>
          <a:prstGeom prst="rect">
            <a:avLst/>
          </a:prstGeom>
        </p:spPr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Slide title, Ericsson Hilda Light 40pt, Ericsson Black, max 2-lines</a:t>
            </a:r>
            <a:endParaRPr lang="en-US" sz="4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79520" y="1844640"/>
            <a:ext cx="5471640" cy="4392360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For heading, use Ericsson Hilda in bold. For copy and bullets, use Ericsson Hilda.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First level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Second level</a:t>
            </a: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Third level</a:t>
            </a:r>
          </a:p>
          <a:p>
            <a:pPr marL="723600" lvl="3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Fourth level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66600" y="6524640"/>
            <a:ext cx="207468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800" b="0" strike="noStrike" spc="-32">
                <a:solidFill>
                  <a:srgbClr val="1A1816"/>
                </a:solidFill>
                <a:latin typeface="Ericsson Hilda"/>
              </a:rPr>
              <a:t>  |  2020-03-20  |  Public  |  Page </a:t>
            </a:r>
            <a:fld id="{0FBA431C-53CB-494E-858B-7D763D6C5D5D}" type="slidenum">
              <a:rPr lang="en-US" sz="800" b="0" strike="noStrike" spc="-32">
                <a:solidFill>
                  <a:srgbClr val="1A1816"/>
                </a:solidFill>
                <a:latin typeface="Ericsson Hilda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96000" y="6408720"/>
            <a:ext cx="79200" cy="2620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raphic 5"/>
          <p:cNvPicPr/>
          <p:nvPr/>
        </p:nvPicPr>
        <p:blipFill>
          <a:blip r:embed="rId14"/>
          <a:stretch/>
        </p:blipFill>
        <p:spPr>
          <a:xfrm>
            <a:off x="11490480" y="476280"/>
            <a:ext cx="255600" cy="255600"/>
          </a:xfrm>
          <a:prstGeom prst="rect">
            <a:avLst/>
          </a:prstGeom>
          <a:ln>
            <a:noFill/>
          </a:ln>
        </p:spPr>
      </p:pic>
      <p:pic>
        <p:nvPicPr>
          <p:cNvPr id="171" name="image" descr="{&quot;templafy&quot;:{&quot;id&quot;:&quot;5d67e717-74bf-41a6-8dce-47082e2c1da1&quot;}}"/>
          <p:cNvPicPr/>
          <p:nvPr/>
        </p:nvPicPr>
        <p:blipFill>
          <a:blip r:embed="rId15"/>
          <a:stretch/>
        </p:blipFill>
        <p:spPr>
          <a:xfrm>
            <a:off x="11379960" y="429480"/>
            <a:ext cx="482040" cy="482040"/>
          </a:xfrm>
          <a:prstGeom prst="rect">
            <a:avLst/>
          </a:prstGeom>
          <a:ln>
            <a:noFill/>
          </a:ln>
        </p:spPr>
      </p:pic>
      <p:pic>
        <p:nvPicPr>
          <p:cNvPr id="172" name="Graphic 5"/>
          <p:cNvPicPr/>
          <p:nvPr/>
        </p:nvPicPr>
        <p:blipFill>
          <a:blip r:embed="rId14"/>
          <a:stretch/>
        </p:blipFill>
        <p:spPr>
          <a:xfrm>
            <a:off x="5506920" y="2854080"/>
            <a:ext cx="1162800" cy="1162800"/>
          </a:xfrm>
          <a:prstGeom prst="rect">
            <a:avLst/>
          </a:prstGeom>
          <a:ln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000" b="0" strike="noStrike" spc="-1">
                <a:solidFill>
                  <a:srgbClr val="181818"/>
                </a:solidFill>
                <a:latin typeface="Ericsson Hilda"/>
              </a:rPr>
              <a:t>Click to edit the title text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gemar.s.johansson@ericsson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ssonResearch/scre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7"/>
          <p:cNvPicPr/>
          <p:nvPr/>
        </p:nvPicPr>
        <p:blipFill>
          <a:blip r:embed="rId2"/>
          <a:stretch/>
        </p:blipFill>
        <p:spPr>
          <a:xfrm rot="19752600">
            <a:off x="5326920" y="1487160"/>
            <a:ext cx="6854760" cy="3798360"/>
          </a:xfrm>
          <a:prstGeom prst="rect">
            <a:avLst/>
          </a:prstGeom>
          <a:ln>
            <a:noFill/>
          </a:ln>
          <a:effectLst>
            <a:outerShdw blurRad="50800" dist="127080" algn="tl" rotWithShape="0">
              <a:schemeClr val="tx2">
                <a:lumMod val="25000"/>
                <a:lumOff val="75000"/>
                <a:alpha val="40000"/>
              </a:schemeClr>
            </a:outerShdw>
          </a:effectLst>
        </p:spPr>
      </p:pic>
      <p:sp>
        <p:nvSpPr>
          <p:cNvPr id="218" name="TextShape 1"/>
          <p:cNvSpPr txBox="1"/>
          <p:nvPr/>
        </p:nvSpPr>
        <p:spPr>
          <a:xfrm>
            <a:off x="-37514" y="360"/>
            <a:ext cx="12191760" cy="685764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endParaRPr lang="en-US" sz="2000" b="0" strike="noStrike" spc="-32" dirty="0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79520" y="476280"/>
            <a:ext cx="9369360" cy="3457080"/>
          </a:xfrm>
          <a:prstGeom prst="rect">
            <a:avLst/>
          </a:prstGeom>
          <a:noFill/>
          <a:ln w="9360">
            <a:noFill/>
          </a:ln>
        </p:spPr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8000" b="0" strike="noStrike" spc="-160">
                <a:solidFill>
                  <a:srgbClr val="181818"/>
                </a:solidFill>
                <a:latin typeface="Ericsson Hilda Light"/>
              </a:rPr>
              <a:t>SCReAM BW test tool</a:t>
            </a:r>
            <a:br/>
            <a:r>
              <a:rPr lang="en-US" sz="5400" b="0" strike="noStrike" spc="-160">
                <a:solidFill>
                  <a:srgbClr val="181818"/>
                </a:solidFill>
                <a:latin typeface="Ericsson Hilda Light"/>
              </a:rPr>
              <a:t>2024-07-05</a:t>
            </a:r>
            <a:endParaRPr lang="en-US" sz="54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479520" y="4149720"/>
            <a:ext cx="5471640" cy="208728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Ingemar Johansson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Ericsson AB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u="sng" strike="noStrike" spc="-32">
                <a:solidFill>
                  <a:srgbClr val="0082F0"/>
                </a:solidFill>
                <a:uFillTx/>
                <a:latin typeface="Ericsson Hilda"/>
                <a:hlinkClick r:id="rId3"/>
              </a:rPr>
              <a:t>ingemar.s.johansson@ericsson.com</a:t>
            </a: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4"/>
          <p:cNvSpPr txBox="1"/>
          <p:nvPr/>
        </p:nvSpPr>
        <p:spPr>
          <a:xfrm>
            <a:off x="6240600" y="6264000"/>
            <a:ext cx="1910160" cy="262440"/>
          </a:xfrm>
          <a:prstGeom prst="rect">
            <a:avLst/>
          </a:prstGeom>
          <a:noFill/>
          <a:ln>
            <a:noFill/>
          </a:ln>
        </p:spPr>
        <p:txBody>
          <a:bodyPr lIns="72000" tIns="0" rIns="72000" bIns="0" anchor="ctr">
            <a:no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22" name="TextShape 5"/>
          <p:cNvSpPr txBox="1"/>
          <p:nvPr/>
        </p:nvSpPr>
        <p:spPr>
          <a:xfrm>
            <a:off x="8229600" y="6264000"/>
            <a:ext cx="2514600" cy="262440"/>
          </a:xfrm>
          <a:prstGeom prst="rect">
            <a:avLst/>
          </a:prstGeom>
          <a:noFill/>
          <a:ln w="9360">
            <a:noFill/>
          </a:ln>
        </p:spPr>
        <p:txBody>
          <a:bodyPr lIns="72000" tIns="0" rIns="0" bIns="0" anchor="ctr">
            <a:no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23" name="TextShape 6"/>
          <p:cNvSpPr txBox="1"/>
          <p:nvPr/>
        </p:nvSpPr>
        <p:spPr>
          <a:xfrm>
            <a:off x="10811880" y="6264000"/>
            <a:ext cx="897120" cy="262440"/>
          </a:xfrm>
          <a:prstGeom prst="rect">
            <a:avLst/>
          </a:prstGeom>
          <a:noFill/>
          <a:ln w="9360">
            <a:noFill/>
          </a:ln>
        </p:spPr>
        <p:txBody>
          <a:bodyPr lIns="72000" tIns="0" rIns="0" bIns="0" anchor="ctr">
            <a:noAutofit/>
          </a:bodyPr>
          <a:lstStyle/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79520" y="1844640"/>
            <a:ext cx="5471640" cy="439236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Detailed information is printed out every </a:t>
            </a:r>
            <a:r>
              <a:rPr lang="en-US" sz="1800" b="0" strike="noStrike" spc="-32" dirty="0" err="1">
                <a:solidFill>
                  <a:srgbClr val="181818"/>
                </a:solidFill>
                <a:latin typeface="Ericsson Hilda"/>
              </a:rPr>
              <a:t>200ms</a:t>
            </a:r>
            <a:endParaRPr lang="en-US" sz="1800" b="0" strike="noStrike" spc="-32" dirty="0">
              <a:solidFill>
                <a:srgbClr val="181818"/>
              </a:solidFill>
              <a:latin typeface="Ericsson Hilda"/>
            </a:endParaRP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Enabled with -verbose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nosummary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disables the summary report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8 columns of data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Time [s]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Estimated queue delay [s]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RTT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[s] (average)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Congestion window [byte]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Bytes in flight [byte]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Total transmit bitrate [kbps]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Lost bitrate [kbps]</a:t>
            </a:r>
          </a:p>
          <a:p>
            <a:pPr marL="812880" lvl="1" indent="-4568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 Light"/>
              <a:buAutoNum type="arabicPeriod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CE marked bitrate [kbps]</a:t>
            </a:r>
          </a:p>
          <a:p>
            <a:endParaRPr lang="en-US" sz="1600" b="0" strike="noStrike" spc="-32" dirty="0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Sender output verbose mode</a:t>
            </a:r>
            <a:br/>
            <a:endParaRPr lang="en-US" sz="4000" b="0" strike="noStrike" spc="-1">
              <a:latin typeface="Arial"/>
            </a:endParaRPr>
          </a:p>
        </p:txBody>
      </p:sp>
      <p:pic>
        <p:nvPicPr>
          <p:cNvPr id="261" name="Picture 260"/>
          <p:cNvPicPr/>
          <p:nvPr/>
        </p:nvPicPr>
        <p:blipFill>
          <a:blip r:embed="rId3"/>
          <a:stretch/>
        </p:blipFill>
        <p:spPr>
          <a:xfrm>
            <a:off x="4297680" y="3524760"/>
            <a:ext cx="7404120" cy="30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79520" y="1176120"/>
            <a:ext cx="5471640" cy="439236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The detailed per-ACK log generates one log per incoming ACK, stored in a text file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-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ntp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option enables 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NTP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 timestamp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19 columns of data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Time [s]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Estimated queue delay [s]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RTT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[s]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Congestion window [byte]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Bytes in flight [byte]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Fast increase mode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Total transmit bitrate [bps]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Stream ID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RTP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SN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Bytes newly </a:t>
            </a: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ACKed</a:t>
            </a:r>
            <a:endParaRPr lang="en-US" sz="1000" b="0" strike="noStrike" spc="-32" dirty="0">
              <a:solidFill>
                <a:srgbClr val="181818"/>
              </a:solidFill>
              <a:latin typeface="Ericsson Hilda"/>
            </a:endParaRP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Bytes newly </a:t>
            </a: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ACKed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and CE marked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Media coder bitrate [bps]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Transmitted bitrate [bps]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ACKed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bitrate [bps]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Lost bitrate [bps]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CE Marked bitrate [bps] 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Marker bit set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spc="-32" dirty="0">
                <a:solidFill>
                  <a:srgbClr val="181818"/>
                </a:solidFill>
                <a:latin typeface="Ericsson Hilda"/>
              </a:rPr>
              <a:t>Target bitrate [bps]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RTP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queue delay for last </a:t>
            </a: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ACKed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</a:t>
            </a: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RTP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packet [s] *</a:t>
            </a:r>
          </a:p>
          <a:p>
            <a:pPr marL="706680" lvl="2" indent="-342720">
              <a:lnSpc>
                <a:spcPct val="100000"/>
              </a:lnSpc>
              <a:buClr>
                <a:srgbClr val="181818"/>
              </a:buClr>
              <a:buFont typeface="Ericsson Hilda Light"/>
              <a:buAutoNum type="arabicPeriod"/>
            </a:pPr>
            <a:endParaRPr lang="en-US" sz="1000" spc="-32" dirty="0">
              <a:solidFill>
                <a:srgbClr val="181818"/>
              </a:solidFill>
              <a:latin typeface="Ericsson Hilda"/>
            </a:endParaRPr>
          </a:p>
          <a:p>
            <a:pPr marL="363960" lvl="2">
              <a:lnSpc>
                <a:spcPct val="100000"/>
              </a:lnSpc>
              <a:buClr>
                <a:srgbClr val="181818"/>
              </a:buClr>
            </a:pP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* The total (estimated) </a:t>
            </a:r>
            <a:r>
              <a:rPr lang="en-US" sz="1000" b="0" strike="noStrike" spc="-32" dirty="0" err="1">
                <a:solidFill>
                  <a:srgbClr val="181818"/>
                </a:solidFill>
                <a:latin typeface="Ericsson Hilda"/>
              </a:rPr>
              <a:t>e2e</a:t>
            </a:r>
            <a:r>
              <a:rPr lang="en-US" sz="1000" b="0" strike="noStrike" spc="-32" dirty="0">
                <a:solidFill>
                  <a:srgbClr val="181818"/>
                </a:solidFill>
                <a:latin typeface="Ericsson Hilda"/>
              </a:rPr>
              <a:t> queue delay can be determined by adding columns 2 and 19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5951160" y="1529040"/>
            <a:ext cx="5761320" cy="30763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800" b="0" strike="noStrike" spc="-1" dirty="0">
                <a:latin typeface="Arial"/>
              </a:rPr>
              <a:t>12.6074,0.0049,0.0184, 86081,62139,0,23987508,0,2123,12120,0,27079194,23987508,29897770,0,0,0,35605484,0.007 12.6133,0.0141,0.0223, 86081,88803,0,23987508,0,2131,9696,0,27079194,23987508,29897770,0,0,0,35605484,0.009 12.6194,0.0113,0.0253, 86081,81295,0,25505806,0,2147,19392,0,28283342,25505806,25255712,0,0,0,35605484,0.012 12.6254,0.0211,0.0313, 86914,96724,0,25505806,0,2150,2751,0,28283342,25505806,25255712,0,0,1,31803044,0.012 12.6255,0.0096,0.0196, 86914,77332,0,25505806,0,2166,19392,0,28283342,25505806,25255712,0,0,0,31803044,0.004 12.6256,0.0070,0.0167, 86914,57940,0,25505806,0,2182,19392,0,28283342,25505806,25255712,0,0,0,31803044,0.007 12.6312,0.0071,0.0202, 86914,89452,0,25505806,0,2192,12120,0,28283342,25505806,25255712,0,0,0,31803044,0.009 12.6314,0.0059,0.0172, 86914,70060,0,25505806,0,2208,19392,0,28283342,25505806,25255712,0,0,0,31803044,0.012 12.6315,0.0062,0.0173, 86914,67636,0,25505806,0,2210,2424,0,28283342,25505806,25255712,0,0,0,31803044,0.012 12.6374,0.0093,0.0221, 86914,89913,0,25505806,0,2215,5824,0,28283342,25505806,25255712,0,0,1,31803044,0.013 12.6434,0.0052,0.0185, 89355,82641,0,25505806,0,2227,14544,0,28283342,25505806,25255712,0,0,0,32696240,0.003 12.6435,0.0074,0.0155, 89355,63249,0,25505806,0,2243,19392,0,28283342,25505806,25255712,0,0,0,32696240,0.006 12.6494,0.0056,0.0193, 89355,80217,0,25505806,0,2259,19392,0,28283342,25505806,25255712,0,0,0,32696240,0.008 12.6495,0.0072,0.0163, 89355,60825,0,25505806,0,2275,19392,0,28283342,25505806,25255712,0,0,0,32696240,0.011 12.6496,0.0054,0.0143, 89355,43632,0,25505806,0,2290,17193,0,28283342,25505806,25255712,0,0,1,32696240,0.013 12.6560,0.0049,0.0131, 89355,72720,0,25505806,0,2296,7272,0,28283342,25505806,25255712,0,0,0,32696240,0.001 12.6674,0.0087,0.0235, 91692,102127,0,25505806,0,2301,6060,0,28283342,25505806,25255712,0,0,0,33447628,0.002 12.6675,0.0054,0.0196, 91692,82735,0,25505806,0,2317,19392,0,28283342,25505806,25255712,0,0,0,33447628,0.006 12.6676,0.0057,0.0197, 91692,79099,0,25505806,0,2320,3636,0,28283342,25505806,25255712,0,0,0,33447628,0.006 </a:t>
            </a: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800" b="0" strike="noStrike" spc="-1" dirty="0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Detailed per-ACK log</a:t>
            </a:r>
            <a:br/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79520" y="1844640"/>
            <a:ext cx="5471640" cy="439236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Indication of lost packets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The number of consecutive lost packets is 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SN</a:t>
            </a:r>
            <a:r>
              <a:rPr lang="en-US" sz="2000" b="0" strike="noStrike" spc="-32" baseline="-25000">
                <a:solidFill>
                  <a:srgbClr val="181818"/>
                </a:solidFill>
                <a:latin typeface="Ericsson Hilda"/>
              </a:rPr>
              <a:t>received</a:t>
            </a: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-SN</a:t>
            </a:r>
            <a:r>
              <a:rPr lang="en-US" sz="2000" b="0" strike="noStrike" spc="-32" baseline="-25000">
                <a:solidFill>
                  <a:srgbClr val="181818"/>
                </a:solidFill>
                <a:latin typeface="Ericsson Hilda"/>
              </a:rPr>
              <a:t>previous-received</a:t>
            </a: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 -1 </a:t>
            </a:r>
          </a:p>
        </p:txBody>
      </p:sp>
      <p:pic>
        <p:nvPicPr>
          <p:cNvPr id="266" name="Content Placeholder 4"/>
          <p:cNvPicPr/>
          <p:nvPr/>
        </p:nvPicPr>
        <p:blipFill>
          <a:blip r:embed="rId3"/>
          <a:stretch/>
        </p:blipFill>
        <p:spPr>
          <a:xfrm>
            <a:off x="6095880" y="3429000"/>
            <a:ext cx="6017400" cy="334296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Receiver side log</a:t>
            </a:r>
            <a:br/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29200" y="1240560"/>
            <a:ext cx="11135520" cy="385164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Firewalls may need to be opened up but it is most often not needed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Use 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e.g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firewall-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cmd</a:t>
            </a:r>
            <a:endParaRPr lang="en-US" sz="1600" b="0" strike="noStrike" spc="-32" dirty="0">
              <a:solidFill>
                <a:srgbClr val="181818"/>
              </a:solidFill>
              <a:latin typeface="Ericsson Hilda"/>
            </a:endParaRP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sudo firewall-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cmd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--zone=public --add-port=30122/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udp</a:t>
            </a:r>
            <a:endParaRPr lang="en-US" sz="1600" b="0" strike="noStrike" spc="-32" dirty="0">
              <a:solidFill>
                <a:srgbClr val="181818"/>
              </a:solidFill>
              <a:latin typeface="Ericsson Hilda"/>
            </a:endParaRP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Priority for </a:t>
            </a:r>
            <a:r>
              <a:rPr lang="en-US" sz="1800" b="0" strike="noStrike" spc="-32" dirty="0" err="1">
                <a:solidFill>
                  <a:srgbClr val="181818"/>
                </a:solidFill>
                <a:latin typeface="Ericsson Hilda"/>
              </a:rPr>
              <a:t>SCReAM</a:t>
            </a: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 sender and receiver may need to be elevated to avoid that the </a:t>
            </a:r>
            <a:r>
              <a:rPr lang="en-US" sz="1800" b="0" strike="noStrike" spc="-32" dirty="0" err="1">
                <a:solidFill>
                  <a:srgbClr val="181818"/>
                </a:solidFill>
                <a:latin typeface="Ericsson Hilda"/>
              </a:rPr>
              <a:t>SCReAM</a:t>
            </a: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 processes are halted by other processes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&gt;sudo nice -n - 10 ./bin/scream-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bw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-test-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rx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…..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&gt;sudo nice -n - 10 ./bin/scream-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bw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-test-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rx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…..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 dirty="0">
                <a:solidFill>
                  <a:srgbClr val="181818"/>
                </a:solidFill>
                <a:latin typeface="Ericsson Hilda"/>
              </a:rPr>
              <a:t>UDP sockets may need more memory at high bitrates to avoid packet loss 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Edit in the following in </a:t>
            </a:r>
            <a:r>
              <a:rPr lang="sv-SE" sz="1200" b="0" strike="noStrike" spc="-32" dirty="0">
                <a:solidFill>
                  <a:srgbClr val="242424"/>
                </a:solidFill>
                <a:latin typeface="-apple-system"/>
              </a:rPr>
              <a:t>/etc/sysctl.conf</a:t>
            </a:r>
            <a:endParaRPr lang="en-US" sz="1200" b="0" strike="noStrike" spc="-32" dirty="0">
              <a:solidFill>
                <a:srgbClr val="181818"/>
              </a:solidFill>
              <a:latin typeface="Ericsson Hilda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endParaRPr lang="en-US" sz="1600" b="0" strike="noStrike" spc="-32" dirty="0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Other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B3840-1B2D-0654-C98F-01D688469B00}"/>
              </a:ext>
            </a:extLst>
          </p:cNvPr>
          <p:cNvSpPr txBox="1"/>
          <p:nvPr/>
        </p:nvSpPr>
        <p:spPr>
          <a:xfrm>
            <a:off x="1026942" y="4496970"/>
            <a:ext cx="24660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050" b="0" strike="noStrike" spc="-32" dirty="0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net.core.rmem_default=26214400</a:t>
            </a: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050" b="0" strike="noStrike" spc="-32" dirty="0" err="1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net.core.wmem_default</a:t>
            </a:r>
            <a:r>
              <a:rPr lang="en-US" sz="1050" b="0" strike="noStrike" spc="-32" dirty="0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=26214400</a:t>
            </a: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050" b="0" strike="noStrike" spc="-32" dirty="0" err="1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net.core.rmem_max</a:t>
            </a:r>
            <a:r>
              <a:rPr lang="en-US" sz="1050" b="0" strike="noStrike" spc="-32" dirty="0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=26214400</a:t>
            </a: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050" b="0" strike="noStrike" spc="-32" dirty="0" err="1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net.core.wmem_max</a:t>
            </a:r>
            <a:r>
              <a:rPr lang="en-US" sz="1050" b="0" strike="noStrike" spc="-32" dirty="0">
                <a:solidFill>
                  <a:srgbClr val="1818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=26214400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529200" y="1208160"/>
            <a:ext cx="11135520" cy="385164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Below a few examples, the options can be combined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&gt;./bin/scream-bw-test-tx -verbose &lt;receiver side IP&gt; &lt;port&gt;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Print statistics in verbose mode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&gt;./bin/scream-bw-test-tx -log test.txt &lt;receiver side IP&gt; &lt;port&gt;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Save detailed log to test.txt that can be visualized in matlab or octave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&gt;./bin/scream-bw-test-tx -key 2 10 &lt;receiver side IP&gt; &lt;port&gt;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Emulate a key frame (refresh frame) every 2s that is 10 times larger than the normal frame size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&gt;./bin/scream-bw-test-tx -minrate 2000 &lt;receiver side IP&gt; &lt;port&gt;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Set min bitrate to 2Mbps (default 100kbps)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&gt;./bin/scream-bw-test-tx -maxrate 20000 &lt;receiver side IP&gt; &lt;port&gt;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Set max bitrate to 20Mbps (default 100Mbps)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&gt;./bin/scream-bw-test-tx -delaytarget 0.02 &lt;receiver side IP&gt; &lt;port&gt;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Set delay target to 20ms (default 60ms), this makes the congestion controller more sensitive to congestion and gives lower jitter but can result in lower throughput</a:t>
            </a:r>
          </a:p>
          <a:p>
            <a:endParaRPr lang="en-US" sz="1600" b="0" strike="noStrike" spc="-32">
              <a:solidFill>
                <a:srgbClr val="181818"/>
              </a:solidFill>
              <a:latin typeface="Ericsson Hilda"/>
            </a:endParaRPr>
          </a:p>
          <a:p>
            <a:endParaRPr lang="en-US" sz="1600" b="0" strike="noStrike" spc="-32">
              <a:solidFill>
                <a:srgbClr val="181818"/>
              </a:solidFill>
              <a:latin typeface="Ericsson Hilda"/>
            </a:endParaRPr>
          </a:p>
          <a:p>
            <a:endParaRPr lang="en-US" sz="1600" b="0" strike="noStrike" spc="-32">
              <a:solidFill>
                <a:srgbClr val="181818"/>
              </a:solidFill>
              <a:latin typeface="Ericsson Hilda"/>
            </a:endParaRPr>
          </a:p>
          <a:p>
            <a:endParaRPr lang="en-US" sz="1600" b="0" strike="noStrike" spc="-32">
              <a:solidFill>
                <a:srgbClr val="181818"/>
              </a:solidFill>
              <a:latin typeface="Ericsson Hild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16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Examples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80B6B-C04B-2F6D-CE44-DB63C507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00" y="152175"/>
            <a:ext cx="6415600" cy="5058000"/>
          </a:xfrm>
          <a:prstGeom prst="rect">
            <a:avLst/>
          </a:prstGeom>
        </p:spPr>
      </p:pic>
      <p:sp>
        <p:nvSpPr>
          <p:cNvPr id="273" name="TextShape 1"/>
          <p:cNvSpPr txBox="1"/>
          <p:nvPr/>
        </p:nvSpPr>
        <p:spPr>
          <a:xfrm>
            <a:off x="529200" y="1800000"/>
            <a:ext cx="5688720" cy="462960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With octave or </a:t>
            </a:r>
            <a:r>
              <a:rPr lang="en-US" b="0" strike="noStrike" spc="-32" dirty="0" err="1">
                <a:solidFill>
                  <a:srgbClr val="181818"/>
                </a:solidFill>
                <a:latin typeface="Ericsson Hilda"/>
              </a:rPr>
              <a:t>matlab</a:t>
            </a: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 installed, it is possible to plot and visualize the performance measurements.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Examples: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Load the data file generated by the -log option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&gt;&gt; a = load(‘</a:t>
            </a:r>
            <a:r>
              <a:rPr lang="en-US" b="0" strike="noStrike" spc="-32" dirty="0" err="1">
                <a:solidFill>
                  <a:srgbClr val="181818"/>
                </a:solidFill>
                <a:latin typeface="Ericsson Hilda"/>
              </a:rPr>
              <a:t>test.txt</a:t>
            </a: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’)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Plot the throughput, queue delay, </a:t>
            </a:r>
            <a:r>
              <a:rPr lang="en-US" b="0" strike="noStrike" spc="-32" dirty="0" err="1">
                <a:solidFill>
                  <a:srgbClr val="181818"/>
                </a:solidFill>
                <a:latin typeface="Ericsson Hilda"/>
              </a:rPr>
              <a:t>RTT</a:t>
            </a: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 and other features</a:t>
            </a: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&gt;&gt; plot_thp_delay_new(</a:t>
            </a:r>
            <a:r>
              <a:rPr lang="en-US" b="0" strike="noStrike" spc="-32" dirty="0" err="1">
                <a:solidFill>
                  <a:srgbClr val="181818"/>
                </a:solidFill>
                <a:latin typeface="Ericsson Hilda"/>
              </a:rPr>
              <a:t>a,0</a:t>
            </a:r>
            <a:r>
              <a:rPr lang="en-US" b="0" strike="noStrike" spc="-32" dirty="0">
                <a:solidFill>
                  <a:srgbClr val="181818"/>
                </a:solidFill>
                <a:latin typeface="Ericsson Hilda"/>
              </a:rPr>
              <a:t>,[0 40],150,0.04);</a:t>
            </a:r>
          </a:p>
        </p:txBody>
      </p:sp>
      <p:sp>
        <p:nvSpPr>
          <p:cNvPr id="276" name="CustomShape 2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Visualization of data</a:t>
            </a:r>
            <a:br/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071880" y="4309200"/>
            <a:ext cx="6048000" cy="34704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SCReAM BW test tool</a:t>
            </a:r>
            <a:br/>
            <a:endParaRPr lang="en-US" sz="4000" b="0" strike="noStrike" spc="-1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79520" y="1844640"/>
            <a:ext cx="5471640" cy="439236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The SCReAM BW test tool gives a measure of how high bitrate a reasonably good congestion controlled realtime media application can reach. 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Enables testing of real time e2e performance in e.g. wireless access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Generates fake video frames (RTP media) </a:t>
            </a: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No media capture/rendering</a:t>
            </a:r>
          </a:p>
          <a:p>
            <a:pPr marL="543600" lvl="2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Possible to generate key frames with a given interval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SCReAM does congestion control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Default settings can be configured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Congestion control can be turned off completely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18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6240600" y="1844640"/>
            <a:ext cx="5471640" cy="439236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Test tool  is implemented on two Ubuntu PCs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One RTP sender  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One Receiver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Media rates up to ~500Mbps can be tested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Modest complexity (~20% CPU on a Intel i7 8-core @ 2.80GHz) at 80Mbs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Application reports: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Bitrate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Loss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Estimated queue delay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RTT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1800" b="0" strike="noStrike" spc="-32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24880" y="1375920"/>
            <a:ext cx="6876000" cy="456768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SCReAM = </a:t>
            </a:r>
            <a:r>
              <a:rPr lang="en-US" sz="1800" b="1" strike="noStrike" spc="-32">
                <a:solidFill>
                  <a:srgbClr val="181818"/>
                </a:solidFill>
                <a:latin typeface="Ericsson Hilda"/>
              </a:rPr>
              <a:t>S</a:t>
            </a: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elf-</a:t>
            </a:r>
            <a:r>
              <a:rPr lang="en-US" sz="1800" b="1" strike="noStrike" spc="-32">
                <a:solidFill>
                  <a:srgbClr val="181818"/>
                </a:solidFill>
                <a:latin typeface="Ericsson Hilda"/>
              </a:rPr>
              <a:t>C</a:t>
            </a: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locked </a:t>
            </a:r>
            <a:r>
              <a:rPr lang="en-US" sz="1800" b="1" strike="noStrike" spc="-32">
                <a:solidFill>
                  <a:srgbClr val="181818"/>
                </a:solidFill>
                <a:latin typeface="Ericsson Hilda"/>
              </a:rPr>
              <a:t>R</a:t>
            </a: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at</a:t>
            </a:r>
            <a:r>
              <a:rPr lang="en-US" sz="1800" b="1" strike="noStrike" spc="-32">
                <a:solidFill>
                  <a:srgbClr val="181818"/>
                </a:solidFill>
                <a:latin typeface="Ericsson Hilda"/>
              </a:rPr>
              <a:t>e</a:t>
            </a: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 </a:t>
            </a:r>
            <a:r>
              <a:rPr lang="en-US" sz="1800" b="1" strike="noStrike" spc="-32">
                <a:solidFill>
                  <a:srgbClr val="181818"/>
                </a:solidFill>
                <a:latin typeface="Ericsson Hilda"/>
              </a:rPr>
              <a:t>A</a:t>
            </a: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daptation for </a:t>
            </a:r>
            <a:r>
              <a:rPr lang="en-US" sz="1800" b="1" strike="noStrike" spc="-32">
                <a:solidFill>
                  <a:srgbClr val="181818"/>
                </a:solidFill>
                <a:latin typeface="Ericsson Hilda"/>
              </a:rPr>
              <a:t>M</a:t>
            </a: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ultimedia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Window based congestion control </a:t>
            </a:r>
            <a:r>
              <a:rPr lang="en-US" sz="1600" b="0" strike="noStrike" spc="-32">
                <a:solidFill>
                  <a:srgbClr val="181818"/>
                </a:solidFill>
                <a:latin typeface="Wingdings"/>
              </a:rPr>
              <a:t></a:t>
            </a: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 like TCP but without the retransmissions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Algorithm reacts on packet loss as well as delay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RTP packets can be queued up already in sender 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Developed since 2014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Design goal : Good performance for wireless access (LTE, 5G)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IETF RFC8298 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Available as open source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u="sng" strike="noStrike" spc="-32">
                <a:solidFill>
                  <a:srgbClr val="0082F0"/>
                </a:solidFill>
                <a:uFillTx/>
                <a:latin typeface="Ericsson Hilda"/>
                <a:hlinkClick r:id="rId3"/>
              </a:rPr>
              <a:t>https://github.com/EricssonResearch/scream</a:t>
            </a: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 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All RTP streams can be congestion controlled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600" b="0" strike="noStrike" spc="-32">
                <a:solidFill>
                  <a:srgbClr val="181818"/>
                </a:solidFill>
                <a:latin typeface="Ericsson Hilda"/>
              </a:rPr>
              <a:t>Video, Audio, Haptics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800" b="0" strike="noStrike" spc="-32">
                <a:solidFill>
                  <a:srgbClr val="181818"/>
                </a:solidFill>
                <a:latin typeface="Ericsson Hilda"/>
              </a:rPr>
              <a:t>And… it works with ECN (Explicit Congestion Notification)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>
                <a:solidFill>
                  <a:srgbClr val="181818"/>
                </a:solidFill>
                <a:latin typeface="Ericsson Hilda"/>
              </a:rPr>
              <a:t>ECN makes it even more stable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>
                <a:solidFill>
                  <a:srgbClr val="181818"/>
                </a:solidFill>
                <a:latin typeface="Ericsson Hilda"/>
              </a:rPr>
              <a:t>And… it works with L4S!</a:t>
            </a:r>
          </a:p>
          <a:p>
            <a:endParaRPr lang="en-US" sz="14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Key component : SCReAM</a:t>
            </a:r>
            <a:br/>
            <a:br/>
            <a:endParaRPr lang="en-US" sz="4000" b="0" strike="noStrike" spc="-1">
              <a:solidFill>
                <a:srgbClr val="181818"/>
              </a:solidFill>
              <a:latin typeface="Ericsson Hilda"/>
            </a:endParaRPr>
          </a:p>
        </p:txBody>
      </p:sp>
      <p:pic>
        <p:nvPicPr>
          <p:cNvPr id="229" name="Picture 228"/>
          <p:cNvPicPr/>
          <p:nvPr/>
        </p:nvPicPr>
        <p:blipFill>
          <a:blip r:embed="rId4"/>
          <a:stretch/>
        </p:blipFill>
        <p:spPr>
          <a:xfrm>
            <a:off x="7391520" y="901800"/>
            <a:ext cx="4495680" cy="57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777400" y="3869640"/>
            <a:ext cx="3350160" cy="2664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4822560" y="4166640"/>
            <a:ext cx="989640" cy="217800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rIns="72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Arial"/>
              </a:rPr>
              <a:t>Cong.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control</a:t>
            </a:r>
            <a:br/>
            <a:br/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Send.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 side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777400" y="3907080"/>
            <a:ext cx="14443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Sender PC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667000" y="3860640"/>
            <a:ext cx="2005200" cy="26640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8693280" y="3851280"/>
            <a:ext cx="1824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Receiver PC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8772120" y="4197240"/>
            <a:ext cx="989640" cy="217800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rIns="72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Arial"/>
              </a:rPr>
              <a:t>Cong.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control</a:t>
            </a:r>
            <a:br/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Recv.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side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 flipV="1">
            <a:off x="6127920" y="5138280"/>
            <a:ext cx="25387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8"/>
          <p:cNvSpPr/>
          <p:nvPr/>
        </p:nvSpPr>
        <p:spPr>
          <a:xfrm flipH="1">
            <a:off x="6127560" y="5274000"/>
            <a:ext cx="2539080" cy="0"/>
          </a:xfrm>
          <a:prstGeom prst="line">
            <a:avLst/>
          </a:prstGeom>
          <a:ln w="12600">
            <a:solidFill>
              <a:schemeClr val="tx1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9"/>
          <p:cNvSpPr/>
          <p:nvPr/>
        </p:nvSpPr>
        <p:spPr>
          <a:xfrm>
            <a:off x="6681240" y="4664880"/>
            <a:ext cx="12196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Network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10"/>
          <p:cNvSpPr txBox="1"/>
          <p:nvPr/>
        </p:nvSpPr>
        <p:spPr>
          <a:xfrm>
            <a:off x="529200" y="1800000"/>
            <a:ext cx="6887520" cy="125316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Sender PC transmits fake RTP media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Receiver PC generates feedback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 </a:t>
            </a:r>
          </a:p>
        </p:txBody>
      </p:sp>
      <p:sp>
        <p:nvSpPr>
          <p:cNvPr id="240" name="CustomShape 11"/>
          <p:cNvSpPr/>
          <p:nvPr/>
        </p:nvSpPr>
        <p:spPr>
          <a:xfrm>
            <a:off x="2947680" y="4744440"/>
            <a:ext cx="1499040" cy="78120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rIns="72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Fake video 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encoder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4447440" y="5139360"/>
            <a:ext cx="37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13"/>
          <p:cNvSpPr/>
          <p:nvPr/>
        </p:nvSpPr>
        <p:spPr>
          <a:xfrm flipH="1">
            <a:off x="4447440" y="5274360"/>
            <a:ext cx="37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2600">
            <a:solidFill>
              <a:schemeClr val="tx1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4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SCReAM test tool where ?</a:t>
            </a:r>
            <a:br/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29200" y="1800000"/>
            <a:ext cx="11135520" cy="385164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Receiver side: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&gt;./bin/scream-bw-test-rx &lt;sender side IP&gt; &lt;port&gt;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Sender side:</a:t>
            </a:r>
            <a:br/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&gt;./bin/scream-bw-test-tx &lt;receiver side IP&gt; &lt;port&gt;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Will run test with basic settings, more examples later</a:t>
            </a:r>
          </a:p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0" y="4141800"/>
            <a:ext cx="12191760" cy="25678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80000" indent="-179640" algn="ctr">
              <a:lnSpc>
                <a:spcPct val="100000"/>
              </a:lnSpc>
              <a:spcBef>
                <a:spcPts val="300"/>
              </a:spcBef>
              <a:buClr>
                <a:srgbClr val="90F6C9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Please note 1</a:t>
            </a:r>
            <a:br/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The performance data (throughput, queue delay, RTT and packet loss) </a:t>
            </a:r>
            <a:br/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obtained by this tool reflects what you can roughly expect when you use </a:t>
            </a:r>
            <a:br/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SCReAM congestion control for real video streams</a:t>
            </a:r>
            <a:endParaRPr lang="en-US" sz="2000" b="0" strike="noStrike" spc="-1">
              <a:latin typeface="Arial"/>
            </a:endParaRPr>
          </a:p>
          <a:p>
            <a:pPr marL="180000" indent="-179640" algn="ctr">
              <a:lnSpc>
                <a:spcPct val="100000"/>
              </a:lnSpc>
              <a:spcBef>
                <a:spcPts val="300"/>
              </a:spcBef>
              <a:buClr>
                <a:srgbClr val="90F6C9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Please note 2</a:t>
            </a:r>
            <a:br/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Some Android based UEs have some odd NAT functionality that can </a:t>
            </a:r>
            <a:br/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re-map port numbers</a:t>
            </a:r>
            <a:br/>
            <a:r>
              <a:rPr lang="en-US" sz="2000" b="0" strike="noStrike" spc="-32">
                <a:solidFill>
                  <a:srgbClr val="90F6C9"/>
                </a:solidFill>
                <a:latin typeface="Ericsson Hilda"/>
              </a:rPr>
              <a:t>To avoid this : Start the application on the modem side first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How to run it?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29200" y="1800000"/>
            <a:ext cx="11135520" cy="385164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The SCReAM-tester builds on Ubuntu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Sender and receiver built on different PC’s</a:t>
            </a:r>
          </a:p>
          <a:p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cd to scream-bw-test folder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cmake .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make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./bin/scream-bw-test-tx  is the sender application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>
                <a:solidFill>
                  <a:srgbClr val="181818"/>
                </a:solidFill>
                <a:latin typeface="Ericsson Hilda"/>
              </a:rPr>
              <a:t>./bin/scream-bw-test-rx  is the receiver application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32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Compile/build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79519" y="1016640"/>
            <a:ext cx="5011569" cy="553860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By default, the tester will run in rate adaptive mode with a 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RTP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media rate that is almost constant (no key frames), the max rate is 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200Mbps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. In addition, a summary report is printed on </a:t>
            </a:r>
            <a:r>
              <a:rPr lang="en-US" sz="1400" b="0" u="sng" strike="noStrike" spc="-32" dirty="0" err="1">
                <a:solidFill>
                  <a:srgbClr val="181818"/>
                </a:solidFill>
                <a:uFillTx/>
                <a:latin typeface="Ericsson Hilda"/>
              </a:rPr>
              <a:t>stdout</a:t>
            </a:r>
            <a:r>
              <a:rPr lang="en-US" sz="1400" b="0" u="sng" strike="noStrike" spc="-32" dirty="0">
                <a:solidFill>
                  <a:srgbClr val="181818"/>
                </a:solidFill>
                <a:uFillTx/>
                <a:latin typeface="Ericsson Hilda"/>
              </a:rPr>
              <a:t>.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Packet pacing is enabled by default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A verbose, more detailed log can be printed on </a:t>
            </a:r>
            <a:r>
              <a:rPr lang="en-US" sz="1400" b="0" u="sng" strike="noStrike" spc="-32" dirty="0" err="1">
                <a:solidFill>
                  <a:srgbClr val="181818"/>
                </a:solidFill>
                <a:uFillTx/>
                <a:latin typeface="Ericsson Hilda"/>
              </a:rPr>
              <a:t>stdout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with the</a:t>
            </a:r>
            <a:b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</a:br>
            <a:r>
              <a:rPr lang="en-US" sz="1400" b="0" i="1" strike="noStrike" spc="-32" dirty="0">
                <a:solidFill>
                  <a:srgbClr val="181818"/>
                </a:solidFill>
                <a:latin typeface="Ericsson Hilda"/>
              </a:rPr>
              <a:t>-verbose 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option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Detailed per-ACK log with</a:t>
            </a:r>
            <a:r>
              <a:rPr lang="en-US" sz="1400" b="0" i="1" strike="noStrike" spc="-32" dirty="0">
                <a:solidFill>
                  <a:srgbClr val="181818"/>
                </a:solidFill>
                <a:latin typeface="Ericsson Hilda"/>
              </a:rPr>
              <a:t> –log 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option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-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itemlist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option adds a line in the beginning that describes the data columns, log file can be read with 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readtable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in 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matlab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.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i="1" strike="noStrike" spc="-32" dirty="0">
                <a:solidFill>
                  <a:srgbClr val="181818"/>
                </a:solidFill>
                <a:latin typeface="Ericsson Hilda"/>
              </a:rPr>
              <a:t>-</a:t>
            </a:r>
            <a:r>
              <a:rPr lang="en-US" sz="1400" b="0" i="1" strike="noStrike" spc="-32" dirty="0" err="1">
                <a:solidFill>
                  <a:srgbClr val="181818"/>
                </a:solidFill>
                <a:latin typeface="Ericsson Hilda"/>
              </a:rPr>
              <a:t>clockdrift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option compensates for up to 0.05% faster clock on the receiver side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For more truthful modeling of video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200" b="0" strike="noStrike" spc="-32" dirty="0">
                <a:solidFill>
                  <a:srgbClr val="181818"/>
                </a:solidFill>
                <a:latin typeface="Ericsson Hilda"/>
              </a:rPr>
              <a:t>-key </a:t>
            </a:r>
            <a:r>
              <a:rPr lang="en-US" sz="1200" b="0" i="1" strike="noStrike" spc="-32" dirty="0">
                <a:solidFill>
                  <a:srgbClr val="181818"/>
                </a:solidFill>
                <a:latin typeface="Ericsson Hilda"/>
              </a:rPr>
              <a:t>interval multiplier</a:t>
            </a:r>
            <a:r>
              <a:rPr lang="en-US" sz="1200" b="0" strike="noStrike" spc="-32" dirty="0">
                <a:solidFill>
                  <a:srgbClr val="181818"/>
                </a:solidFill>
                <a:latin typeface="Ericsson Hilda"/>
              </a:rPr>
              <a:t>  : Generates key frames every </a:t>
            </a:r>
            <a:r>
              <a:rPr lang="en-US" sz="1200" b="0" i="1" strike="noStrike" spc="-32" dirty="0">
                <a:solidFill>
                  <a:srgbClr val="181818"/>
                </a:solidFill>
                <a:latin typeface="Ericsson Hilda"/>
              </a:rPr>
              <a:t>interval</a:t>
            </a:r>
            <a:r>
              <a:rPr lang="en-US" sz="1200" b="0" strike="noStrike" spc="-32" dirty="0">
                <a:solidFill>
                  <a:srgbClr val="181818"/>
                </a:solidFill>
                <a:latin typeface="Ericsson Hilda"/>
              </a:rPr>
              <a:t> s with a size </a:t>
            </a:r>
            <a:r>
              <a:rPr lang="en-US" sz="1200" b="0" i="1" strike="noStrike" spc="-32" dirty="0">
                <a:solidFill>
                  <a:srgbClr val="181818"/>
                </a:solidFill>
                <a:latin typeface="Ericsson Hilda"/>
              </a:rPr>
              <a:t>multiplier </a:t>
            </a:r>
            <a:r>
              <a:rPr lang="en-US" sz="1200" b="0" strike="noStrike" spc="-32" dirty="0">
                <a:solidFill>
                  <a:srgbClr val="181818"/>
                </a:solidFill>
                <a:latin typeface="Ericsson Hilda"/>
              </a:rPr>
              <a:t>times larger than the “P-frames”</a:t>
            </a: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200" b="0" strike="noStrike" spc="-32" dirty="0">
                <a:solidFill>
                  <a:srgbClr val="181818"/>
                </a:solidFill>
                <a:latin typeface="Ericsson Hilda"/>
              </a:rPr>
              <a:t>-rand </a:t>
            </a:r>
            <a:r>
              <a:rPr lang="en-US" sz="1200" b="0" i="1" strike="noStrike" spc="-32" dirty="0">
                <a:solidFill>
                  <a:srgbClr val="181818"/>
                </a:solidFill>
                <a:latin typeface="Ericsson Hilda"/>
              </a:rPr>
              <a:t>value</a:t>
            </a:r>
            <a:r>
              <a:rPr lang="en-US" sz="1200" i="1" spc="-32" dirty="0">
                <a:solidFill>
                  <a:srgbClr val="181818"/>
                </a:solidFill>
                <a:latin typeface="Ericsson Hilda"/>
              </a:rPr>
              <a:t> : </a:t>
            </a:r>
            <a:r>
              <a:rPr lang="en-US" sz="1200" b="0" strike="noStrike" spc="-32" dirty="0">
                <a:solidFill>
                  <a:srgbClr val="181818"/>
                </a:solidFill>
                <a:latin typeface="Ericsson Hilda"/>
              </a:rPr>
              <a:t>Randomizes frame sizes +/- value %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1400" b="0" strike="noStrike" spc="-32" dirty="0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9520" y="476280"/>
            <a:ext cx="8353080" cy="54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 dirty="0">
                <a:solidFill>
                  <a:srgbClr val="181818"/>
                </a:solidFill>
                <a:latin typeface="Ericsson Hilda Light"/>
              </a:rPr>
              <a:t>Sender side</a:t>
            </a:r>
            <a:br>
              <a:rPr dirty="0"/>
            </a:br>
            <a:endParaRPr lang="en-US" sz="4000" b="0" strike="noStrike" spc="-1" dirty="0">
              <a:latin typeface="Arial"/>
            </a:endParaRPr>
          </a:p>
        </p:txBody>
      </p:sp>
      <p:pic>
        <p:nvPicPr>
          <p:cNvPr id="251" name="Picture 250"/>
          <p:cNvPicPr/>
          <p:nvPr/>
        </p:nvPicPr>
        <p:blipFill>
          <a:blip r:embed="rId3"/>
          <a:stretch/>
        </p:blipFill>
        <p:spPr>
          <a:xfrm>
            <a:off x="5669280" y="91440"/>
            <a:ext cx="6504840" cy="608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79520" y="1844640"/>
            <a:ext cx="5471640" cy="4392360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 dirty="0">
                <a:solidFill>
                  <a:srgbClr val="181818"/>
                </a:solidFill>
                <a:latin typeface="Ericsson Hilda"/>
              </a:rPr>
              <a:t>Command line options explained to the right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2000" b="0" strike="noStrike" spc="-32" dirty="0">
                <a:solidFill>
                  <a:srgbClr val="181818"/>
                </a:solidFill>
                <a:latin typeface="Ericsson Hilda"/>
              </a:rPr>
              <a:t>For very low bitrates (</a:t>
            </a:r>
            <a:r>
              <a:rPr lang="en-US" sz="2000" b="0" strike="noStrike" spc="-32" dirty="0" err="1">
                <a:solidFill>
                  <a:srgbClr val="181818"/>
                </a:solidFill>
                <a:latin typeface="Ericsson Hilda"/>
              </a:rPr>
              <a:t>e.g</a:t>
            </a:r>
            <a:r>
              <a:rPr lang="en-US" sz="2000" b="0" strike="noStrike" spc="-32" dirty="0">
                <a:solidFill>
                  <a:srgbClr val="181818"/>
                </a:solidFill>
                <a:latin typeface="Ericsson Hilda"/>
              </a:rPr>
              <a:t> VoLTE):</a:t>
            </a:r>
          </a:p>
          <a:p>
            <a:pPr marL="355680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ackdiff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1 -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nreported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1</a:t>
            </a:r>
            <a:br>
              <a:rPr dirty="0"/>
            </a:b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reduces size of 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ACKs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and gives info about each</a:t>
            </a:r>
            <a:br>
              <a:rPr dirty="0"/>
            </a:b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received </a:t>
            </a:r>
            <a:r>
              <a:rPr lang="en-US" sz="1600" b="0" strike="noStrike" spc="-32" dirty="0" err="1">
                <a:solidFill>
                  <a:srgbClr val="181818"/>
                </a:solidFill>
                <a:latin typeface="Ericsson Hilda"/>
              </a:rPr>
              <a:t>RTP</a:t>
            </a: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packet</a:t>
            </a: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endParaRPr lang="en-US" sz="1600" b="0" strike="noStrike" spc="-32" dirty="0">
              <a:solidFill>
                <a:srgbClr val="181818"/>
              </a:solidFill>
              <a:latin typeface="Ericsson Hilda"/>
            </a:endParaRPr>
          </a:p>
          <a:p>
            <a:pPr marL="355680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1600" b="0" strike="noStrike" spc="-32" dirty="0">
                <a:solidFill>
                  <a:srgbClr val="181818"/>
                </a:solidFill>
                <a:latin typeface="Ericsson Hilda"/>
              </a:rPr>
              <a:t> </a:t>
            </a: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endParaRPr lang="en-US" sz="1600" b="0" strike="noStrike" spc="-32" dirty="0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150960" y="1800360"/>
            <a:ext cx="5473440" cy="2234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479520" y="476280"/>
            <a:ext cx="8353080" cy="1080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>
                <a:solidFill>
                  <a:srgbClr val="181818"/>
                </a:solidFill>
                <a:latin typeface="Ericsson Hilda Light"/>
              </a:rPr>
              <a:t>Receiver side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55" name="Picture 254"/>
          <p:cNvPicPr/>
          <p:nvPr/>
        </p:nvPicPr>
        <p:blipFill>
          <a:blip r:embed="rId3"/>
          <a:stretch/>
        </p:blipFill>
        <p:spPr>
          <a:xfrm>
            <a:off x="3215340" y="4521000"/>
            <a:ext cx="8362440" cy="120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95114" y="1286621"/>
            <a:ext cx="4866204" cy="3271311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The summary output presents the most important data every 2s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Transmit rate [kbps]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Packet loss rate (PLR), two values</a:t>
            </a:r>
          </a:p>
          <a:p>
            <a:pPr marL="637200" lvl="1" indent="-179640"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Average over a 5s window</a:t>
            </a:r>
          </a:p>
          <a:p>
            <a:pPr marL="637200" lvl="1" indent="-179640"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Long term average (entire test session)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spc="-32" dirty="0">
                <a:solidFill>
                  <a:srgbClr val="181818"/>
                </a:solidFill>
                <a:latin typeface="Ericsson Hilda"/>
              </a:rPr>
              <a:t>CE 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m </a:t>
            </a: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arking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rate (CE), two values</a:t>
            </a:r>
          </a:p>
          <a:p>
            <a:pPr marL="637200" lvl="1" indent="-179640"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Average over a 5s window</a:t>
            </a:r>
          </a:p>
          <a:p>
            <a:pPr marL="637200" lvl="1" indent="-179640"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Long term average (entire test session)</a:t>
            </a:r>
          </a:p>
          <a:p>
            <a:pPr marL="637200" lvl="1" indent="-179640"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spc="-32" dirty="0">
                <a:solidFill>
                  <a:srgbClr val="181818"/>
                </a:solidFill>
                <a:latin typeface="Ericsson Hilda"/>
              </a:rPr>
              <a:t>Percent of packets marked as </a:t>
            </a:r>
            <a:br>
              <a:rPr lang="en-US" sz="1400" spc="-32" dirty="0">
                <a:solidFill>
                  <a:srgbClr val="181818"/>
                </a:solidFill>
                <a:latin typeface="Ericsson Hilda"/>
              </a:rPr>
            </a:br>
            <a:r>
              <a:rPr lang="en-US" sz="1400" spc="-32" dirty="0">
                <a:solidFill>
                  <a:srgbClr val="181818"/>
                </a:solidFill>
                <a:latin typeface="Ericsson Hilda"/>
              </a:rPr>
              <a:t>[Not-ECT%, ECT(0)%, ECT(1)%, CE%]</a:t>
            </a:r>
            <a:endParaRPr lang="en-US" sz="1400" b="0" strike="noStrike" spc="-32" dirty="0">
              <a:solidFill>
                <a:srgbClr val="181818"/>
              </a:solidFill>
              <a:latin typeface="Ericsson Hilda"/>
            </a:endParaRPr>
          </a:p>
          <a:p>
            <a:pPr marL="363600" lvl="1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endParaRPr lang="en-US" sz="1400" b="0" strike="noStrike" spc="-32" dirty="0">
              <a:solidFill>
                <a:srgbClr val="181818"/>
              </a:solidFill>
              <a:latin typeface="Ericsson Hilda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9520" y="476280"/>
            <a:ext cx="8353080" cy="64913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36000" rIns="73080" bIns="36720">
            <a:no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4000" b="0" strike="noStrike" spc="-160" dirty="0">
                <a:solidFill>
                  <a:srgbClr val="181818"/>
                </a:solidFill>
                <a:latin typeface="Ericsson Hilda Light"/>
              </a:rPr>
              <a:t>Sender output summary mode (default)</a:t>
            </a:r>
            <a:br>
              <a:rPr dirty="0"/>
            </a:br>
            <a:endParaRPr lang="en-US" sz="4000" b="0" strike="noStrike" spc="-1" dirty="0">
              <a:latin typeface="Arial"/>
            </a:endParaRPr>
          </a:p>
        </p:txBody>
      </p:sp>
      <p:pic>
        <p:nvPicPr>
          <p:cNvPr id="258" name="Picture 257"/>
          <p:cNvPicPr/>
          <p:nvPr/>
        </p:nvPicPr>
        <p:blipFill>
          <a:blip r:embed="rId3"/>
          <a:stretch/>
        </p:blipFill>
        <p:spPr>
          <a:xfrm>
            <a:off x="246185" y="4682198"/>
            <a:ext cx="12191760" cy="1626120"/>
          </a:xfrm>
          <a:prstGeom prst="rect">
            <a:avLst/>
          </a:prstGeom>
          <a:ln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D18FD7CE-03B7-7E92-FD68-D77732B0783F}"/>
              </a:ext>
            </a:extLst>
          </p:cNvPr>
          <p:cNvSpPr txBox="1"/>
          <p:nvPr/>
        </p:nvSpPr>
        <p:spPr>
          <a:xfrm>
            <a:off x="6010468" y="1249681"/>
            <a:ext cx="4866204" cy="3271311"/>
          </a:xfrm>
          <a:prstGeom prst="rect">
            <a:avLst/>
          </a:prstGeom>
          <a:noFill/>
          <a:ln>
            <a:noFill/>
          </a:ln>
        </p:spPr>
        <p:txBody>
          <a:bodyPr lIns="72000" tIns="36000" rIns="72000" bIns="36000">
            <a:noAutofit/>
          </a:bodyPr>
          <a:lstStyle/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 err="1">
                <a:solidFill>
                  <a:srgbClr val="181818"/>
                </a:solidFill>
                <a:latin typeface="Ericsson Hilda"/>
              </a:rPr>
              <a:t>RTT</a:t>
            </a: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 [s]</a:t>
            </a:r>
          </a:p>
          <a:p>
            <a:pPr marL="180000" indent="-179640">
              <a:lnSpc>
                <a:spcPct val="100000"/>
              </a:lnSpc>
              <a:spcBef>
                <a:spcPts val="799"/>
              </a:spcBef>
              <a:buClr>
                <a:srgbClr val="181818"/>
              </a:buClr>
              <a:buFont typeface="Ericsson Hilda"/>
              <a:buChar char="●"/>
            </a:pPr>
            <a:r>
              <a:rPr lang="en-US" sz="1400" b="0" strike="noStrike" spc="-32" dirty="0">
                <a:solidFill>
                  <a:srgbClr val="181818"/>
                </a:solidFill>
                <a:latin typeface="Ericsson Hilda"/>
              </a:rPr>
              <a:t>Queue delay, i.e. the estimated queue delay. [s]</a:t>
            </a:r>
          </a:p>
          <a:p>
            <a:endParaRPr lang="en-US" sz="1600" b="0" strike="noStrike" spc="-32" dirty="0">
              <a:solidFill>
                <a:srgbClr val="181818"/>
              </a:solidFill>
              <a:latin typeface="Ericsson Hild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1181</TotalTime>
  <Words>1523</Words>
  <Application>Microsoft Office PowerPoint</Application>
  <PresentationFormat>Widescreen</PresentationFormat>
  <Paragraphs>215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-apple-system</vt:lpstr>
      <vt:lpstr>Arial</vt:lpstr>
      <vt:lpstr>Courier New</vt:lpstr>
      <vt:lpstr>Ericsson Hilda</vt:lpstr>
      <vt:lpstr>Ericsson Hilda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SCReAM BW test</dc:title>
  <dc:subject/>
  <dc:creator>Ingemar Johansson S Ericsson AB</dc:creator>
  <dc:description> 
Rev </dc:description>
  <cp:lastModifiedBy>Ingemar Johansson S</cp:lastModifiedBy>
  <cp:revision>184</cp:revision>
  <dcterms:created xsi:type="dcterms:W3CDTF">2019-04-23T15:12:54Z</dcterms:created>
  <dcterms:modified xsi:type="dcterms:W3CDTF">2024-07-05T17:30:59Z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rovedBy">
    <vt:lpwstr/>
  </property>
  <property fmtid="{D5CDD505-2E9C-101B-9397-08002B2CF9AE}" pid="4" name="BCategory">
    <vt:lpwstr> </vt:lpwstr>
  </property>
  <property fmtid="{D5CDD505-2E9C-101B-9397-08002B2CF9AE}" pid="5" name="BSubject">
    <vt:lpwstr> </vt:lpwstr>
  </property>
  <property fmtid="{D5CDD505-2E9C-101B-9397-08002B2CF9AE}" pid="6" name="Checked">
    <vt:lpwstr/>
  </property>
  <property fmtid="{D5CDD505-2E9C-101B-9397-08002B2CF9AE}" pid="7" name="Company">
    <vt:lpwstr>Ericsson</vt:lpwstr>
  </property>
  <property fmtid="{D5CDD505-2E9C-101B-9397-08002B2CF9AE}" pid="8" name="ConfCtrl">
    <vt:lpwstr>FALSE</vt:lpwstr>
  </property>
  <property fmtid="{D5CDD505-2E9C-101B-9397-08002B2CF9AE}" pid="9" name="ContentTypeId">
    <vt:lpwstr>0x0101002C8661F604A9A64C9627B875CBEE0D49</vt:lpwstr>
  </property>
  <property fmtid="{D5CDD505-2E9C-101B-9397-08002B2CF9AE}" pid="10" name="Date">
    <vt:lpwstr>2020-03-20</vt:lpwstr>
  </property>
  <property fmtid="{D5CDD505-2E9C-101B-9397-08002B2CF9AE}" pid="11" name="DocName">
    <vt:lpwstr> </vt:lpwstr>
  </property>
  <property fmtid="{D5CDD505-2E9C-101B-9397-08002B2CF9AE}" pid="12" name="DocNo">
    <vt:lpwstr> </vt:lpwstr>
  </property>
  <property fmtid="{D5CDD505-2E9C-101B-9397-08002B2CF9AE}" pid="13" name="DocTitle">
    <vt:lpwstr>false</vt:lpwstr>
  </property>
  <property fmtid="{D5CDD505-2E9C-101B-9397-08002B2CF9AE}" pid="14" name="DocType">
    <vt:lpwstr/>
  </property>
  <property fmtid="{D5CDD505-2E9C-101B-9397-08002B2CF9AE}" pid="15" name="DocumentDataTemplate">
    <vt:lpwstr>true</vt:lpwstr>
  </property>
  <property fmtid="{D5CDD505-2E9C-101B-9397-08002B2CF9AE}" pid="16" name="DocumentType">
    <vt:lpwstr>Presentation2011</vt:lpwstr>
  </property>
  <property fmtid="{D5CDD505-2E9C-101B-9397-08002B2CF9AE}" pid="17" name="ExtConf">
    <vt:lpwstr>Public</vt:lpwstr>
  </property>
  <property fmtid="{D5CDD505-2E9C-101B-9397-08002B2CF9AE}" pid="18" name="FooterText">
    <vt:lpwstr>true</vt:lpwstr>
  </property>
  <property fmtid="{D5CDD505-2E9C-101B-9397-08002B2CF9AE}" pid="19" name="HiddenSlides">
    <vt:i4>0</vt:i4>
  </property>
  <property fmtid="{D5CDD505-2E9C-101B-9397-08002B2CF9AE}" pid="20" name="HyperlinksChanged">
    <vt:bool>false</vt:bool>
  </property>
  <property fmtid="{D5CDD505-2E9C-101B-9397-08002B2CF9AE}" pid="21" name="IsDocument">
    <vt:lpwstr>false</vt:lpwstr>
  </property>
  <property fmtid="{D5CDD505-2E9C-101B-9397-08002B2CF9AE}" pid="22" name="IsPresentation">
    <vt:lpwstr>true</vt:lpwstr>
  </property>
  <property fmtid="{D5CDD505-2E9C-101B-9397-08002B2CF9AE}" pid="23" name="Keyword">
    <vt:lpwstr/>
  </property>
  <property fmtid="{D5CDD505-2E9C-101B-9397-08002B2CF9AE}" pid="24" name="Language">
    <vt:lpwstr>EnglishUS</vt:lpwstr>
  </property>
  <property fmtid="{D5CDD505-2E9C-101B-9397-08002B2CF9AE}" pid="25" name="LinksUpToDate">
    <vt:bool>false</vt:bool>
  </property>
  <property fmtid="{D5CDD505-2E9C-101B-9397-08002B2CF9AE}" pid="26" name="MMClips">
    <vt:i4>0</vt:i4>
  </property>
  <property fmtid="{D5CDD505-2E9C-101B-9397-08002B2CF9AE}" pid="27" name="Notes">
    <vt:i4>10</vt:i4>
  </property>
  <property fmtid="{D5CDD505-2E9C-101B-9397-08002B2CF9AE}" pid="28" name="PackageNo">
    <vt:lpwstr>LXA 119 603</vt:lpwstr>
  </property>
  <property fmtid="{D5CDD505-2E9C-101B-9397-08002B2CF9AE}" pid="29" name="PackageVersion">
    <vt:lpwstr>R6B</vt:lpwstr>
  </property>
  <property fmtid="{D5CDD505-2E9C-101B-9397-08002B2CF9AE}" pid="30" name="PageNumberVisible">
    <vt:lpwstr>PageX</vt:lpwstr>
  </property>
  <property fmtid="{D5CDD505-2E9C-101B-9397-08002B2CF9AE}" pid="31" name="Prepared">
    <vt:lpwstr>Ingemar Johansson S Ericsson AB</vt:lpwstr>
  </property>
  <property fmtid="{D5CDD505-2E9C-101B-9397-08002B2CF9AE}" pid="32" name="PresentationFormat">
    <vt:lpwstr>Widescreen</vt:lpwstr>
  </property>
  <property fmtid="{D5CDD505-2E9C-101B-9397-08002B2CF9AE}" pid="33" name="Reference">
    <vt:lpwstr/>
  </property>
  <property fmtid="{D5CDD505-2E9C-101B-9397-08002B2CF9AE}" pid="34" name="Revision">
    <vt:lpwstr/>
  </property>
  <property fmtid="{D5CDD505-2E9C-101B-9397-08002B2CF9AE}" pid="35" name="ScaleCrop">
    <vt:bool>false</vt:bool>
  </property>
  <property fmtid="{D5CDD505-2E9C-101B-9397-08002B2CF9AE}" pid="36" name="SecurityClass">
    <vt:lpwstr>Open</vt:lpwstr>
  </property>
  <property fmtid="{D5CDD505-2E9C-101B-9397-08002B2CF9AE}" pid="37" name="ShareDoc">
    <vt:bool>false</vt:bool>
  </property>
  <property fmtid="{D5CDD505-2E9C-101B-9397-08002B2CF9AE}" pid="38" name="Slides">
    <vt:i4>16</vt:i4>
  </property>
  <property fmtid="{D5CDD505-2E9C-101B-9397-08002B2CF9AE}" pid="39" name="TemplafyLanguageCode">
    <vt:lpwstr>en-US</vt:lpwstr>
  </property>
  <property fmtid="{D5CDD505-2E9C-101B-9397-08002B2CF9AE}" pid="40" name="TemplafyTemplateId">
    <vt:lpwstr>637037983894866703</vt:lpwstr>
  </property>
  <property fmtid="{D5CDD505-2E9C-101B-9397-08002B2CF9AE}" pid="41" name="TemplafyTenantId">
    <vt:lpwstr>ericsson</vt:lpwstr>
  </property>
  <property fmtid="{D5CDD505-2E9C-101B-9397-08002B2CF9AE}" pid="42" name="TemplafyTimeStamp">
    <vt:lpwstr>2019-11-19T09:14:07.2291793Z</vt:lpwstr>
  </property>
  <property fmtid="{D5CDD505-2E9C-101B-9397-08002B2CF9AE}" pid="43" name="TemplafyUserProfileId">
    <vt:lpwstr>637109802896415158</vt:lpwstr>
  </property>
  <property fmtid="{D5CDD505-2E9C-101B-9397-08002B2CF9AE}" pid="44" name="TemplateID">
    <vt:lpwstr>FALSE</vt:lpwstr>
  </property>
  <property fmtid="{D5CDD505-2E9C-101B-9397-08002B2CF9AE}" pid="45" name="TemplateIdentity">
    <vt:lpwstr> </vt:lpwstr>
  </property>
  <property fmtid="{D5CDD505-2E9C-101B-9397-08002B2CF9AE}" pid="46" name="TemplateName">
    <vt:lpwstr>CXC 173 2731/1</vt:lpwstr>
  </property>
  <property fmtid="{D5CDD505-2E9C-101B-9397-08002B2CF9AE}" pid="47" name="TemplateVersion">
    <vt:lpwstr>R2A</vt:lpwstr>
  </property>
  <property fmtid="{D5CDD505-2E9C-101B-9397-08002B2CF9AE}" pid="48" name="Title">
    <vt:lpwstr>SCReAM BW test</vt:lpwstr>
  </property>
</Properties>
</file>