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4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1666" y="893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2836A9-9BBE-4FA3-A4F8-731D79D06A88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9094D-00BB-4260-9816-1B36D715C9B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72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S_PPT_16-9_Backgroun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3305408"/>
            <a:ext cx="9144000" cy="1838091"/>
          </a:xfrm>
          <a:prstGeom prst="rect">
            <a:avLst/>
          </a:prstGeom>
          <a:solidFill>
            <a:schemeClr val="dk1">
              <a:alpha val="6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629845"/>
            <a:ext cx="9144000" cy="578029"/>
          </a:xfrm>
        </p:spPr>
        <p:txBody>
          <a:bodyPr/>
          <a:lstStyle>
            <a:lvl1pPr algn="ctr">
              <a:defRPr sz="35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320626"/>
            <a:ext cx="9143999" cy="495796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176" y="954109"/>
            <a:ext cx="2651690" cy="172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4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VS_PPT_16-9_Backgroun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1608823"/>
            <a:ext cx="9144000" cy="2181012"/>
          </a:xfrm>
          <a:prstGeom prst="rect">
            <a:avLst/>
          </a:prstGeom>
          <a:solidFill>
            <a:schemeClr val="dk1">
              <a:alpha val="6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816965" y="2142687"/>
            <a:ext cx="5317736" cy="69941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848517" y="2842102"/>
            <a:ext cx="5317736" cy="439146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26" y="2081851"/>
            <a:ext cx="1817730" cy="11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1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5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2574"/>
            <a:ext cx="8229600" cy="3632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pic>
        <p:nvPicPr>
          <p:cNvPr id="7" name="Picture 6" descr="OVS_PPT_16-9_Background.jpg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64" b="45440"/>
          <a:stretch/>
        </p:blipFill>
        <p:spPr>
          <a:xfrm>
            <a:off x="0" y="0"/>
            <a:ext cx="9144000" cy="71990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4772423"/>
            <a:ext cx="9144000" cy="37916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602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0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110315" y="881263"/>
            <a:ext cx="2115558" cy="2660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 err="1"/>
              <a:t>OpenStack</a:t>
            </a:r>
            <a:endParaRPr lang="it-IT" sz="900" dirty="0"/>
          </a:p>
        </p:txBody>
      </p:sp>
      <p:sp>
        <p:nvSpPr>
          <p:cNvPr id="6" name="Rettangolo 5"/>
          <p:cNvSpPr/>
          <p:nvPr/>
        </p:nvSpPr>
        <p:spPr>
          <a:xfrm>
            <a:off x="521243" y="1149004"/>
            <a:ext cx="1344643" cy="23478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 err="1"/>
              <a:t>Neutron</a:t>
            </a:r>
            <a:endParaRPr lang="it-IT" sz="900" dirty="0"/>
          </a:p>
        </p:txBody>
      </p:sp>
      <p:sp>
        <p:nvSpPr>
          <p:cNvPr id="7" name="Rettangolo 6"/>
          <p:cNvSpPr/>
          <p:nvPr/>
        </p:nvSpPr>
        <p:spPr>
          <a:xfrm>
            <a:off x="521242" y="1408504"/>
            <a:ext cx="1344643" cy="2924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/>
              <a:t>OVN ML2</a:t>
            </a:r>
            <a:br>
              <a:rPr lang="it-IT" sz="900" dirty="0"/>
            </a:br>
            <a:r>
              <a:rPr lang="it-IT" sz="900" dirty="0" err="1"/>
              <a:t>Mechanism</a:t>
            </a:r>
            <a:r>
              <a:rPr lang="it-IT" sz="900" dirty="0"/>
              <a:t> Driver</a:t>
            </a:r>
          </a:p>
        </p:txBody>
      </p:sp>
      <p:sp>
        <p:nvSpPr>
          <p:cNvPr id="8" name="Disco magnetico 7"/>
          <p:cNvSpPr/>
          <p:nvPr/>
        </p:nvSpPr>
        <p:spPr>
          <a:xfrm>
            <a:off x="666128" y="1898469"/>
            <a:ext cx="1058253" cy="308287"/>
          </a:xfrm>
          <a:prstGeom prst="flowChartMagneticDisk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 err="1"/>
              <a:t>Northbound</a:t>
            </a:r>
            <a:r>
              <a:rPr lang="it-IT" sz="900" dirty="0"/>
              <a:t> DB</a:t>
            </a:r>
          </a:p>
        </p:txBody>
      </p:sp>
      <p:sp>
        <p:nvSpPr>
          <p:cNvPr id="9" name="Rettangolo 8"/>
          <p:cNvSpPr/>
          <p:nvPr/>
        </p:nvSpPr>
        <p:spPr>
          <a:xfrm>
            <a:off x="594531" y="2416736"/>
            <a:ext cx="1201447" cy="183380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/>
              <a:t>Northd*</a:t>
            </a:r>
          </a:p>
        </p:txBody>
      </p:sp>
      <p:sp>
        <p:nvSpPr>
          <p:cNvPr id="10" name="Disco magnetico 9"/>
          <p:cNvSpPr/>
          <p:nvPr/>
        </p:nvSpPr>
        <p:spPr>
          <a:xfrm>
            <a:off x="540276" y="2818943"/>
            <a:ext cx="1308567" cy="328093"/>
          </a:xfrm>
          <a:prstGeom prst="flowChartMagneticDisk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 err="1"/>
              <a:t>SouthBound</a:t>
            </a:r>
            <a:r>
              <a:rPr lang="it-IT" sz="900" dirty="0"/>
              <a:t> DB</a:t>
            </a:r>
          </a:p>
        </p:txBody>
      </p:sp>
      <p:cxnSp>
        <p:nvCxnSpPr>
          <p:cNvPr id="13" name="Connettore 2 12"/>
          <p:cNvCxnSpPr>
            <a:stCxn id="10" idx="1"/>
            <a:endCxn id="9" idx="2"/>
          </p:cNvCxnSpPr>
          <p:nvPr/>
        </p:nvCxnSpPr>
        <p:spPr>
          <a:xfrm flipV="1">
            <a:off x="1194560" y="2600116"/>
            <a:ext cx="695" cy="2188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>
            <a:stCxn id="9" idx="0"/>
            <a:endCxn id="8" idx="3"/>
          </p:cNvCxnSpPr>
          <p:nvPr/>
        </p:nvCxnSpPr>
        <p:spPr>
          <a:xfrm flipV="1">
            <a:off x="1195255" y="2206756"/>
            <a:ext cx="0" cy="2099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>
            <a:stCxn id="8" idx="1"/>
            <a:endCxn id="7" idx="2"/>
          </p:cNvCxnSpPr>
          <p:nvPr/>
        </p:nvCxnSpPr>
        <p:spPr>
          <a:xfrm flipH="1" flipV="1">
            <a:off x="1193564" y="1700914"/>
            <a:ext cx="1691" cy="1975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68 Grupo"/>
          <p:cNvGrpSpPr/>
          <p:nvPr/>
        </p:nvGrpSpPr>
        <p:grpSpPr>
          <a:xfrm>
            <a:off x="125838" y="3434609"/>
            <a:ext cx="2724041" cy="1228494"/>
            <a:chOff x="53669" y="4658127"/>
            <a:chExt cx="3422165" cy="2103120"/>
          </a:xfrm>
        </p:grpSpPr>
        <p:grpSp>
          <p:nvGrpSpPr>
            <p:cNvPr id="17" name="32 Grupo"/>
            <p:cNvGrpSpPr/>
            <p:nvPr/>
          </p:nvGrpSpPr>
          <p:grpSpPr>
            <a:xfrm>
              <a:off x="53669" y="4658127"/>
              <a:ext cx="3422165" cy="2103120"/>
              <a:chOff x="68194" y="4658127"/>
              <a:chExt cx="3595593" cy="2103120"/>
            </a:xfrm>
          </p:grpSpPr>
          <p:sp>
            <p:nvSpPr>
              <p:cNvPr id="20" name="Rettangolo 19"/>
              <p:cNvSpPr/>
              <p:nvPr/>
            </p:nvSpPr>
            <p:spPr>
              <a:xfrm>
                <a:off x="68194" y="4658127"/>
                <a:ext cx="3595593" cy="2103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it-IT" sz="900" dirty="0">
                    <a:solidFill>
                      <a:schemeClr val="tx1"/>
                    </a:solidFill>
                  </a:rPr>
                  <a:t>Compute 1</a:t>
                </a:r>
              </a:p>
            </p:txBody>
          </p:sp>
          <p:sp>
            <p:nvSpPr>
              <p:cNvPr id="21" name="Rettangolo 20"/>
              <p:cNvSpPr/>
              <p:nvPr/>
            </p:nvSpPr>
            <p:spPr>
              <a:xfrm>
                <a:off x="169417" y="4755378"/>
                <a:ext cx="912815" cy="571498"/>
              </a:xfrm>
              <a:prstGeom prst="rect">
                <a:avLst/>
              </a:prstGeom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it-IT" sz="900" dirty="0"/>
                  <a:t>OVN</a:t>
                </a:r>
              </a:p>
              <a:p>
                <a:pPr algn="ctr"/>
                <a:r>
                  <a:rPr lang="it-IT" sz="900" dirty="0"/>
                  <a:t>Controller*</a:t>
                </a:r>
              </a:p>
            </p:txBody>
          </p:sp>
          <p:sp>
            <p:nvSpPr>
              <p:cNvPr id="22" name="Rettangolo 21"/>
              <p:cNvSpPr/>
              <p:nvPr/>
            </p:nvSpPr>
            <p:spPr>
              <a:xfrm>
                <a:off x="153118" y="5668937"/>
                <a:ext cx="942526" cy="297157"/>
              </a:xfrm>
              <a:prstGeom prst="rect">
                <a:avLst/>
              </a:prstGeom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700" dirty="0" err="1"/>
                  <a:t>ovsdb</a:t>
                </a:r>
                <a:r>
                  <a:rPr lang="it-IT" sz="700" dirty="0"/>
                  <a:t>-server</a:t>
                </a:r>
              </a:p>
            </p:txBody>
          </p:sp>
          <p:cxnSp>
            <p:nvCxnSpPr>
              <p:cNvPr id="23" name="Connettore 2 22"/>
              <p:cNvCxnSpPr>
                <a:stCxn id="21" idx="2"/>
                <a:endCxn id="22" idx="0"/>
              </p:cNvCxnSpPr>
              <p:nvPr/>
            </p:nvCxnSpPr>
            <p:spPr>
              <a:xfrm flipH="1">
                <a:off x="624382" y="5326876"/>
                <a:ext cx="1443" cy="342061"/>
              </a:xfrm>
              <a:prstGeom prst="straightConnector1">
                <a:avLst/>
              </a:prstGeom>
              <a:ln w="127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ttangolo 23"/>
              <p:cNvSpPr/>
              <p:nvPr/>
            </p:nvSpPr>
            <p:spPr>
              <a:xfrm>
                <a:off x="1410796" y="4747527"/>
                <a:ext cx="1059443" cy="396000"/>
              </a:xfrm>
              <a:prstGeom prst="rect">
                <a:avLst/>
              </a:prstGeom>
              <a:ln w="12700"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800" dirty="0"/>
                  <a:t>Nova Agent</a:t>
                </a:r>
              </a:p>
            </p:txBody>
          </p:sp>
          <p:sp>
            <p:nvSpPr>
              <p:cNvPr id="25" name="Rettangolo 24"/>
              <p:cNvSpPr/>
              <p:nvPr/>
            </p:nvSpPr>
            <p:spPr>
              <a:xfrm>
                <a:off x="1480253" y="5879547"/>
                <a:ext cx="580959" cy="426721"/>
              </a:xfrm>
              <a:prstGeom prst="rect">
                <a:avLst/>
              </a:prstGeom>
              <a:ln w="12700"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900" dirty="0"/>
                  <a:t>VM1</a:t>
                </a:r>
              </a:p>
            </p:txBody>
          </p:sp>
          <p:sp>
            <p:nvSpPr>
              <p:cNvPr id="26" name="Rettangolo 25"/>
              <p:cNvSpPr/>
              <p:nvPr/>
            </p:nvSpPr>
            <p:spPr>
              <a:xfrm>
                <a:off x="1705109" y="6188045"/>
                <a:ext cx="595375" cy="426721"/>
              </a:xfrm>
              <a:prstGeom prst="rect">
                <a:avLst/>
              </a:prstGeom>
              <a:ln w="12700"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900" dirty="0"/>
                  <a:t>VM2</a:t>
                </a:r>
              </a:p>
            </p:txBody>
          </p:sp>
          <p:sp>
            <p:nvSpPr>
              <p:cNvPr id="27" name="Rettangolo 9"/>
              <p:cNvSpPr/>
              <p:nvPr/>
            </p:nvSpPr>
            <p:spPr>
              <a:xfrm>
                <a:off x="1410795" y="5226068"/>
                <a:ext cx="1059445" cy="406011"/>
              </a:xfrm>
              <a:prstGeom prst="rect">
                <a:avLst/>
              </a:prstGeom>
              <a:ln w="12700"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800" dirty="0"/>
                  <a:t>Neutron Agent</a:t>
                </a:r>
              </a:p>
            </p:txBody>
          </p:sp>
        </p:grpSp>
        <p:cxnSp>
          <p:nvCxnSpPr>
            <p:cNvPr id="18" name="60 Conector recto de flecha"/>
            <p:cNvCxnSpPr>
              <a:stCxn id="24" idx="1"/>
              <a:endCxn id="22" idx="3"/>
            </p:cNvCxnSpPr>
            <p:nvPr/>
          </p:nvCxnSpPr>
          <p:spPr>
            <a:xfrm flipH="1">
              <a:off x="1031562" y="4945527"/>
              <a:ext cx="299951" cy="871988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33 Conector recto de flecha"/>
            <p:cNvCxnSpPr>
              <a:stCxn id="27" idx="1"/>
              <a:endCxn id="22" idx="3"/>
            </p:cNvCxnSpPr>
            <p:nvPr/>
          </p:nvCxnSpPr>
          <p:spPr>
            <a:xfrm flipH="1">
              <a:off x="1031562" y="5429074"/>
              <a:ext cx="299950" cy="388441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6" name="Connettore 2 165"/>
          <p:cNvCxnSpPr>
            <a:stCxn id="10" idx="3"/>
            <a:endCxn id="21" idx="0"/>
          </p:cNvCxnSpPr>
          <p:nvPr/>
        </p:nvCxnSpPr>
        <p:spPr>
          <a:xfrm flipH="1">
            <a:off x="548302" y="3147036"/>
            <a:ext cx="646258" cy="3443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ito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60241"/>
          </a:xfrm>
        </p:spPr>
        <p:txBody>
          <a:bodyPr/>
          <a:lstStyle/>
          <a:p>
            <a:r>
              <a:rPr lang="en-US" dirty="0" err="1"/>
              <a:t>IOVisor</a:t>
            </a:r>
            <a:r>
              <a:rPr lang="en-US" dirty="0"/>
              <a:t>-OVN Architecture</a:t>
            </a:r>
            <a:endParaRPr lang="it-IT" dirty="0"/>
          </a:p>
        </p:txBody>
      </p:sp>
      <p:sp>
        <p:nvSpPr>
          <p:cNvPr id="224" name="Rettangolo 223"/>
          <p:cNvSpPr/>
          <p:nvPr/>
        </p:nvSpPr>
        <p:spPr>
          <a:xfrm>
            <a:off x="320794" y="4402737"/>
            <a:ext cx="371749" cy="17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700" dirty="0"/>
              <a:t>OVS</a:t>
            </a:r>
          </a:p>
        </p:txBody>
      </p:sp>
      <p:cxnSp>
        <p:nvCxnSpPr>
          <p:cNvPr id="3" name="Connettore diritto 2"/>
          <p:cNvCxnSpPr/>
          <p:nvPr/>
        </p:nvCxnSpPr>
        <p:spPr>
          <a:xfrm flipV="1">
            <a:off x="191755" y="4351616"/>
            <a:ext cx="637586" cy="31148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Connettore diritto 10"/>
          <p:cNvCxnSpPr/>
          <p:nvPr/>
        </p:nvCxnSpPr>
        <p:spPr>
          <a:xfrm>
            <a:off x="174672" y="4351616"/>
            <a:ext cx="654669" cy="31148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3" name="CasellaDiTesto 62"/>
          <p:cNvSpPr txBox="1"/>
          <p:nvPr/>
        </p:nvSpPr>
        <p:spPr>
          <a:xfrm>
            <a:off x="2077720" y="3491416"/>
            <a:ext cx="679650" cy="2154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HOVER</a:t>
            </a:r>
          </a:p>
        </p:txBody>
      </p:sp>
      <p:sp>
        <p:nvSpPr>
          <p:cNvPr id="65" name="CasellaDiTesto 64"/>
          <p:cNvSpPr txBox="1"/>
          <p:nvPr/>
        </p:nvSpPr>
        <p:spPr>
          <a:xfrm>
            <a:off x="2040007" y="4129136"/>
            <a:ext cx="656024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700" dirty="0" err="1"/>
              <a:t>IOModule</a:t>
            </a:r>
            <a:br>
              <a:rPr lang="it-IT" sz="700" dirty="0"/>
            </a:br>
            <a:r>
              <a:rPr lang="it-IT" sz="700" dirty="0"/>
              <a:t>(</a:t>
            </a:r>
            <a:r>
              <a:rPr lang="it-IT" sz="700" dirty="0" err="1"/>
              <a:t>Dataplane</a:t>
            </a:r>
            <a:r>
              <a:rPr lang="it-IT" sz="700" dirty="0"/>
              <a:t>)</a:t>
            </a:r>
          </a:p>
        </p:txBody>
      </p:sp>
      <p:sp>
        <p:nvSpPr>
          <p:cNvPr id="66" name="Freccia in giù 65"/>
          <p:cNvSpPr/>
          <p:nvPr/>
        </p:nvSpPr>
        <p:spPr>
          <a:xfrm>
            <a:off x="2270208" y="3784051"/>
            <a:ext cx="255104" cy="231664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sp>
        <p:nvSpPr>
          <p:cNvPr id="67" name="CasellaDiTesto 66"/>
          <p:cNvSpPr txBox="1"/>
          <p:nvPr/>
        </p:nvSpPr>
        <p:spPr>
          <a:xfrm>
            <a:off x="2106047" y="4183121"/>
            <a:ext cx="656024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700" dirty="0" err="1"/>
              <a:t>IOModule</a:t>
            </a:r>
            <a:br>
              <a:rPr lang="it-IT" sz="700" dirty="0"/>
            </a:br>
            <a:r>
              <a:rPr lang="it-IT" sz="700" dirty="0"/>
              <a:t>(</a:t>
            </a:r>
            <a:r>
              <a:rPr lang="it-IT" sz="700" dirty="0" err="1"/>
              <a:t>Dataplane</a:t>
            </a:r>
            <a:r>
              <a:rPr lang="it-IT" sz="700" dirty="0"/>
              <a:t>)</a:t>
            </a:r>
          </a:p>
        </p:txBody>
      </p:sp>
      <p:sp>
        <p:nvSpPr>
          <p:cNvPr id="68" name="Rettangolo 67"/>
          <p:cNvSpPr/>
          <p:nvPr/>
        </p:nvSpPr>
        <p:spPr>
          <a:xfrm>
            <a:off x="2474934" y="1143734"/>
            <a:ext cx="3451041" cy="189173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sp>
        <p:nvSpPr>
          <p:cNvPr id="69" name="CasellaDiTesto 68"/>
          <p:cNvSpPr txBox="1"/>
          <p:nvPr/>
        </p:nvSpPr>
        <p:spPr>
          <a:xfrm>
            <a:off x="2590485" y="1262576"/>
            <a:ext cx="156240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OVN Monitor </a:t>
            </a:r>
            <a:br>
              <a:rPr lang="it-IT" sz="800" dirty="0"/>
            </a:br>
            <a:r>
              <a:rPr lang="it-IT" sz="800" dirty="0"/>
              <a:t>(</a:t>
            </a:r>
            <a:r>
              <a:rPr lang="it-IT" sz="800" i="1" dirty="0" err="1"/>
              <a:t>ovsdb</a:t>
            </a:r>
            <a:r>
              <a:rPr lang="it-IT" sz="800" i="1" dirty="0"/>
              <a:t> monitor for </a:t>
            </a:r>
            <a:r>
              <a:rPr lang="it-IT" sz="800" i="1" dirty="0" err="1"/>
              <a:t>ovn</a:t>
            </a:r>
            <a:r>
              <a:rPr lang="it-IT" sz="800" i="1" dirty="0"/>
              <a:t> NB, SB and OVS database</a:t>
            </a:r>
            <a:r>
              <a:rPr lang="it-IT" sz="800" dirty="0"/>
              <a:t>)</a:t>
            </a:r>
          </a:p>
        </p:txBody>
      </p:sp>
      <p:sp>
        <p:nvSpPr>
          <p:cNvPr id="70" name="CasellaDiTesto 69"/>
          <p:cNvSpPr txBox="1"/>
          <p:nvPr/>
        </p:nvSpPr>
        <p:spPr>
          <a:xfrm>
            <a:off x="2655906" y="2554562"/>
            <a:ext cx="1322684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800" dirty="0" err="1"/>
              <a:t>Hover</a:t>
            </a:r>
            <a:r>
              <a:rPr lang="it-IT" sz="800" dirty="0"/>
              <a:t> </a:t>
            </a:r>
            <a:r>
              <a:rPr lang="it-IT" sz="800" dirty="0" err="1"/>
              <a:t>Ctrl</a:t>
            </a:r>
            <a:r>
              <a:rPr lang="it-IT" sz="800" dirty="0"/>
              <a:t> </a:t>
            </a:r>
          </a:p>
          <a:p>
            <a:pPr algn="ctr"/>
            <a:r>
              <a:rPr lang="it-IT" sz="800" i="1" dirty="0"/>
              <a:t>(</a:t>
            </a:r>
            <a:r>
              <a:rPr lang="it-IT" sz="800" i="1" dirty="0" err="1"/>
              <a:t>wrapper</a:t>
            </a:r>
            <a:r>
              <a:rPr lang="it-IT" sz="800" i="1" dirty="0"/>
              <a:t> for </a:t>
            </a:r>
            <a:r>
              <a:rPr lang="it-IT" sz="800" i="1" dirty="0" err="1"/>
              <a:t>Hover</a:t>
            </a:r>
            <a:r>
              <a:rPr lang="it-IT" sz="800" i="1" dirty="0"/>
              <a:t> </a:t>
            </a:r>
            <a:r>
              <a:rPr lang="it-IT" sz="800" i="1" dirty="0" err="1"/>
              <a:t>APIs</a:t>
            </a:r>
            <a:r>
              <a:rPr lang="it-IT" sz="800" i="1" dirty="0"/>
              <a:t>)</a:t>
            </a:r>
          </a:p>
        </p:txBody>
      </p:sp>
      <p:sp>
        <p:nvSpPr>
          <p:cNvPr id="71" name="CasellaDiTesto 70"/>
          <p:cNvSpPr txBox="1"/>
          <p:nvPr/>
        </p:nvSpPr>
        <p:spPr>
          <a:xfrm>
            <a:off x="2658089" y="2089604"/>
            <a:ext cx="1322689" cy="2154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800" dirty="0" err="1"/>
              <a:t>Main</a:t>
            </a:r>
            <a:r>
              <a:rPr lang="it-IT" sz="800" dirty="0"/>
              <a:t> </a:t>
            </a:r>
            <a:r>
              <a:rPr lang="it-IT" sz="800" dirty="0" err="1"/>
              <a:t>Logic</a:t>
            </a:r>
            <a:endParaRPr lang="it-IT" sz="800" dirty="0"/>
          </a:p>
        </p:txBody>
      </p:sp>
      <p:sp>
        <p:nvSpPr>
          <p:cNvPr id="72" name="CasellaDiTesto 71"/>
          <p:cNvSpPr txBox="1"/>
          <p:nvPr/>
        </p:nvSpPr>
        <p:spPr>
          <a:xfrm>
            <a:off x="4962987" y="2089605"/>
            <a:ext cx="788952" cy="2154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Local DB</a:t>
            </a:r>
          </a:p>
        </p:txBody>
      </p:sp>
      <p:sp>
        <p:nvSpPr>
          <p:cNvPr id="73" name="CasellaDiTesto 72"/>
          <p:cNvSpPr txBox="1"/>
          <p:nvPr/>
        </p:nvSpPr>
        <p:spPr>
          <a:xfrm>
            <a:off x="4937177" y="2554562"/>
            <a:ext cx="814762" cy="3385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800" dirty="0" err="1"/>
              <a:t>IOModules</a:t>
            </a:r>
            <a:r>
              <a:rPr lang="it-IT" sz="800" dirty="0"/>
              <a:t> </a:t>
            </a:r>
            <a:r>
              <a:rPr lang="it-IT" sz="800" dirty="0" err="1"/>
              <a:t>Repo</a:t>
            </a:r>
            <a:endParaRPr lang="it-IT" sz="800" dirty="0"/>
          </a:p>
        </p:txBody>
      </p:sp>
      <p:sp>
        <p:nvSpPr>
          <p:cNvPr id="74" name="CasellaDiTesto 73"/>
          <p:cNvSpPr txBox="1"/>
          <p:nvPr/>
        </p:nvSpPr>
        <p:spPr>
          <a:xfrm>
            <a:off x="4325165" y="1254796"/>
            <a:ext cx="721154" cy="2154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800" dirty="0" err="1"/>
              <a:t>Logger</a:t>
            </a:r>
            <a:endParaRPr lang="it-IT" sz="800" dirty="0"/>
          </a:p>
        </p:txBody>
      </p:sp>
      <p:sp>
        <p:nvSpPr>
          <p:cNvPr id="75" name="CasellaDiTesto 74"/>
          <p:cNvSpPr txBox="1"/>
          <p:nvPr/>
        </p:nvSpPr>
        <p:spPr>
          <a:xfrm>
            <a:off x="5222582" y="1259288"/>
            <a:ext cx="554240" cy="2154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CLI</a:t>
            </a:r>
          </a:p>
        </p:txBody>
      </p:sp>
      <p:cxnSp>
        <p:nvCxnSpPr>
          <p:cNvPr id="76" name="Connettore 4 75"/>
          <p:cNvCxnSpPr>
            <a:stCxn id="69" idx="2"/>
            <a:endCxn id="71" idx="0"/>
          </p:cNvCxnSpPr>
          <p:nvPr/>
        </p:nvCxnSpPr>
        <p:spPr>
          <a:xfrm rot="5400000">
            <a:off x="3162881" y="1880795"/>
            <a:ext cx="365363" cy="52255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ttore 4 76"/>
          <p:cNvCxnSpPr>
            <a:stCxn id="74" idx="2"/>
            <a:endCxn id="71" idx="0"/>
          </p:cNvCxnSpPr>
          <p:nvPr/>
        </p:nvCxnSpPr>
        <p:spPr>
          <a:xfrm rot="5400000">
            <a:off x="3692906" y="1096768"/>
            <a:ext cx="619364" cy="1366308"/>
          </a:xfrm>
          <a:prstGeom prst="bentConnector3">
            <a:avLst>
              <a:gd name="adj1" fmla="val 70607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ttore 4 78"/>
          <p:cNvCxnSpPr>
            <a:stCxn id="75" idx="2"/>
            <a:endCxn id="71" idx="0"/>
          </p:cNvCxnSpPr>
          <p:nvPr/>
        </p:nvCxnSpPr>
        <p:spPr>
          <a:xfrm rot="5400000">
            <a:off x="4102132" y="692034"/>
            <a:ext cx="614872" cy="2180268"/>
          </a:xfrm>
          <a:prstGeom prst="bentConnector3">
            <a:avLst>
              <a:gd name="adj1" fmla="val 70139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ttore 4 79"/>
          <p:cNvCxnSpPr>
            <a:stCxn id="72" idx="1"/>
            <a:endCxn id="71" idx="3"/>
          </p:cNvCxnSpPr>
          <p:nvPr/>
        </p:nvCxnSpPr>
        <p:spPr>
          <a:xfrm rot="10800000">
            <a:off x="3980779" y="2197327"/>
            <a:ext cx="982209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ttore 4 80"/>
          <p:cNvCxnSpPr>
            <a:stCxn id="73" idx="1"/>
            <a:endCxn id="71" idx="3"/>
          </p:cNvCxnSpPr>
          <p:nvPr/>
        </p:nvCxnSpPr>
        <p:spPr>
          <a:xfrm rot="10800000">
            <a:off x="3980779" y="2197327"/>
            <a:ext cx="956399" cy="52651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ttore 4 81"/>
          <p:cNvCxnSpPr>
            <a:stCxn id="70" idx="0"/>
            <a:endCxn id="71" idx="2"/>
          </p:cNvCxnSpPr>
          <p:nvPr/>
        </p:nvCxnSpPr>
        <p:spPr>
          <a:xfrm rot="5400000" flipH="1" flipV="1">
            <a:off x="3193584" y="2428712"/>
            <a:ext cx="249514" cy="218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5" name="68 Grupo"/>
          <p:cNvGrpSpPr/>
          <p:nvPr/>
        </p:nvGrpSpPr>
        <p:grpSpPr>
          <a:xfrm>
            <a:off x="3195661" y="3434420"/>
            <a:ext cx="2724041" cy="1228494"/>
            <a:chOff x="53669" y="4658127"/>
            <a:chExt cx="3422165" cy="2103120"/>
          </a:xfrm>
        </p:grpSpPr>
        <p:grpSp>
          <p:nvGrpSpPr>
            <p:cNvPr id="116" name="32 Grupo"/>
            <p:cNvGrpSpPr/>
            <p:nvPr/>
          </p:nvGrpSpPr>
          <p:grpSpPr>
            <a:xfrm>
              <a:off x="53669" y="4658127"/>
              <a:ext cx="3422165" cy="2103120"/>
              <a:chOff x="68194" y="4658127"/>
              <a:chExt cx="3595593" cy="2103120"/>
            </a:xfrm>
          </p:grpSpPr>
          <p:sp>
            <p:nvSpPr>
              <p:cNvPr id="119" name="Rettangolo 118"/>
              <p:cNvSpPr/>
              <p:nvPr/>
            </p:nvSpPr>
            <p:spPr>
              <a:xfrm>
                <a:off x="68194" y="4658127"/>
                <a:ext cx="3595593" cy="2103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it-IT" sz="900" dirty="0">
                    <a:solidFill>
                      <a:schemeClr val="tx1"/>
                    </a:solidFill>
                  </a:rPr>
                  <a:t>Compute 2</a:t>
                </a:r>
              </a:p>
            </p:txBody>
          </p:sp>
          <p:sp>
            <p:nvSpPr>
              <p:cNvPr id="120" name="Rettangolo 119"/>
              <p:cNvSpPr/>
              <p:nvPr/>
            </p:nvSpPr>
            <p:spPr>
              <a:xfrm>
                <a:off x="169417" y="4755378"/>
                <a:ext cx="912815" cy="571498"/>
              </a:xfrm>
              <a:prstGeom prst="rect">
                <a:avLst/>
              </a:prstGeom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it-IT" sz="900" dirty="0"/>
                  <a:t>OVN</a:t>
                </a:r>
              </a:p>
              <a:p>
                <a:pPr algn="ctr"/>
                <a:r>
                  <a:rPr lang="it-IT" sz="900" dirty="0"/>
                  <a:t>Controller*</a:t>
                </a:r>
              </a:p>
            </p:txBody>
          </p:sp>
          <p:sp>
            <p:nvSpPr>
              <p:cNvPr id="121" name="Rettangolo 120"/>
              <p:cNvSpPr/>
              <p:nvPr/>
            </p:nvSpPr>
            <p:spPr>
              <a:xfrm>
                <a:off x="153118" y="5668937"/>
                <a:ext cx="942526" cy="297157"/>
              </a:xfrm>
              <a:prstGeom prst="rect">
                <a:avLst/>
              </a:prstGeom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700" dirty="0" err="1"/>
                  <a:t>ovsdb</a:t>
                </a:r>
                <a:r>
                  <a:rPr lang="it-IT" sz="700" dirty="0"/>
                  <a:t>-server</a:t>
                </a:r>
              </a:p>
            </p:txBody>
          </p:sp>
          <p:cxnSp>
            <p:nvCxnSpPr>
              <p:cNvPr id="122" name="Connettore 2 121"/>
              <p:cNvCxnSpPr>
                <a:stCxn id="120" idx="2"/>
                <a:endCxn id="121" idx="0"/>
              </p:cNvCxnSpPr>
              <p:nvPr/>
            </p:nvCxnSpPr>
            <p:spPr>
              <a:xfrm flipH="1">
                <a:off x="624382" y="5326876"/>
                <a:ext cx="1443" cy="342061"/>
              </a:xfrm>
              <a:prstGeom prst="straightConnector1">
                <a:avLst/>
              </a:prstGeom>
              <a:ln w="127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ttangolo 122"/>
              <p:cNvSpPr/>
              <p:nvPr/>
            </p:nvSpPr>
            <p:spPr>
              <a:xfrm>
                <a:off x="1410796" y="4747527"/>
                <a:ext cx="1059443" cy="396000"/>
              </a:xfrm>
              <a:prstGeom prst="rect">
                <a:avLst/>
              </a:prstGeom>
              <a:ln w="12700"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800" dirty="0"/>
                  <a:t>Nova Agent</a:t>
                </a:r>
              </a:p>
            </p:txBody>
          </p:sp>
          <p:sp>
            <p:nvSpPr>
              <p:cNvPr id="124" name="Rettangolo 123"/>
              <p:cNvSpPr/>
              <p:nvPr/>
            </p:nvSpPr>
            <p:spPr>
              <a:xfrm>
                <a:off x="1480253" y="5879547"/>
                <a:ext cx="580959" cy="426721"/>
              </a:xfrm>
              <a:prstGeom prst="rect">
                <a:avLst/>
              </a:prstGeom>
              <a:ln w="12700"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900" dirty="0"/>
                  <a:t>VM1</a:t>
                </a:r>
              </a:p>
            </p:txBody>
          </p:sp>
          <p:sp>
            <p:nvSpPr>
              <p:cNvPr id="125" name="Rettangolo 124"/>
              <p:cNvSpPr/>
              <p:nvPr/>
            </p:nvSpPr>
            <p:spPr>
              <a:xfrm>
                <a:off x="1705109" y="6188045"/>
                <a:ext cx="595375" cy="426721"/>
              </a:xfrm>
              <a:prstGeom prst="rect">
                <a:avLst/>
              </a:prstGeom>
              <a:ln w="12700"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900" dirty="0"/>
                  <a:t>VM2</a:t>
                </a:r>
              </a:p>
            </p:txBody>
          </p:sp>
          <p:sp>
            <p:nvSpPr>
              <p:cNvPr id="126" name="Rettangolo 9"/>
              <p:cNvSpPr/>
              <p:nvPr/>
            </p:nvSpPr>
            <p:spPr>
              <a:xfrm>
                <a:off x="1410795" y="5226068"/>
                <a:ext cx="1059445" cy="406011"/>
              </a:xfrm>
              <a:prstGeom prst="rect">
                <a:avLst/>
              </a:prstGeom>
              <a:ln w="12700"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800" dirty="0"/>
                  <a:t>Neutron Agent</a:t>
                </a:r>
              </a:p>
            </p:txBody>
          </p:sp>
        </p:grpSp>
        <p:cxnSp>
          <p:nvCxnSpPr>
            <p:cNvPr id="117" name="60 Conector recto de flecha"/>
            <p:cNvCxnSpPr>
              <a:stCxn id="123" idx="1"/>
              <a:endCxn id="121" idx="3"/>
            </p:cNvCxnSpPr>
            <p:nvPr/>
          </p:nvCxnSpPr>
          <p:spPr>
            <a:xfrm flipH="1">
              <a:off x="1031562" y="4945527"/>
              <a:ext cx="299951" cy="871988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133 Conector recto de flecha"/>
            <p:cNvCxnSpPr>
              <a:stCxn id="126" idx="1"/>
              <a:endCxn id="121" idx="3"/>
            </p:cNvCxnSpPr>
            <p:nvPr/>
          </p:nvCxnSpPr>
          <p:spPr>
            <a:xfrm flipH="1">
              <a:off x="1031562" y="5429074"/>
              <a:ext cx="299950" cy="388441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Rettangolo 126"/>
          <p:cNvSpPr/>
          <p:nvPr/>
        </p:nvSpPr>
        <p:spPr>
          <a:xfrm>
            <a:off x="3390617" y="4402548"/>
            <a:ext cx="371749" cy="17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700" dirty="0"/>
              <a:t>OVS</a:t>
            </a:r>
          </a:p>
        </p:txBody>
      </p:sp>
      <p:cxnSp>
        <p:nvCxnSpPr>
          <p:cNvPr id="128" name="Connettore diritto 127"/>
          <p:cNvCxnSpPr/>
          <p:nvPr/>
        </p:nvCxnSpPr>
        <p:spPr>
          <a:xfrm flipV="1">
            <a:off x="3261578" y="4351427"/>
            <a:ext cx="637586" cy="31148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9" name="Connettore diritto 128"/>
          <p:cNvCxnSpPr/>
          <p:nvPr/>
        </p:nvCxnSpPr>
        <p:spPr>
          <a:xfrm>
            <a:off x="3244495" y="4351427"/>
            <a:ext cx="654669" cy="31148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0" name="CasellaDiTesto 129"/>
          <p:cNvSpPr txBox="1"/>
          <p:nvPr/>
        </p:nvSpPr>
        <p:spPr>
          <a:xfrm>
            <a:off x="5147543" y="3491227"/>
            <a:ext cx="679650" cy="2154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HOVER</a:t>
            </a:r>
          </a:p>
        </p:txBody>
      </p:sp>
      <p:sp>
        <p:nvSpPr>
          <p:cNvPr id="131" name="CasellaDiTesto 130"/>
          <p:cNvSpPr txBox="1"/>
          <p:nvPr/>
        </p:nvSpPr>
        <p:spPr>
          <a:xfrm>
            <a:off x="5109830" y="4128947"/>
            <a:ext cx="656024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700" dirty="0" err="1"/>
              <a:t>IOModule</a:t>
            </a:r>
            <a:br>
              <a:rPr lang="it-IT" sz="700" dirty="0"/>
            </a:br>
            <a:r>
              <a:rPr lang="it-IT" sz="700" dirty="0"/>
              <a:t>(</a:t>
            </a:r>
            <a:r>
              <a:rPr lang="it-IT" sz="700" dirty="0" err="1"/>
              <a:t>Dataplane</a:t>
            </a:r>
            <a:r>
              <a:rPr lang="it-IT" sz="700" dirty="0"/>
              <a:t>)</a:t>
            </a:r>
          </a:p>
        </p:txBody>
      </p:sp>
      <p:sp>
        <p:nvSpPr>
          <p:cNvPr id="132" name="Freccia in giù 131"/>
          <p:cNvSpPr/>
          <p:nvPr/>
        </p:nvSpPr>
        <p:spPr>
          <a:xfrm>
            <a:off x="5340031" y="3783862"/>
            <a:ext cx="255104" cy="231664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sp>
        <p:nvSpPr>
          <p:cNvPr id="133" name="CasellaDiTesto 132"/>
          <p:cNvSpPr txBox="1"/>
          <p:nvPr/>
        </p:nvSpPr>
        <p:spPr>
          <a:xfrm>
            <a:off x="5175870" y="4182932"/>
            <a:ext cx="656024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700" dirty="0" err="1"/>
              <a:t>IOModule</a:t>
            </a:r>
            <a:br>
              <a:rPr lang="it-IT" sz="700" dirty="0"/>
            </a:br>
            <a:r>
              <a:rPr lang="it-IT" sz="700" dirty="0"/>
              <a:t>(</a:t>
            </a:r>
            <a:r>
              <a:rPr lang="it-IT" sz="700" dirty="0" err="1"/>
              <a:t>Dataplane</a:t>
            </a:r>
            <a:r>
              <a:rPr lang="it-IT" sz="700" dirty="0"/>
              <a:t>)</a:t>
            </a:r>
          </a:p>
        </p:txBody>
      </p:sp>
      <p:cxnSp>
        <p:nvCxnSpPr>
          <p:cNvPr id="134" name="Connettore 2 133"/>
          <p:cNvCxnSpPr>
            <a:stCxn id="10" idx="3"/>
            <a:endCxn id="120" idx="0"/>
          </p:cNvCxnSpPr>
          <p:nvPr/>
        </p:nvCxnSpPr>
        <p:spPr>
          <a:xfrm>
            <a:off x="1194560" y="3147036"/>
            <a:ext cx="2423565" cy="3441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nettore 4 93"/>
          <p:cNvCxnSpPr>
            <a:stCxn id="70" idx="2"/>
            <a:endCxn id="63" idx="0"/>
          </p:cNvCxnSpPr>
          <p:nvPr/>
        </p:nvCxnSpPr>
        <p:spPr>
          <a:xfrm rot="5400000">
            <a:off x="2568247" y="2742415"/>
            <a:ext cx="598300" cy="89970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6" name="Connettore 4 95"/>
          <p:cNvCxnSpPr>
            <a:stCxn id="70" idx="2"/>
            <a:endCxn id="130" idx="0"/>
          </p:cNvCxnSpPr>
          <p:nvPr/>
        </p:nvCxnSpPr>
        <p:spPr>
          <a:xfrm rot="16200000" flipH="1">
            <a:off x="4103253" y="2107111"/>
            <a:ext cx="598111" cy="217012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9" name="Connettore 4 98"/>
          <p:cNvCxnSpPr>
            <a:stCxn id="8" idx="4"/>
            <a:endCxn id="69" idx="1"/>
          </p:cNvCxnSpPr>
          <p:nvPr/>
        </p:nvCxnSpPr>
        <p:spPr>
          <a:xfrm flipV="1">
            <a:off x="1724381" y="1493409"/>
            <a:ext cx="866104" cy="559204"/>
          </a:xfrm>
          <a:prstGeom prst="bentConnector3">
            <a:avLst>
              <a:gd name="adj1" fmla="val 34164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Connettore 4 100"/>
          <p:cNvCxnSpPr>
            <a:stCxn id="10" idx="4"/>
            <a:endCxn id="69" idx="1"/>
          </p:cNvCxnSpPr>
          <p:nvPr/>
        </p:nvCxnSpPr>
        <p:spPr>
          <a:xfrm flipV="1">
            <a:off x="1848843" y="1493409"/>
            <a:ext cx="741642" cy="1489581"/>
          </a:xfrm>
          <a:prstGeom prst="bentConnector3">
            <a:avLst>
              <a:gd name="adj1" fmla="val 23286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2" name="Connettore 4 111"/>
          <p:cNvCxnSpPr>
            <a:stCxn id="121" idx="1"/>
            <a:endCxn id="69" idx="1"/>
          </p:cNvCxnSpPr>
          <p:nvPr/>
        </p:nvCxnSpPr>
        <p:spPr>
          <a:xfrm rot="10800000">
            <a:off x="2590486" y="1493409"/>
            <a:ext cx="669515" cy="2618244"/>
          </a:xfrm>
          <a:prstGeom prst="bentConnector3">
            <a:avLst>
              <a:gd name="adj1" fmla="val 18536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0" name="Connettore 4 139"/>
          <p:cNvCxnSpPr>
            <a:stCxn id="22" idx="3"/>
            <a:endCxn id="69" idx="1"/>
          </p:cNvCxnSpPr>
          <p:nvPr/>
        </p:nvCxnSpPr>
        <p:spPr>
          <a:xfrm flipV="1">
            <a:off x="904240" y="1493409"/>
            <a:ext cx="1686245" cy="2618433"/>
          </a:xfrm>
          <a:prstGeom prst="bentConnector3">
            <a:avLst>
              <a:gd name="adj1" fmla="val 66238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4" name="CasellaDiTesto 143"/>
          <p:cNvSpPr txBox="1"/>
          <p:nvPr/>
        </p:nvSpPr>
        <p:spPr>
          <a:xfrm>
            <a:off x="3231028" y="790095"/>
            <a:ext cx="209474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700" i="1" dirty="0" err="1"/>
              <a:t>IOVisor</a:t>
            </a:r>
            <a:r>
              <a:rPr lang="it-IT" sz="1700" i="1" dirty="0"/>
              <a:t>-OVN </a:t>
            </a:r>
            <a:r>
              <a:rPr lang="it-IT" sz="1700" i="1" dirty="0" err="1"/>
              <a:t>Daemon</a:t>
            </a:r>
            <a:endParaRPr lang="it-IT" sz="1700" i="1" dirty="0"/>
          </a:p>
        </p:txBody>
      </p:sp>
      <p:sp>
        <p:nvSpPr>
          <p:cNvPr id="145" name="CasellaDiTesto 144"/>
          <p:cNvSpPr txBox="1"/>
          <p:nvPr/>
        </p:nvSpPr>
        <p:spPr>
          <a:xfrm>
            <a:off x="3983771" y="2983928"/>
            <a:ext cx="10871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i="1" dirty="0" err="1"/>
              <a:t>hover</a:t>
            </a:r>
            <a:r>
              <a:rPr lang="it-IT" sz="1000" i="1" dirty="0"/>
              <a:t> </a:t>
            </a:r>
            <a:r>
              <a:rPr lang="it-IT" sz="1000" i="1" dirty="0" err="1"/>
              <a:t>restful</a:t>
            </a:r>
            <a:r>
              <a:rPr lang="it-IT" sz="1000" i="1" dirty="0"/>
              <a:t> </a:t>
            </a:r>
            <a:r>
              <a:rPr lang="it-IT" sz="1000" i="1" dirty="0" err="1"/>
              <a:t>APIs</a:t>
            </a:r>
            <a:endParaRPr lang="it-IT" sz="1000" i="1" dirty="0"/>
          </a:p>
        </p:txBody>
      </p:sp>
      <p:sp>
        <p:nvSpPr>
          <p:cNvPr id="146" name="CasellaDiTesto 145"/>
          <p:cNvSpPr txBox="1"/>
          <p:nvPr/>
        </p:nvSpPr>
        <p:spPr>
          <a:xfrm rot="16200000">
            <a:off x="1614691" y="2037721"/>
            <a:ext cx="963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err="1"/>
              <a:t>ovsdb</a:t>
            </a:r>
            <a:r>
              <a:rPr lang="it-IT" sz="1000" dirty="0"/>
              <a:t> </a:t>
            </a:r>
            <a:r>
              <a:rPr lang="it-IT" sz="1000" dirty="0" err="1"/>
              <a:t>protocol</a:t>
            </a:r>
            <a:endParaRPr lang="it-IT" sz="1000" dirty="0"/>
          </a:p>
        </p:txBody>
      </p:sp>
    </p:spTree>
    <p:extLst>
      <p:ext uri="{BB962C8B-B14F-4D97-AF65-F5344CB8AC3E}">
        <p14:creationId xmlns:p14="http://schemas.microsoft.com/office/powerpoint/2010/main" val="3580145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69</Words>
  <Application>Microsoft Office PowerPoint</Application>
  <PresentationFormat>Presentazione su schermo (16:9)</PresentationFormat>
  <Paragraphs>42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IOVisor-OVN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 Cohen</dc:creator>
  <cp:lastModifiedBy>Matteo Bertrone</cp:lastModifiedBy>
  <cp:revision>56</cp:revision>
  <dcterms:created xsi:type="dcterms:W3CDTF">2016-09-09T14:34:40Z</dcterms:created>
  <dcterms:modified xsi:type="dcterms:W3CDTF">2016-11-02T21:56:29Z</dcterms:modified>
</cp:coreProperties>
</file>