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8"/>
    <p:restoredTop sz="94669"/>
  </p:normalViewPr>
  <p:slideViewPr>
    <p:cSldViewPr snapToGrid="0" snapToObjects="1">
      <p:cViewPr varScale="1">
        <p:scale>
          <a:sx n="112" d="100"/>
          <a:sy n="112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C040-19C5-8D41-8DD7-390E7CED0A01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D202-C9B8-A849-9CA8-37864C6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 v1.2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</a:p>
          <a:p>
            <a:r>
              <a:rPr lang="en-US" dirty="0" smtClean="0"/>
              <a:t>- based on comments received on the P4 v1.2 draft spec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12328"/>
          </a:xfrm>
        </p:spPr>
        <p:txBody>
          <a:bodyPr>
            <a:normAutofit/>
          </a:bodyPr>
          <a:lstStyle/>
          <a:p>
            <a:r>
              <a:rPr lang="en-US" dirty="0" smtClean="0"/>
              <a:t>[14.2] How do we initialize tables at compile-time?</a:t>
            </a:r>
          </a:p>
          <a:p>
            <a:pPr lvl="1"/>
            <a:r>
              <a:rPr lang="en-US" dirty="0" smtClean="0"/>
              <a:t>It’s relatively easy to give a syntax for constant tables</a:t>
            </a:r>
          </a:p>
          <a:p>
            <a:pPr lvl="1"/>
            <a:r>
              <a:rPr lang="en-US" dirty="0" smtClean="0"/>
              <a:t>Needs tools support</a:t>
            </a:r>
          </a:p>
          <a:p>
            <a:pPr lvl="1"/>
            <a:r>
              <a:rPr lang="en-US" dirty="0" smtClean="0"/>
              <a:t>Reuses the syntax for select: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t()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key = { address: ternary;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entries =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0x0A_00_00_01: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drop();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0x0A_00_00_02: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Set_dmac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(0x11_22_33_44_55_66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0x0B_00_00_03: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Set_dmac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(0x11_22_33_44_55_77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0x0B_00_00_00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&amp;&amp;&amp;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0xFF_00_00_00: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drop();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6709" cy="4616739"/>
          </a:xfrm>
        </p:spPr>
        <p:txBody>
          <a:bodyPr>
            <a:normAutofit/>
          </a:bodyPr>
          <a:lstStyle/>
          <a:p>
            <a:r>
              <a:rPr lang="en-US" dirty="0" smtClean="0"/>
              <a:t>[14.2.2]: switch (</a:t>
            </a:r>
            <a:r>
              <a:rPr lang="en-US" dirty="0" err="1" smtClean="0"/>
              <a:t>t.apply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Should we use a different field name for </a:t>
            </a:r>
            <a:r>
              <a:rPr lang="en-US" dirty="0" err="1" smtClean="0"/>
              <a:t>action_run</a:t>
            </a:r>
            <a:r>
              <a:rPr lang="en-US" dirty="0" smtClean="0"/>
              <a:t>?</a:t>
            </a:r>
          </a:p>
          <a:p>
            <a:r>
              <a:rPr lang="en-US" dirty="0" smtClean="0"/>
              <a:t>[15]: Can we add method calls where parameters are specified by name? </a:t>
            </a:r>
          </a:p>
          <a:p>
            <a:pPr lvl="1"/>
            <a:r>
              <a:rPr lang="en-US" dirty="0" smtClean="0"/>
              <a:t>a(x = 5, y = 2)</a:t>
            </a:r>
          </a:p>
          <a:p>
            <a:r>
              <a:rPr lang="en-US" dirty="0" smtClean="0"/>
              <a:t>[15]: Can we add default parameter initializers?</a:t>
            </a:r>
          </a:p>
          <a:p>
            <a:pPr lvl="1"/>
            <a:r>
              <a:rPr lang="en-US" dirty="0" smtClean="0"/>
              <a:t>We have to be careful with overload resolution</a:t>
            </a:r>
          </a:p>
          <a:p>
            <a:pPr lvl="1"/>
            <a:r>
              <a:rPr lang="en-US" dirty="0" smtClean="0"/>
              <a:t>Overload resolution can cause difficulties for programmers, so it has been kept as simple as possible</a:t>
            </a:r>
          </a:p>
          <a:p>
            <a:pPr lvl="1"/>
            <a:r>
              <a:rPr lang="en-US" dirty="0" smtClean="0"/>
              <a:t>Today overload resolution is based only on number of arguments</a:t>
            </a:r>
          </a:p>
          <a:p>
            <a:pPr lvl="1"/>
            <a:r>
              <a:rPr lang="en-US" dirty="0" smtClean="0"/>
              <a:t>With default parameter values the number of arguments is no longer obvious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9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[18.2]: Concurrency model of P4</a:t>
            </a:r>
          </a:p>
          <a:p>
            <a:pPr lvl="1"/>
            <a:r>
              <a:rPr lang="en-US" dirty="0" smtClean="0"/>
              <a:t>P4 v1.0 assumed implicitly that each packet is completely processed before the next one arrives</a:t>
            </a:r>
          </a:p>
          <a:p>
            <a:pPr lvl="1"/>
            <a:r>
              <a:rPr lang="en-US" dirty="0" smtClean="0"/>
              <a:t>We can preserve this model if one don’t use any “externs”</a:t>
            </a:r>
          </a:p>
          <a:p>
            <a:pPr lvl="1"/>
            <a:r>
              <a:rPr lang="en-US" dirty="0" smtClean="0"/>
              <a:t>In general, the semantics of an “extern” is specified by the architecture</a:t>
            </a:r>
          </a:p>
          <a:p>
            <a:pPr lvl="2"/>
            <a:r>
              <a:rPr lang="en-US" dirty="0" smtClean="0"/>
              <a:t>The standard architecture may do this for some standard externs</a:t>
            </a:r>
          </a:p>
          <a:p>
            <a:pPr lvl="1"/>
            <a:r>
              <a:rPr lang="en-US" dirty="0" smtClean="0"/>
              <a:t>This is a complex topic, which deserves a debate of its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[19] Do we allow annotations with multiple parameters? Do we have a language to specify the type/number of parameters for annotations?</a:t>
            </a:r>
          </a:p>
          <a:p>
            <a:pPr lvl="1"/>
            <a:r>
              <a:rPr lang="en-US" dirty="0" smtClean="0"/>
              <a:t>@size(10, 20)</a:t>
            </a:r>
          </a:p>
          <a:p>
            <a:r>
              <a:rPr lang="en-US" dirty="0" smtClean="0"/>
              <a:t>[19.1.2]: What happens if a compiler does not understand an annotation?</a:t>
            </a:r>
          </a:p>
          <a:p>
            <a:r>
              <a:rPr lang="en-US" dirty="0" smtClean="0"/>
              <a:t>[19.1.2]: Can we reserve some annotation names for the standard designers?</a:t>
            </a:r>
          </a:p>
          <a:p>
            <a:pPr lvl="1"/>
            <a:r>
              <a:rPr lang="en-US" dirty="0" smtClean="0"/>
              <a:t>Maybe all starting with @p4_XXX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2964" cy="4351338"/>
          </a:xfrm>
        </p:spPr>
        <p:txBody>
          <a:bodyPr/>
          <a:lstStyle/>
          <a:p>
            <a:r>
              <a:rPr lang="en-US" dirty="0" smtClean="0"/>
              <a:t>[22]: How about architectures that do not want to verify the checksum, but only update it incrementally?</a:t>
            </a:r>
          </a:p>
          <a:p>
            <a:pPr lvl="1"/>
            <a:r>
              <a:rPr lang="en-US" dirty="0" smtClean="0"/>
              <a:t>This should be possible: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ck16.clear();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ck16.update(header.ipv4.hdrChecksum);  // original checksum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ck16.update( { header.ipv4.ttl, header.ipv4.proto }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header.ipv4.ttl = header.ipv4.ttl – 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ck16.update( { header.ipv4.ttl, header.ipv4.proto } 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header.ipv4.hdrChecksum = ck16.get();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51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header_union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left out of the spec</a:t>
            </a:r>
          </a:p>
          <a:p>
            <a:r>
              <a:rPr lang="en-US" dirty="0" smtClean="0"/>
              <a:t>stacks of union: only way to correctly handle options</a:t>
            </a:r>
          </a:p>
          <a:p>
            <a:r>
              <a:rPr lang="en-US" dirty="0" smtClean="0"/>
              <a:t>But the semantics is not clear:</a:t>
            </a:r>
          </a:p>
          <a:p>
            <a:pPr marL="0" indent="0">
              <a:buNone/>
            </a:pPr>
            <a:r>
              <a:rPr lang="en-US" dirty="0" err="1" smtClean="0"/>
              <a:t>header_union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u { ipv4 v4; ipv6 v6; } Hu </a:t>
            </a:r>
            <a:r>
              <a:rPr lang="en-US" dirty="0" err="1" smtClean="0"/>
              <a:t>hu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hu.v4.setValid(true); hu.v6.setValid(true);</a:t>
            </a:r>
          </a:p>
          <a:p>
            <a:r>
              <a:rPr lang="en-US" dirty="0" smtClean="0"/>
              <a:t>What is hu.v4.isValid()?</a:t>
            </a:r>
          </a:p>
          <a:p>
            <a:r>
              <a:rPr lang="en-US" dirty="0" smtClean="0"/>
              <a:t>This is tied to the semantics of uninitialized header fields</a:t>
            </a:r>
          </a:p>
        </p:txBody>
      </p:sp>
    </p:spTree>
    <p:extLst>
      <p:ext uri="{BB962C8B-B14F-4D97-AF65-F5344CB8AC3E}">
        <p14:creationId xmlns:p14="http://schemas.microsoft.com/office/powerpoint/2010/main" val="5758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in order of appearance in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[Section 5]: is an implementation that extends the language conformant?</a:t>
            </a:r>
          </a:p>
          <a:p>
            <a:r>
              <a:rPr lang="en-US" dirty="0" smtClean="0"/>
              <a:t>[5.2]: should the language version be 1.2 or something else?</a:t>
            </a:r>
          </a:p>
          <a:p>
            <a:r>
              <a:rPr lang="en-US" dirty="0" smtClean="0"/>
              <a:t>[7.1]: parser runtime role (also, all of Section 13)</a:t>
            </a:r>
          </a:p>
          <a:p>
            <a:pPr lvl="1"/>
            <a:r>
              <a:rPr lang="en-US" dirty="0" smtClean="0"/>
              <a:t>accept/reject states</a:t>
            </a:r>
          </a:p>
          <a:p>
            <a:pPr lvl="1"/>
            <a:r>
              <a:rPr lang="en-US" dirty="0" smtClean="0"/>
              <a:t>verify method</a:t>
            </a:r>
          </a:p>
          <a:p>
            <a:pPr lvl="1"/>
            <a:r>
              <a:rPr lang="en-US" dirty="0" smtClean="0"/>
              <a:t>extract/</a:t>
            </a:r>
            <a:r>
              <a:rPr lang="en-US" dirty="0" err="1" smtClean="0"/>
              <a:t>lookahead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next/last stack properties</a:t>
            </a:r>
          </a:p>
          <a:p>
            <a:pPr lvl="1"/>
            <a:r>
              <a:rPr lang="en-US" dirty="0" smtClean="0"/>
              <a:t>parser error manipulation</a:t>
            </a:r>
          </a:p>
          <a:p>
            <a:pPr lvl="1"/>
            <a:r>
              <a:rPr lang="en-US" dirty="0" smtClean="0"/>
              <a:t>asymmetric interface parser/match-action pipeline: the error parameter</a:t>
            </a:r>
          </a:p>
        </p:txBody>
      </p:sp>
    </p:spTree>
    <p:extLst>
      <p:ext uri="{BB962C8B-B14F-4D97-AF65-F5344CB8AC3E}">
        <p14:creationId xmlns:p14="http://schemas.microsoft.com/office/powerpoint/2010/main" val="1828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parseError</a:t>
            </a:r>
            <a:r>
              <a:rPr lang="en-US" dirty="0" smtClean="0"/>
              <a:t>”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1576243"/>
            <a:ext cx="117902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parser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Parser&lt;H&gt;(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packet_in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parsedHeaders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Pipe&lt;H&gt;(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 headers,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parseError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OutControl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891" y="4641273"/>
            <a:ext cx="117731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parseError</a:t>
            </a:r>
            <a:r>
              <a:rPr lang="en-US" sz="2800" dirty="0" smtClean="0"/>
              <a:t> is a “global” variable in the parser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But a parameter of the control (could also be an extern error </a:t>
            </a:r>
            <a:r>
              <a:rPr lang="en-US" sz="2800" dirty="0" err="1" smtClean="0"/>
              <a:t>getParseError</a:t>
            </a:r>
            <a:r>
              <a:rPr lang="en-US" sz="2800" dirty="0" smtClean="0"/>
              <a:t>())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Because many operations change </a:t>
            </a:r>
            <a:r>
              <a:rPr lang="en-US" sz="2800" dirty="0" err="1" smtClean="0"/>
              <a:t>parseError</a:t>
            </a:r>
            <a:r>
              <a:rPr lang="en-US" sz="2800" dirty="0" smtClean="0"/>
              <a:t> by side-effects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8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5337809"/>
          </a:xfrm>
        </p:spPr>
        <p:txBody>
          <a:bodyPr>
            <a:normAutofit/>
          </a:bodyPr>
          <a:lstStyle/>
          <a:p>
            <a:r>
              <a:rPr lang="en-US" dirty="0" smtClean="0"/>
              <a:t>[7.3]: Should errors be in a separate namespace?</a:t>
            </a:r>
          </a:p>
          <a:p>
            <a:pPr lvl="1"/>
            <a:r>
              <a:rPr lang="en-US" dirty="0" smtClean="0"/>
              <a:t>i.e. error.IPv4IncorrectVersion</a:t>
            </a:r>
          </a:p>
          <a:p>
            <a:r>
              <a:rPr lang="en-US" dirty="0" smtClean="0"/>
              <a:t>[8.2]: To what extent do we guarantee preprocessor support?</a:t>
            </a:r>
          </a:p>
          <a:p>
            <a:pPr lvl="1"/>
            <a:r>
              <a:rPr lang="en-US" dirty="0" smtClean="0"/>
              <a:t>How about macros with arguments?</a:t>
            </a:r>
          </a:p>
          <a:p>
            <a:r>
              <a:rPr lang="en-US" dirty="0" smtClean="0"/>
              <a:t>[8.3]: Support for non-ASCII characters should be expanded</a:t>
            </a:r>
          </a:p>
          <a:p>
            <a:r>
              <a:rPr lang="en-US" dirty="0" smtClean="0"/>
              <a:t>[9.2.1]: How are </a:t>
            </a:r>
            <a:r>
              <a:rPr lang="en-US" dirty="0" err="1" smtClean="0"/>
              <a:t>enums</a:t>
            </a:r>
            <a:r>
              <a:rPr lang="en-US" dirty="0" smtClean="0"/>
              <a:t> serialized when they are exposed to the control-plane? How about errors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[9.2.5]: Should we allow tuple types to be declared explicitly?</a:t>
            </a:r>
            <a:endParaRPr lang="en-US" dirty="0" smtClean="0"/>
          </a:p>
          <a:p>
            <a:r>
              <a:rPr lang="en-US" dirty="0" smtClean="0"/>
              <a:t>[10.3]: Do we follow C syntax for Boolean operators?	</a:t>
            </a:r>
          </a:p>
          <a:p>
            <a:pPr lvl="1"/>
            <a:r>
              <a:rPr lang="en-US" dirty="0" smtClean="0"/>
              <a:t>I.e., we have separate | and ||, &amp; and &amp;&amp;</a:t>
            </a:r>
          </a:p>
          <a:p>
            <a:pPr lvl="1"/>
            <a:r>
              <a:rPr lang="en-US" dirty="0" smtClean="0"/>
              <a:t>or, and,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1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[10.4]: Bit-slice syntax a[</a:t>
            </a:r>
            <a:r>
              <a:rPr lang="en-US" dirty="0" err="1" smtClean="0"/>
              <a:t>b:c</a:t>
            </a:r>
            <a:r>
              <a:rPr lang="en-US" dirty="0" smtClean="0"/>
              <a:t>], a[b:], a[:c]</a:t>
            </a:r>
          </a:p>
          <a:p>
            <a:r>
              <a:rPr lang="en-US" dirty="0" smtClean="0"/>
              <a:t>[10.10]: There is no substitute for </a:t>
            </a:r>
            <a:r>
              <a:rPr lang="en-US" dirty="0" err="1" smtClean="0"/>
              <a:t>field_list</a:t>
            </a:r>
            <a:endParaRPr lang="en-US" dirty="0" smtClean="0"/>
          </a:p>
          <a:p>
            <a:pPr lvl="1"/>
            <a:r>
              <a:rPr lang="en-US" dirty="0" smtClean="0"/>
              <a:t>Some alternative designs are possible (see next slide)</a:t>
            </a:r>
          </a:p>
          <a:p>
            <a:r>
              <a:rPr lang="en-US" dirty="0" smtClean="0"/>
              <a:t>[10.14]: </a:t>
            </a:r>
            <a:r>
              <a:rPr lang="en-US" dirty="0" err="1" smtClean="0"/>
              <a:t>stack.next</a:t>
            </a:r>
            <a:r>
              <a:rPr lang="en-US" dirty="0" smtClean="0"/>
              <a:t>, </a:t>
            </a:r>
            <a:r>
              <a:rPr lang="en-US" dirty="0" err="1" smtClean="0"/>
              <a:t>stack.last</a:t>
            </a:r>
            <a:endParaRPr lang="en-US" dirty="0" smtClean="0"/>
          </a:p>
          <a:p>
            <a:pPr lvl="1"/>
            <a:r>
              <a:rPr lang="en-US" dirty="0" smtClean="0"/>
              <a:t>Can only be used in the parser as defined</a:t>
            </a:r>
          </a:p>
          <a:p>
            <a:pPr lvl="1"/>
            <a:r>
              <a:rPr lang="en-US" dirty="0" smtClean="0"/>
              <a:t>Can trigger transitions to reject</a:t>
            </a:r>
          </a:p>
          <a:p>
            <a:r>
              <a:rPr lang="en-US" dirty="0" smtClean="0"/>
              <a:t>[10.14]: </a:t>
            </a:r>
            <a:r>
              <a:rPr lang="en-US" dirty="0" err="1" smtClean="0"/>
              <a:t>stack.push</a:t>
            </a:r>
            <a:r>
              <a:rPr lang="en-US" dirty="0" smtClean="0"/>
              <a:t>(), </a:t>
            </a:r>
            <a:r>
              <a:rPr lang="en-US" dirty="0" err="1" smtClean="0"/>
              <a:t>stack.pop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semantics is more clearly described as </a:t>
            </a:r>
            <a:r>
              <a:rPr lang="en-US" dirty="0" err="1" smtClean="0"/>
              <a:t>stack.shift_left</a:t>
            </a:r>
            <a:r>
              <a:rPr lang="en-US" dirty="0" smtClean="0"/>
              <a:t>(), </a:t>
            </a:r>
            <a:r>
              <a:rPr lang="en-US" dirty="0" err="1" smtClean="0"/>
              <a:t>stack.shift_right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stack[6].</a:t>
            </a:r>
            <a:r>
              <a:rPr lang="en-US" dirty="0" err="1" smtClean="0"/>
              <a:t>setValid</a:t>
            </a:r>
            <a:r>
              <a:rPr lang="en-US" dirty="0" smtClean="0"/>
              <a:t>(false); stack[4] = stack[8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Re-implementing field-lists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struct s { A a; B b; C c;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functions:</a:t>
            </a:r>
          </a:p>
          <a:p>
            <a:pPr lvl="1"/>
            <a:r>
              <a:rPr lang="en-US" dirty="0" smtClean="0"/>
              <a:t>add functions to the language (we probably will have functions eventually)</a:t>
            </a:r>
          </a:p>
          <a:p>
            <a:pPr lvl="1"/>
            <a:r>
              <a:rPr lang="en-US" dirty="0"/>
              <a:t>_</a:t>
            </a:r>
            <a:r>
              <a:rPr lang="en-US" dirty="0" smtClean="0"/>
              <a:t> </a:t>
            </a:r>
            <a:r>
              <a:rPr lang="en-US" dirty="0" err="1" smtClean="0"/>
              <a:t>MyFields</a:t>
            </a:r>
            <a:r>
              <a:rPr lang="en-US" dirty="0" smtClean="0"/>
              <a:t>(S s) { return { </a:t>
            </a:r>
            <a:r>
              <a:rPr lang="en-US" dirty="0" err="1" smtClean="0"/>
              <a:t>s.a</a:t>
            </a:r>
            <a:r>
              <a:rPr lang="en-US" dirty="0" smtClean="0"/>
              <a:t>, </a:t>
            </a:r>
            <a:r>
              <a:rPr lang="en-US" dirty="0" err="1" smtClean="0"/>
              <a:t>s.b</a:t>
            </a:r>
            <a:r>
              <a:rPr lang="en-US" dirty="0" smtClean="0"/>
              <a:t> }; }</a:t>
            </a:r>
          </a:p>
          <a:p>
            <a:pPr lvl="1"/>
            <a:r>
              <a:rPr lang="en-US" dirty="0" smtClean="0"/>
              <a:t>_ = inferred return type</a:t>
            </a:r>
          </a:p>
          <a:p>
            <a:pPr lvl="1"/>
            <a:r>
              <a:rPr lang="en-US" dirty="0" smtClean="0"/>
              <a:t>reuses “return” and “list expression”</a:t>
            </a:r>
          </a:p>
          <a:p>
            <a:pPr lvl="1"/>
            <a:r>
              <a:rPr lang="en-US" dirty="0" smtClean="0"/>
              <a:t>general-purpose	mechanism reused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 custom syntax</a:t>
            </a:r>
          </a:p>
          <a:p>
            <a:pPr lvl="1"/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MyFields</a:t>
            </a:r>
            <a:r>
              <a:rPr lang="en-US" dirty="0" smtClean="0"/>
              <a:t>(S s) { </a:t>
            </a:r>
            <a:r>
              <a:rPr lang="en-US" dirty="0" err="1" smtClean="0"/>
              <a:t>s.a</a:t>
            </a:r>
            <a:r>
              <a:rPr lang="en-US" dirty="0" smtClean="0"/>
              <a:t>, </a:t>
            </a:r>
            <a:r>
              <a:rPr lang="en-US" dirty="0" err="1" smtClean="0"/>
              <a:t>s.b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slightly shorter</a:t>
            </a:r>
          </a:p>
          <a:p>
            <a:pPr lvl="1"/>
            <a:r>
              <a:rPr lang="en-US" dirty="0" smtClean="0"/>
              <a:t>new concept and syntax</a:t>
            </a:r>
          </a:p>
        </p:txBody>
      </p:sp>
    </p:spTree>
    <p:extLst>
      <p:ext uri="{BB962C8B-B14F-4D97-AF65-F5344CB8AC3E}">
        <p14:creationId xmlns:p14="http://schemas.microsoft.com/office/powerpoint/2010/main" val="1481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[11.2]: behavior of uninitialized variables</a:t>
            </a:r>
          </a:p>
          <a:p>
            <a:pPr lvl="1"/>
            <a:r>
              <a:rPr lang="en-US" dirty="0" smtClean="0"/>
              <a:t>We could mandate alternative behaviors:</a:t>
            </a:r>
          </a:p>
          <a:p>
            <a:pPr lvl="2"/>
            <a:r>
              <a:rPr lang="en-US" dirty="0" smtClean="0"/>
              <a:t>e.g., all variables are initialized automatically to a “default” value</a:t>
            </a:r>
          </a:p>
          <a:p>
            <a:pPr lvl="2"/>
            <a:r>
              <a:rPr lang="en-US" dirty="0" smtClean="0"/>
              <a:t>Mandate that architectures must initialize “in” and “</a:t>
            </a:r>
            <a:r>
              <a:rPr lang="en-US" dirty="0" err="1" smtClean="0"/>
              <a:t>inout</a:t>
            </a:r>
            <a:r>
              <a:rPr lang="en-US" dirty="0" smtClean="0"/>
              <a:t>” arguments to top-level blocks</a:t>
            </a:r>
          </a:p>
          <a:p>
            <a:r>
              <a:rPr lang="en-US" dirty="0" smtClean="0"/>
              <a:t>[12.5]: what is the behavior of an exit statement when a control is called from a parser?</a:t>
            </a:r>
          </a:p>
          <a:p>
            <a:r>
              <a:rPr lang="en-US" dirty="0" smtClean="0"/>
              <a:t>[13.8]: What is the exact signature of the extract methods?</a:t>
            </a:r>
            <a:br>
              <a:rPr lang="en-US" dirty="0" smtClean="0"/>
            </a:b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extract&lt;T&gt;(</a:t>
            </a:r>
            <a:r>
              <a:rPr lang="en-US" sz="2400" b="1" dirty="0"/>
              <a:t>out</a:t>
            </a:r>
            <a:r>
              <a:rPr lang="en-US" sz="2400" dirty="0"/>
              <a:t> T </a:t>
            </a:r>
            <a:r>
              <a:rPr lang="en-US" sz="2400" dirty="0" err="1"/>
              <a:t>variableSizeHeader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bit</a:t>
            </a:r>
            <a:r>
              <a:rPr lang="en-US" sz="2400" dirty="0">
                <a:solidFill>
                  <a:srgbClr val="FF0000"/>
                </a:solidFill>
              </a:rPr>
              <a:t>&lt;32&gt;</a:t>
            </a:r>
            <a:r>
              <a:rPr lang="en-US" sz="2400" dirty="0"/>
              <a:t>  </a:t>
            </a:r>
            <a:r>
              <a:rPr lang="en-US" sz="2400" dirty="0" err="1"/>
              <a:t>varFieldSizeBits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dirty="0"/>
              <a:t> </a:t>
            </a:r>
            <a:r>
              <a:rPr lang="en-US" dirty="0" smtClean="0"/>
              <a:t>[13.8.1]: Semantics of extract disallows overwriting a valid header. Is this mandated, not mandated, or architecture-specific?</a:t>
            </a:r>
          </a:p>
        </p:txBody>
      </p:sp>
    </p:spTree>
    <p:extLst>
      <p:ext uri="{BB962C8B-B14F-4D97-AF65-F5344CB8AC3E}">
        <p14:creationId xmlns:p14="http://schemas.microsoft.com/office/powerpoint/2010/main" val="566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/>
              <a:t>Uninitialized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624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separate problems to consider:</a:t>
            </a:r>
          </a:p>
          <a:p>
            <a:pPr lvl="1"/>
            <a:r>
              <a:rPr lang="en-US" dirty="0" smtClean="0"/>
              <a:t>invalid header fields</a:t>
            </a:r>
          </a:p>
          <a:p>
            <a:pPr lvl="1"/>
            <a:r>
              <a:rPr lang="en-US" dirty="0" smtClean="0"/>
              <a:t>uninitialized header fields (you can make a header valid, but not initialize all its fields). (This applies to metadata as well.)</a:t>
            </a:r>
          </a:p>
          <a:p>
            <a:r>
              <a:rPr lang="en-US" dirty="0" smtClean="0"/>
              <a:t>Today the spec says “undefined”</a:t>
            </a:r>
          </a:p>
          <a:p>
            <a:r>
              <a:rPr lang="en-US" dirty="0" smtClean="0"/>
              <a:t>We could tighten the language to make this nicer</a:t>
            </a:r>
          </a:p>
          <a:p>
            <a:pPr lvl="1"/>
            <a:r>
              <a:rPr lang="en-US" dirty="0" smtClean="0"/>
              <a:t>Simplest design: </a:t>
            </a:r>
          </a:p>
          <a:p>
            <a:pPr lvl="2"/>
            <a:r>
              <a:rPr lang="en-US" dirty="0" smtClean="0"/>
              <a:t>mandate all header fields to be initialized to 0</a:t>
            </a:r>
          </a:p>
          <a:p>
            <a:pPr lvl="2"/>
            <a:r>
              <a:rPr lang="en-US" dirty="0" smtClean="0"/>
              <a:t>Treat the “validity” bit as a simple ordinary bit</a:t>
            </a:r>
          </a:p>
          <a:p>
            <a:pPr lvl="2"/>
            <a:r>
              <a:rPr lang="en-US" dirty="0" smtClean="0"/>
              <a:t>Very simple semantics, esp. for flipping valid bit: </a:t>
            </a:r>
            <a:r>
              <a:rPr lang="en-US" dirty="0" err="1" smtClean="0"/>
              <a:t>h.setValid</a:t>
            </a:r>
            <a:r>
              <a:rPr lang="en-US" dirty="0" smtClean="0"/>
              <a:t>(false); </a:t>
            </a:r>
            <a:r>
              <a:rPr lang="en-US" dirty="0" err="1" smtClean="0"/>
              <a:t>h.setValid</a:t>
            </a:r>
            <a:r>
              <a:rPr lang="en-US" dirty="0" smtClean="0"/>
              <a:t>(true);</a:t>
            </a:r>
          </a:p>
          <a:p>
            <a:pPr lvl="2"/>
            <a:r>
              <a:rPr lang="en-US" dirty="0" smtClean="0"/>
              <a:t>Not clear whether all hardware can support this</a:t>
            </a:r>
          </a:p>
          <a:p>
            <a:pPr lvl="1"/>
            <a:r>
              <a:rPr lang="en-US" dirty="0" smtClean="0"/>
              <a:t>Alternative design:</a:t>
            </a:r>
          </a:p>
          <a:p>
            <a:pPr lvl="2"/>
            <a:r>
              <a:rPr lang="en-US" dirty="0" smtClean="0"/>
              <a:t>Preclude have valid headers with uninitialized fields</a:t>
            </a:r>
          </a:p>
          <a:p>
            <a:pPr lvl="2"/>
            <a:r>
              <a:rPr lang="en-US" dirty="0" err="1" smtClean="0"/>
              <a:t>h.setValid</a:t>
            </a:r>
            <a:r>
              <a:rPr lang="en-US" dirty="0" smtClean="0"/>
              <a:t>(true) must initialize header to zero</a:t>
            </a:r>
          </a:p>
          <a:p>
            <a:pPr lvl="2"/>
            <a:r>
              <a:rPr lang="en-US" dirty="0" smtClean="0"/>
              <a:t>Not clear whether all hardware can support this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4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[continued]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1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[13.8.2]: Parsing varbit fields</a:t>
            </a:r>
          </a:p>
          <a:p>
            <a:pPr lvl="1"/>
            <a:r>
              <a:rPr lang="en-US" dirty="0" smtClean="0"/>
              <a:t>Can only be done by splitting header into two headers</a:t>
            </a:r>
          </a:p>
          <a:p>
            <a:pPr lvl="1"/>
            <a:r>
              <a:rPr lang="en-US" dirty="0" smtClean="0"/>
              <a:t>First header is used to compute length of second</a:t>
            </a:r>
          </a:p>
          <a:p>
            <a:pPr lvl="1"/>
            <a:r>
              <a:rPr lang="en-US" dirty="0" smtClean="0"/>
              <a:t>This can be done with an annotation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header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Hdr_h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bit&lt;4&gt; size;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@length((bit&lt;32&gt;)(size+8))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varbit&lt;16&gt; data0;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/>
              <a:t>[13.8.3]: do we need more overloads of </a:t>
            </a:r>
            <a:r>
              <a:rPr lang="en-US" dirty="0" err="1" smtClean="0"/>
              <a:t>packet_in.lookahead</a:t>
            </a:r>
            <a:r>
              <a:rPr lang="en-US" dirty="0" smtClean="0"/>
              <a:t>() – to specify a bit-range?</a:t>
            </a:r>
          </a:p>
          <a:p>
            <a:pPr lvl="1"/>
            <a:r>
              <a:rPr lang="en-US" dirty="0" smtClean="0"/>
              <a:t>current(a, b) = </a:t>
            </a:r>
            <a:r>
              <a:rPr lang="en-US" dirty="0" err="1" smtClean="0"/>
              <a:t>packet.lookahead</a:t>
            </a:r>
            <a:r>
              <a:rPr lang="en-US" dirty="0" smtClean="0"/>
              <a:t>&lt;bit&lt;b&gt;&gt;()[a-1: 0]</a:t>
            </a:r>
          </a:p>
          <a:p>
            <a:pPr lvl="1"/>
            <a:r>
              <a:rPr lang="en-US" dirty="0" smtClean="0"/>
              <a:t>we could add </a:t>
            </a:r>
            <a:r>
              <a:rPr lang="en-US" dirty="0" err="1" smtClean="0"/>
              <a:t>packet.lookahead</a:t>
            </a:r>
            <a:r>
              <a:rPr lang="en-US" dirty="0" smtClean="0"/>
              <a:t>(a,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1024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P4 v1.2 discussion</vt:lpstr>
      <vt:lpstr>Questions in order of appearance in spec</vt:lpstr>
      <vt:lpstr>The “parseError” parameter</vt:lpstr>
      <vt:lpstr>Questions [continued]</vt:lpstr>
      <vt:lpstr>Questions [continued]</vt:lpstr>
      <vt:lpstr>Re-implementing field-lists</vt:lpstr>
      <vt:lpstr>Questions [continued]</vt:lpstr>
      <vt:lpstr>Uninitialized headers</vt:lpstr>
      <vt:lpstr>Questions [continued]</vt:lpstr>
      <vt:lpstr>Questions [continued]</vt:lpstr>
      <vt:lpstr>Questions [continued]</vt:lpstr>
      <vt:lpstr>Questions [continued]</vt:lpstr>
      <vt:lpstr>Questions [continued]</vt:lpstr>
      <vt:lpstr>Questions [continued]</vt:lpstr>
      <vt:lpstr>header_union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v1.2 discussion</dc:title>
  <dc:creator>Mihai Budiu</dc:creator>
  <cp:lastModifiedBy>Mihai Budiu</cp:lastModifiedBy>
  <cp:revision>38</cp:revision>
  <dcterms:created xsi:type="dcterms:W3CDTF">2016-04-25T15:14:05Z</dcterms:created>
  <dcterms:modified xsi:type="dcterms:W3CDTF">2016-04-26T02:21:19Z</dcterms:modified>
</cp:coreProperties>
</file>