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2"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1A39AE4-D755-432F-8955-A619A11EE0F7}" type="datetimeFigureOut">
              <a:rPr lang="en-US" smtClean="0"/>
              <a:t>8/14/2022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DAF5C43-8AB8-448E-8114-85FB0933BDA7}" type="slidenum">
              <a:rPr lang="en-US" smtClean="0"/>
              <a:t>‹#›</a:t>
            </a:fld>
            <a:endParaRPr lang="en-US"/>
          </a:p>
        </p:txBody>
      </p:sp>
    </p:spTree>
    <p:extLst>
      <p:ext uri="{BB962C8B-B14F-4D97-AF65-F5344CB8AC3E}">
        <p14:creationId xmlns:p14="http://schemas.microsoft.com/office/powerpoint/2010/main" val="619900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A39AE4-D755-432F-8955-A619A11EE0F7}" type="datetimeFigureOut">
              <a:rPr lang="en-US" smtClean="0"/>
              <a:t>8/14/2022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DAF5C43-8AB8-448E-8114-85FB0933BDA7}" type="slidenum">
              <a:rPr lang="en-US" smtClean="0"/>
              <a:t>‹#›</a:t>
            </a:fld>
            <a:endParaRPr lang="en-US"/>
          </a:p>
        </p:txBody>
      </p:sp>
    </p:spTree>
    <p:extLst>
      <p:ext uri="{BB962C8B-B14F-4D97-AF65-F5344CB8AC3E}">
        <p14:creationId xmlns:p14="http://schemas.microsoft.com/office/powerpoint/2010/main" val="3140491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A39AE4-D755-432F-8955-A619A11EE0F7}" type="datetimeFigureOut">
              <a:rPr lang="en-US" smtClean="0"/>
              <a:t>8/14/2022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DAF5C43-8AB8-448E-8114-85FB0933BDA7}"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460235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41A39AE4-D755-432F-8955-A619A11EE0F7}" type="datetimeFigureOut">
              <a:rPr lang="en-US" smtClean="0"/>
              <a:t>8/14/2022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DAF5C43-8AB8-448E-8114-85FB0933BDA7}" type="slidenum">
              <a:rPr lang="en-US" smtClean="0"/>
              <a:t>‹#›</a:t>
            </a:fld>
            <a:endParaRPr lang="en-US"/>
          </a:p>
        </p:txBody>
      </p:sp>
    </p:spTree>
    <p:extLst>
      <p:ext uri="{BB962C8B-B14F-4D97-AF65-F5344CB8AC3E}">
        <p14:creationId xmlns:p14="http://schemas.microsoft.com/office/powerpoint/2010/main" val="19282748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41A39AE4-D755-432F-8955-A619A11EE0F7}" type="datetimeFigureOut">
              <a:rPr lang="en-US" smtClean="0"/>
              <a:t>8/14/2022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DAF5C43-8AB8-448E-8114-85FB0933BDA7}"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42672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41A39AE4-D755-432F-8955-A619A11EE0F7}" type="datetimeFigureOut">
              <a:rPr lang="en-US" smtClean="0"/>
              <a:t>8/14/2022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DAF5C43-8AB8-448E-8114-85FB0933BDA7}" type="slidenum">
              <a:rPr lang="en-US" smtClean="0"/>
              <a:t>‹#›</a:t>
            </a:fld>
            <a:endParaRPr lang="en-US"/>
          </a:p>
        </p:txBody>
      </p:sp>
    </p:spTree>
    <p:extLst>
      <p:ext uri="{BB962C8B-B14F-4D97-AF65-F5344CB8AC3E}">
        <p14:creationId xmlns:p14="http://schemas.microsoft.com/office/powerpoint/2010/main" val="40308478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1A39AE4-D755-432F-8955-A619A11EE0F7}" type="datetimeFigureOut">
              <a:rPr lang="en-US" smtClean="0"/>
              <a:t>8/14/2022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DAF5C43-8AB8-448E-8114-85FB0933BDA7}" type="slidenum">
              <a:rPr lang="en-US" smtClean="0"/>
              <a:t>‹#›</a:t>
            </a:fld>
            <a:endParaRPr lang="en-US"/>
          </a:p>
        </p:txBody>
      </p:sp>
    </p:spTree>
    <p:extLst>
      <p:ext uri="{BB962C8B-B14F-4D97-AF65-F5344CB8AC3E}">
        <p14:creationId xmlns:p14="http://schemas.microsoft.com/office/powerpoint/2010/main" val="27006732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1A39AE4-D755-432F-8955-A619A11EE0F7}" type="datetimeFigureOut">
              <a:rPr lang="en-US" smtClean="0"/>
              <a:t>8/14/2022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DAF5C43-8AB8-448E-8114-85FB0933BDA7}" type="slidenum">
              <a:rPr lang="en-US" smtClean="0"/>
              <a:t>‹#›</a:t>
            </a:fld>
            <a:endParaRPr lang="en-US"/>
          </a:p>
        </p:txBody>
      </p:sp>
    </p:spTree>
    <p:extLst>
      <p:ext uri="{BB962C8B-B14F-4D97-AF65-F5344CB8AC3E}">
        <p14:creationId xmlns:p14="http://schemas.microsoft.com/office/powerpoint/2010/main" val="729430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1A39AE4-D755-432F-8955-A619A11EE0F7}" type="datetimeFigureOut">
              <a:rPr lang="en-US" smtClean="0"/>
              <a:t>8/14/2022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DAF5C43-8AB8-448E-8114-85FB0933BDA7}" type="slidenum">
              <a:rPr lang="en-US" smtClean="0"/>
              <a:t>‹#›</a:t>
            </a:fld>
            <a:endParaRPr lang="en-US"/>
          </a:p>
        </p:txBody>
      </p:sp>
    </p:spTree>
    <p:extLst>
      <p:ext uri="{BB962C8B-B14F-4D97-AF65-F5344CB8AC3E}">
        <p14:creationId xmlns:p14="http://schemas.microsoft.com/office/powerpoint/2010/main" val="3051413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A39AE4-D755-432F-8955-A619A11EE0F7}" type="datetimeFigureOut">
              <a:rPr lang="en-US" smtClean="0"/>
              <a:t>8/14/2022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DAF5C43-8AB8-448E-8114-85FB0933BDA7}" type="slidenum">
              <a:rPr lang="en-US" smtClean="0"/>
              <a:t>‹#›</a:t>
            </a:fld>
            <a:endParaRPr lang="en-US"/>
          </a:p>
        </p:txBody>
      </p:sp>
    </p:spTree>
    <p:extLst>
      <p:ext uri="{BB962C8B-B14F-4D97-AF65-F5344CB8AC3E}">
        <p14:creationId xmlns:p14="http://schemas.microsoft.com/office/powerpoint/2010/main" val="2952097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1A39AE4-D755-432F-8955-A619A11EE0F7}" type="datetimeFigureOut">
              <a:rPr lang="en-US" smtClean="0"/>
              <a:t>8/14/2022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DAF5C43-8AB8-448E-8114-85FB0933BDA7}" type="slidenum">
              <a:rPr lang="en-US" smtClean="0"/>
              <a:t>‹#›</a:t>
            </a:fld>
            <a:endParaRPr lang="en-US"/>
          </a:p>
        </p:txBody>
      </p:sp>
    </p:spTree>
    <p:extLst>
      <p:ext uri="{BB962C8B-B14F-4D97-AF65-F5344CB8AC3E}">
        <p14:creationId xmlns:p14="http://schemas.microsoft.com/office/powerpoint/2010/main" val="2662787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1A39AE4-D755-432F-8955-A619A11EE0F7}" type="datetimeFigureOut">
              <a:rPr lang="en-US" smtClean="0"/>
              <a:t>8/14/2022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DAF5C43-8AB8-448E-8114-85FB0933BDA7}" type="slidenum">
              <a:rPr lang="en-US" smtClean="0"/>
              <a:t>‹#›</a:t>
            </a:fld>
            <a:endParaRPr lang="en-US"/>
          </a:p>
        </p:txBody>
      </p:sp>
    </p:spTree>
    <p:extLst>
      <p:ext uri="{BB962C8B-B14F-4D97-AF65-F5344CB8AC3E}">
        <p14:creationId xmlns:p14="http://schemas.microsoft.com/office/powerpoint/2010/main" val="1629740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1A39AE4-D755-432F-8955-A619A11EE0F7}" type="datetimeFigureOut">
              <a:rPr lang="en-US" smtClean="0"/>
              <a:t>8/14/2022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DAF5C43-8AB8-448E-8114-85FB0933BDA7}" type="slidenum">
              <a:rPr lang="en-US" smtClean="0"/>
              <a:t>‹#›</a:t>
            </a:fld>
            <a:endParaRPr lang="en-US"/>
          </a:p>
        </p:txBody>
      </p:sp>
    </p:spTree>
    <p:extLst>
      <p:ext uri="{BB962C8B-B14F-4D97-AF65-F5344CB8AC3E}">
        <p14:creationId xmlns:p14="http://schemas.microsoft.com/office/powerpoint/2010/main" val="2598149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A39AE4-D755-432F-8955-A619A11EE0F7}" type="datetimeFigureOut">
              <a:rPr lang="en-US" smtClean="0"/>
              <a:t>8/14/2022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DAF5C43-8AB8-448E-8114-85FB0933BDA7}" type="slidenum">
              <a:rPr lang="en-US" smtClean="0"/>
              <a:t>‹#›</a:t>
            </a:fld>
            <a:endParaRPr lang="en-US"/>
          </a:p>
        </p:txBody>
      </p:sp>
    </p:spTree>
    <p:extLst>
      <p:ext uri="{BB962C8B-B14F-4D97-AF65-F5344CB8AC3E}">
        <p14:creationId xmlns:p14="http://schemas.microsoft.com/office/powerpoint/2010/main" val="731468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A39AE4-D755-432F-8955-A619A11EE0F7}" type="datetimeFigureOut">
              <a:rPr lang="en-US" smtClean="0"/>
              <a:t>8/14/2022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DAF5C43-8AB8-448E-8114-85FB0933BDA7}" type="slidenum">
              <a:rPr lang="en-US" smtClean="0"/>
              <a:t>‹#›</a:t>
            </a:fld>
            <a:endParaRPr lang="en-US"/>
          </a:p>
        </p:txBody>
      </p:sp>
    </p:spTree>
    <p:extLst>
      <p:ext uri="{BB962C8B-B14F-4D97-AF65-F5344CB8AC3E}">
        <p14:creationId xmlns:p14="http://schemas.microsoft.com/office/powerpoint/2010/main" val="3478770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A39AE4-D755-432F-8955-A619A11EE0F7}" type="datetimeFigureOut">
              <a:rPr lang="en-US" smtClean="0"/>
              <a:t>8/14/2022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DAF5C43-8AB8-448E-8114-85FB0933BDA7}" type="slidenum">
              <a:rPr lang="en-US" smtClean="0"/>
              <a:t>‹#›</a:t>
            </a:fld>
            <a:endParaRPr lang="en-US"/>
          </a:p>
        </p:txBody>
      </p:sp>
    </p:spTree>
    <p:extLst>
      <p:ext uri="{BB962C8B-B14F-4D97-AF65-F5344CB8AC3E}">
        <p14:creationId xmlns:p14="http://schemas.microsoft.com/office/powerpoint/2010/main" val="1394628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1A39AE4-D755-432F-8955-A619A11EE0F7}" type="datetimeFigureOut">
              <a:rPr lang="en-US" smtClean="0"/>
              <a:t>8/14/2022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DAF5C43-8AB8-448E-8114-85FB0933BDA7}" type="slidenum">
              <a:rPr lang="en-US" smtClean="0"/>
              <a:t>‹#›</a:t>
            </a:fld>
            <a:endParaRPr lang="en-US"/>
          </a:p>
        </p:txBody>
      </p:sp>
    </p:spTree>
    <p:extLst>
      <p:ext uri="{BB962C8B-B14F-4D97-AF65-F5344CB8AC3E}">
        <p14:creationId xmlns:p14="http://schemas.microsoft.com/office/powerpoint/2010/main" val="928544583"/>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researchgate.net/publication/346412647_E-retail_factors_for_customer_activation_and_retention_An_empirical_study_from_Indian_e-commerce_customers"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846230"/>
            <a:ext cx="8915399" cy="1931151"/>
          </a:xfrm>
        </p:spPr>
        <p:txBody>
          <a:bodyPr/>
          <a:lstStyle/>
          <a:p>
            <a:r>
              <a:rPr lang="en-US" dirty="0" smtClean="0"/>
              <a:t>CUSTOMER RETENTION DATA ANALYSIS</a:t>
            </a:r>
            <a:endParaRPr lang="en-US" dirty="0"/>
          </a:p>
        </p:txBody>
      </p:sp>
      <p:sp>
        <p:nvSpPr>
          <p:cNvPr id="3" name="Subtitle 2"/>
          <p:cNvSpPr>
            <a:spLocks noGrp="1"/>
          </p:cNvSpPr>
          <p:nvPr>
            <p:ph type="subTitle" idx="1"/>
          </p:nvPr>
        </p:nvSpPr>
        <p:spPr>
          <a:xfrm>
            <a:off x="2589213" y="4777379"/>
            <a:ext cx="8915399" cy="2267365"/>
          </a:xfrm>
        </p:spPr>
        <p:txBody>
          <a:bodyPr/>
          <a:lstStyle/>
          <a:p>
            <a:r>
              <a:rPr lang="en-IN" sz="2400" b="1" u="sng" dirty="0">
                <a:hlinkClick r:id="rId2"/>
              </a:rPr>
              <a:t>E-retail factors for customer activation and retention: A case study from Indian e-commerce </a:t>
            </a:r>
            <a:r>
              <a:rPr lang="en-IN" sz="2400" b="1" u="sng" dirty="0" smtClean="0">
                <a:hlinkClick r:id="rId2"/>
              </a:rPr>
              <a:t>customers</a:t>
            </a:r>
            <a:endParaRPr lang="en-IN" sz="2400" b="1" u="sng" dirty="0" smtClean="0"/>
          </a:p>
          <a:p>
            <a:endParaRPr lang="en-IN" b="1" u="sng" dirty="0"/>
          </a:p>
          <a:p>
            <a:endParaRPr lang="en-IN" b="1" u="sng" dirty="0" smtClean="0"/>
          </a:p>
          <a:p>
            <a:r>
              <a:rPr lang="en-IN" b="1" u="sng" dirty="0" smtClean="0"/>
              <a:t>                                                                                                      BY- GAURAV JOSHI</a:t>
            </a:r>
            <a:endParaRPr lang="en-IN" b="1" u="sng" dirty="0"/>
          </a:p>
          <a:p>
            <a:endParaRPr lang="en-IN" b="1" u="sng" dirty="0" smtClean="0"/>
          </a:p>
          <a:p>
            <a:endParaRPr lang="en-IN" b="1" u="sng" dirty="0"/>
          </a:p>
          <a:p>
            <a:endParaRPr lang="en-IN" b="1" u="sng" dirty="0" smtClean="0"/>
          </a:p>
          <a:p>
            <a:endParaRPr lang="en-IN" b="1" u="sng" dirty="0"/>
          </a:p>
          <a:p>
            <a:endParaRPr lang="en-US" dirty="0"/>
          </a:p>
        </p:txBody>
      </p:sp>
    </p:spTree>
    <p:extLst>
      <p:ext uri="{BB962C8B-B14F-4D97-AF65-F5344CB8AC3E}">
        <p14:creationId xmlns:p14="http://schemas.microsoft.com/office/powerpoint/2010/main" val="28709670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017" y="715565"/>
            <a:ext cx="7368209" cy="4241418"/>
          </a:xfrm>
          <a:prstGeom prst="rect">
            <a:avLst/>
          </a:prstGeom>
        </p:spPr>
        <p:txBody>
          <a:bodyPr wrap="square">
            <a:spAutoFit/>
          </a:bodyPr>
          <a:lstStyle/>
          <a:p>
            <a:pPr>
              <a:lnSpc>
                <a:spcPct val="107000"/>
              </a:lnSpc>
              <a:spcAft>
                <a:spcPts val="800"/>
              </a:spcAft>
            </a:pPr>
            <a:r>
              <a:rPr lang="en-IN" dirty="0" smtClean="0">
                <a:solidFill>
                  <a:srgbClr val="002060"/>
                </a:solidFill>
                <a:effectLst/>
                <a:latin typeface="Arial" panose="020B0604020202020204" pitchFamily="34" charset="0"/>
                <a:ea typeface="Calibri" panose="020F0502020204030204" pitchFamily="34" charset="0"/>
                <a:cs typeface="Mangal" panose="02040503050203030202" pitchFamily="18" charset="0"/>
              </a:rP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endParaRPr lang="en-US" sz="2000" dirty="0">
              <a:solidFill>
                <a:srgbClr val="002060"/>
              </a:solidFill>
              <a:effectLst/>
              <a:latin typeface="Calibri" panose="020F0502020204030204" pitchFamily="34" charset="0"/>
              <a:ea typeface="Calibri" panose="020F0502020204030204" pitchFamily="34" charset="0"/>
              <a:cs typeface="Mangal" panose="02040503050203030202" pitchFamily="18" charset="0"/>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58954" t="15785" r="3226" b="35332"/>
          <a:stretch/>
        </p:blipFill>
        <p:spPr>
          <a:xfrm>
            <a:off x="7328078" y="0"/>
            <a:ext cx="4863921" cy="6858000"/>
          </a:xfrm>
          <a:prstGeom prst="rect">
            <a:avLst/>
          </a:prstGeom>
        </p:spPr>
      </p:pic>
    </p:spTree>
    <p:extLst>
      <p:ext uri="{BB962C8B-B14F-4D97-AF65-F5344CB8AC3E}">
        <p14:creationId xmlns:p14="http://schemas.microsoft.com/office/powerpoint/2010/main" val="4109867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EDA STEPS AND VISULIZATION</a:t>
            </a:r>
            <a:endParaRPr lang="en-US" dirty="0"/>
          </a:p>
        </p:txBody>
      </p:sp>
      <p:sp>
        <p:nvSpPr>
          <p:cNvPr id="3" name="TextBox 2"/>
          <p:cNvSpPr txBox="1"/>
          <p:nvPr/>
        </p:nvSpPr>
        <p:spPr>
          <a:xfrm>
            <a:off x="360609" y="1668582"/>
            <a:ext cx="9690225" cy="4524315"/>
          </a:xfrm>
          <a:prstGeom prst="rect">
            <a:avLst/>
          </a:prstGeom>
          <a:noFill/>
        </p:spPr>
        <p:txBody>
          <a:bodyPr wrap="square" rtlCol="0">
            <a:spAutoFit/>
          </a:bodyPr>
          <a:lstStyle/>
          <a:p>
            <a:pPr marL="342900" indent="-342900">
              <a:buFont typeface="Wingdings" panose="05000000000000000000" pitchFamily="2" charset="2"/>
              <a:buChar char="v"/>
            </a:pPr>
            <a:r>
              <a:rPr lang="en-US" dirty="0" smtClean="0">
                <a:solidFill>
                  <a:srgbClr val="002060"/>
                </a:solidFill>
              </a:rPr>
              <a:t>First we have imported all necessary libraries for  data analysis</a:t>
            </a:r>
          </a:p>
          <a:p>
            <a:pPr marL="342900" indent="-342900">
              <a:buFont typeface="Wingdings" panose="05000000000000000000" pitchFamily="2" charset="2"/>
              <a:buChar char="v"/>
            </a:pPr>
            <a:endParaRPr lang="en-US" dirty="0" smtClean="0">
              <a:solidFill>
                <a:srgbClr val="002060"/>
              </a:solidFill>
            </a:endParaRPr>
          </a:p>
          <a:p>
            <a:pPr marL="342900" indent="-342900">
              <a:buFont typeface="Wingdings" panose="05000000000000000000" pitchFamily="2" charset="2"/>
              <a:buChar char="v"/>
            </a:pPr>
            <a:r>
              <a:rPr lang="en-US" dirty="0" smtClean="0">
                <a:solidFill>
                  <a:srgbClr val="002060"/>
                </a:solidFill>
              </a:rPr>
              <a:t>In the second step we have created a data frame using dataset of </a:t>
            </a:r>
            <a:r>
              <a:rPr lang="en-US" dirty="0" err="1" smtClean="0">
                <a:solidFill>
                  <a:srgbClr val="002060"/>
                </a:solidFill>
              </a:rPr>
              <a:t>india</a:t>
            </a:r>
            <a:r>
              <a:rPr lang="en-US" dirty="0" smtClean="0">
                <a:solidFill>
                  <a:srgbClr val="002060"/>
                </a:solidFill>
              </a:rPr>
              <a:t> e-commerce sites </a:t>
            </a:r>
          </a:p>
          <a:p>
            <a:pPr marL="342900" indent="-342900">
              <a:buFont typeface="Wingdings" panose="05000000000000000000" pitchFamily="2" charset="2"/>
              <a:buChar char="v"/>
            </a:pPr>
            <a:endParaRPr lang="en-US" dirty="0">
              <a:solidFill>
                <a:srgbClr val="002060"/>
              </a:solidFill>
            </a:endParaRPr>
          </a:p>
          <a:p>
            <a:pPr marL="342900" indent="-342900">
              <a:buFont typeface="Wingdings" panose="05000000000000000000" pitchFamily="2" charset="2"/>
              <a:buChar char="v"/>
            </a:pPr>
            <a:r>
              <a:rPr lang="en-US" dirty="0" smtClean="0">
                <a:solidFill>
                  <a:srgbClr val="002060"/>
                </a:solidFill>
              </a:rPr>
              <a:t>Then we move  </a:t>
            </a:r>
            <a:r>
              <a:rPr lang="en-US" dirty="0" err="1" smtClean="0">
                <a:solidFill>
                  <a:srgbClr val="002060"/>
                </a:solidFill>
              </a:rPr>
              <a:t>ahed</a:t>
            </a:r>
            <a:r>
              <a:rPr lang="en-US" dirty="0" smtClean="0">
                <a:solidFill>
                  <a:srgbClr val="002060"/>
                </a:solidFill>
              </a:rPr>
              <a:t> with all necessary step to check our requirement like-; null values , data type etc.</a:t>
            </a:r>
          </a:p>
          <a:p>
            <a:pPr marL="342900" indent="-342900">
              <a:buFont typeface="Wingdings" panose="05000000000000000000" pitchFamily="2" charset="2"/>
              <a:buChar char="v"/>
            </a:pPr>
            <a:endParaRPr lang="en-US" dirty="0">
              <a:solidFill>
                <a:srgbClr val="002060"/>
              </a:solidFill>
            </a:endParaRPr>
          </a:p>
          <a:p>
            <a:pPr marL="342900" indent="-342900">
              <a:buFont typeface="Wingdings" panose="05000000000000000000" pitchFamily="2" charset="2"/>
              <a:buChar char="v"/>
            </a:pPr>
            <a:r>
              <a:rPr lang="en-US" dirty="0" smtClean="0">
                <a:solidFill>
                  <a:srgbClr val="002060"/>
                </a:solidFill>
              </a:rPr>
              <a:t>Then we moved with pie chart to visualize our data using personal details of  customer</a:t>
            </a:r>
          </a:p>
          <a:p>
            <a:pPr marL="342900" indent="-342900">
              <a:buFont typeface="Wingdings" panose="05000000000000000000" pitchFamily="2" charset="2"/>
              <a:buChar char="v"/>
            </a:pPr>
            <a:endParaRPr lang="en-US" dirty="0">
              <a:solidFill>
                <a:srgbClr val="002060"/>
              </a:solidFill>
            </a:endParaRPr>
          </a:p>
          <a:p>
            <a:pPr marL="342900" indent="-342900">
              <a:buFont typeface="Wingdings" panose="05000000000000000000" pitchFamily="2" charset="2"/>
              <a:buChar char="v"/>
            </a:pPr>
            <a:r>
              <a:rPr lang="en-US" dirty="0" smtClean="0">
                <a:solidFill>
                  <a:srgbClr val="002060"/>
                </a:solidFill>
              </a:rPr>
              <a:t>In the visualization section of our analysis we used different plots for better analysis</a:t>
            </a:r>
          </a:p>
          <a:p>
            <a:pPr marL="342900" indent="-342900">
              <a:buFont typeface="Wingdings" panose="05000000000000000000" pitchFamily="2" charset="2"/>
              <a:buChar char="v"/>
            </a:pPr>
            <a:endParaRPr lang="en-US" dirty="0">
              <a:solidFill>
                <a:srgbClr val="002060"/>
              </a:solidFill>
            </a:endParaRPr>
          </a:p>
          <a:p>
            <a:pPr marL="342900" indent="-342900">
              <a:buFont typeface="Wingdings" panose="05000000000000000000" pitchFamily="2" charset="2"/>
              <a:buChar char="v"/>
            </a:pPr>
            <a:r>
              <a:rPr lang="en-US" dirty="0" smtClean="0">
                <a:solidFill>
                  <a:srgbClr val="002060"/>
                </a:solidFill>
              </a:rPr>
              <a:t>We also make necessary changes in our dataset according to our requirement</a:t>
            </a:r>
          </a:p>
          <a:p>
            <a:pPr marL="342900" indent="-342900">
              <a:buFont typeface="Wingdings" panose="05000000000000000000" pitchFamily="2" charset="2"/>
              <a:buChar char="v"/>
            </a:pPr>
            <a:endParaRPr lang="en-US" dirty="0"/>
          </a:p>
          <a:p>
            <a:pPr marL="342900" indent="-342900">
              <a:buFont typeface="Wingdings" panose="05000000000000000000" pitchFamily="2" charset="2"/>
              <a:buChar char="v"/>
            </a:pPr>
            <a:endParaRPr lang="en-US" dirty="0" smtClean="0"/>
          </a:p>
          <a:p>
            <a:pPr marL="342900" indent="-342900">
              <a:buFont typeface="Wingdings" panose="05000000000000000000" pitchFamily="2" charset="2"/>
              <a:buChar char="v"/>
            </a:pPr>
            <a:endParaRPr lang="en-US" dirty="0"/>
          </a:p>
        </p:txBody>
      </p:sp>
    </p:spTree>
    <p:extLst>
      <p:ext uri="{BB962C8B-B14F-4D97-AF65-F5344CB8AC3E}">
        <p14:creationId xmlns:p14="http://schemas.microsoft.com/office/powerpoint/2010/main" val="14539898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Visualization and conclusion</a:t>
            </a:r>
            <a:endParaRPr lang="en-US"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Ø"/>
            </a:pPr>
            <a:r>
              <a:rPr lang="en-US" dirty="0" smtClean="0">
                <a:solidFill>
                  <a:srgbClr val="002060"/>
                </a:solidFill>
              </a:rPr>
              <a:t>To visualize our data set we use different parameter of data available </a:t>
            </a:r>
          </a:p>
          <a:p>
            <a:pPr>
              <a:buFont typeface="Wingdings" panose="05000000000000000000" pitchFamily="2" charset="2"/>
              <a:buChar char="Ø"/>
            </a:pPr>
            <a:endParaRPr lang="en-US" dirty="0">
              <a:solidFill>
                <a:srgbClr val="002060"/>
              </a:solidFill>
            </a:endParaRPr>
          </a:p>
          <a:p>
            <a:pPr>
              <a:buFont typeface="Wingdings" panose="05000000000000000000" pitchFamily="2" charset="2"/>
              <a:buChar char="Ø"/>
            </a:pPr>
            <a:r>
              <a:rPr lang="en-US" dirty="0" smtClean="0">
                <a:solidFill>
                  <a:srgbClr val="002060"/>
                </a:solidFill>
              </a:rPr>
              <a:t>After applying visualization technique we made conclusion from every data used for visualize</a:t>
            </a:r>
          </a:p>
          <a:p>
            <a:pPr>
              <a:buFont typeface="Wingdings" panose="05000000000000000000" pitchFamily="2" charset="2"/>
              <a:buChar char="Ø"/>
            </a:pPr>
            <a:endParaRPr lang="en-US" dirty="0">
              <a:solidFill>
                <a:srgbClr val="002060"/>
              </a:solidFill>
            </a:endParaRPr>
          </a:p>
          <a:p>
            <a:pPr>
              <a:buFont typeface="Wingdings" panose="05000000000000000000" pitchFamily="2" charset="2"/>
              <a:buChar char="Ø"/>
            </a:pPr>
            <a:r>
              <a:rPr lang="en-US" dirty="0" smtClean="0">
                <a:solidFill>
                  <a:srgbClr val="002060"/>
                </a:solidFill>
              </a:rPr>
              <a:t>Using different plot we identify  customer satisfaction level after using product </a:t>
            </a:r>
          </a:p>
          <a:p>
            <a:pPr>
              <a:buFont typeface="Wingdings" panose="05000000000000000000" pitchFamily="2" charset="2"/>
              <a:buChar char="Ø"/>
            </a:pPr>
            <a:endParaRPr lang="en-US" dirty="0">
              <a:solidFill>
                <a:srgbClr val="002060"/>
              </a:solidFill>
            </a:endParaRPr>
          </a:p>
          <a:p>
            <a:pPr>
              <a:buFont typeface="Wingdings" panose="05000000000000000000" pitchFamily="2" charset="2"/>
              <a:buChar char="Ø"/>
            </a:pPr>
            <a:r>
              <a:rPr lang="en-US" dirty="0" smtClean="0">
                <a:solidFill>
                  <a:srgbClr val="002060"/>
                </a:solidFill>
              </a:rPr>
              <a:t> we have also identified customer likes and dislike regarding product and website, customer purchasing trends and the parameter that affects  their purchasing  trends</a:t>
            </a:r>
            <a:endParaRPr lang="en-US" dirty="0">
              <a:solidFill>
                <a:srgbClr val="002060"/>
              </a:solidFill>
            </a:endParaRPr>
          </a:p>
        </p:txBody>
      </p:sp>
    </p:spTree>
    <p:extLst>
      <p:ext uri="{BB962C8B-B14F-4D97-AF65-F5344CB8AC3E}">
        <p14:creationId xmlns:p14="http://schemas.microsoft.com/office/powerpoint/2010/main" val="6624214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Conclusion</a:t>
            </a:r>
            <a:endParaRPr lang="en-US" dirty="0"/>
          </a:p>
        </p:txBody>
      </p:sp>
      <p:sp>
        <p:nvSpPr>
          <p:cNvPr id="3" name="Content Placeholder 2"/>
          <p:cNvSpPr>
            <a:spLocks noGrp="1"/>
          </p:cNvSpPr>
          <p:nvPr>
            <p:ph idx="1"/>
          </p:nvPr>
        </p:nvSpPr>
        <p:spPr>
          <a:xfrm>
            <a:off x="103032" y="1596980"/>
            <a:ext cx="11990230" cy="4651419"/>
          </a:xfrm>
        </p:spPr>
        <p:txBody>
          <a:bodyPr>
            <a:normAutofit lnSpcReduction="10000"/>
          </a:bodyPr>
          <a:lstStyle/>
          <a:p>
            <a:pPr>
              <a:buFont typeface="Courier New" panose="02070309020205020404" pitchFamily="49" charset="0"/>
              <a:buChar char="o"/>
            </a:pPr>
            <a:r>
              <a:rPr lang="en-US" dirty="0" smtClean="0">
                <a:solidFill>
                  <a:srgbClr val="002060"/>
                </a:solidFill>
              </a:rPr>
              <a:t>After analyzing different parameter of data we concluded that :</a:t>
            </a:r>
          </a:p>
          <a:p>
            <a:pPr>
              <a:buFont typeface="Courier New" panose="02070309020205020404" pitchFamily="49" charset="0"/>
              <a:buChar char="o"/>
            </a:pPr>
            <a:r>
              <a:rPr lang="en-US" dirty="0" smtClean="0">
                <a:solidFill>
                  <a:srgbClr val="002060"/>
                </a:solidFill>
              </a:rPr>
              <a:t>Only few e-commerce sites able to satisfy their customer</a:t>
            </a:r>
          </a:p>
          <a:p>
            <a:pPr>
              <a:buFont typeface="Courier New" panose="02070309020205020404" pitchFamily="49" charset="0"/>
              <a:buChar char="o"/>
            </a:pPr>
            <a:r>
              <a:rPr lang="en-US" dirty="0">
                <a:solidFill>
                  <a:srgbClr val="002060"/>
                </a:solidFill>
              </a:rPr>
              <a:t>Almost all the people who have shopped from amazon, </a:t>
            </a:r>
            <a:r>
              <a:rPr lang="en-US" dirty="0" err="1">
                <a:solidFill>
                  <a:srgbClr val="002060"/>
                </a:solidFill>
              </a:rPr>
              <a:t>flipkart</a:t>
            </a:r>
            <a:r>
              <a:rPr lang="en-US" dirty="0">
                <a:solidFill>
                  <a:srgbClr val="002060"/>
                </a:solidFill>
              </a:rPr>
              <a:t> and </a:t>
            </a:r>
            <a:r>
              <a:rPr lang="en-US" dirty="0" err="1">
                <a:solidFill>
                  <a:srgbClr val="002060"/>
                </a:solidFill>
              </a:rPr>
              <a:t>paytm</a:t>
            </a:r>
            <a:r>
              <a:rPr lang="en-US" dirty="0">
                <a:solidFill>
                  <a:srgbClr val="002060"/>
                </a:solidFill>
              </a:rPr>
              <a:t> are satisfied. People who shop from a more number of online brands </a:t>
            </a:r>
            <a:r>
              <a:rPr lang="en-US" dirty="0" err="1">
                <a:solidFill>
                  <a:srgbClr val="002060"/>
                </a:solidFill>
              </a:rPr>
              <a:t>dosent</a:t>
            </a:r>
            <a:r>
              <a:rPr lang="en-US" dirty="0">
                <a:solidFill>
                  <a:srgbClr val="002060"/>
                </a:solidFill>
              </a:rPr>
              <a:t> seem to be satisfied</a:t>
            </a:r>
            <a:r>
              <a:rPr lang="en-US" dirty="0" smtClean="0">
                <a:solidFill>
                  <a:srgbClr val="002060"/>
                </a:solidFill>
              </a:rPr>
              <a:t>.</a:t>
            </a:r>
          </a:p>
          <a:p>
            <a:pPr>
              <a:buFont typeface="Courier New" panose="02070309020205020404" pitchFamily="49" charset="0"/>
              <a:buChar char="o"/>
            </a:pPr>
            <a:r>
              <a:rPr lang="en-US" dirty="0">
                <a:solidFill>
                  <a:srgbClr val="002060"/>
                </a:solidFill>
              </a:rPr>
              <a:t>People shopping from amazon and </a:t>
            </a:r>
            <a:r>
              <a:rPr lang="en-US" dirty="0" err="1">
                <a:solidFill>
                  <a:srgbClr val="002060"/>
                </a:solidFill>
              </a:rPr>
              <a:t>paytm</a:t>
            </a:r>
            <a:r>
              <a:rPr lang="en-US" dirty="0">
                <a:solidFill>
                  <a:srgbClr val="002060"/>
                </a:solidFill>
              </a:rPr>
              <a:t> are getting benefits from the loyalty points, </a:t>
            </a:r>
            <a:r>
              <a:rPr lang="en-US" dirty="0" err="1">
                <a:solidFill>
                  <a:srgbClr val="002060"/>
                </a:solidFill>
              </a:rPr>
              <a:t>flipkart</a:t>
            </a:r>
            <a:r>
              <a:rPr lang="en-US" dirty="0">
                <a:solidFill>
                  <a:srgbClr val="002060"/>
                </a:solidFill>
              </a:rPr>
              <a:t> and </a:t>
            </a:r>
            <a:r>
              <a:rPr lang="en-US" dirty="0" err="1">
                <a:solidFill>
                  <a:srgbClr val="002060"/>
                </a:solidFill>
              </a:rPr>
              <a:t>sanpdeal</a:t>
            </a:r>
            <a:r>
              <a:rPr lang="en-US" dirty="0">
                <a:solidFill>
                  <a:srgbClr val="002060"/>
                </a:solidFill>
              </a:rPr>
              <a:t> also seem to give such benefits but people who shop from almost everywhere disagree with this statement </a:t>
            </a:r>
            <a:r>
              <a:rPr lang="en-US" dirty="0" smtClean="0">
                <a:solidFill>
                  <a:srgbClr val="002060"/>
                </a:solidFill>
              </a:rPr>
              <a:t>too</a:t>
            </a:r>
          </a:p>
          <a:p>
            <a:pPr>
              <a:buFont typeface="Courier New" panose="02070309020205020404" pitchFamily="49" charset="0"/>
              <a:buChar char="o"/>
            </a:pPr>
            <a:r>
              <a:rPr lang="en-US" dirty="0">
                <a:solidFill>
                  <a:srgbClr val="002060"/>
                </a:solidFill>
              </a:rPr>
              <a:t>Highest number of people have been shopping online for above 4 years except for the age group below 20 years and above 50 years. People who are shopping online for 1-2 years does not include teenagers and elder people</a:t>
            </a:r>
            <a:r>
              <a:rPr lang="en-US" dirty="0" smtClean="0">
                <a:solidFill>
                  <a:srgbClr val="002060"/>
                </a:solidFill>
              </a:rPr>
              <a:t>.</a:t>
            </a:r>
          </a:p>
          <a:p>
            <a:pPr>
              <a:buFont typeface="Courier New" panose="02070309020205020404" pitchFamily="49" charset="0"/>
              <a:buChar char="o"/>
            </a:pPr>
            <a:r>
              <a:rPr lang="en-US" dirty="0">
                <a:solidFill>
                  <a:srgbClr val="002060"/>
                </a:solidFill>
              </a:rPr>
              <a:t>D</a:t>
            </a:r>
            <a:r>
              <a:rPr lang="en-US" dirty="0" smtClean="0">
                <a:solidFill>
                  <a:srgbClr val="002060"/>
                </a:solidFill>
              </a:rPr>
              <a:t>ensity </a:t>
            </a:r>
            <a:r>
              <a:rPr lang="en-US" dirty="0">
                <a:solidFill>
                  <a:srgbClr val="002060"/>
                </a:solidFill>
              </a:rPr>
              <a:t>of female customers is more than </a:t>
            </a:r>
            <a:r>
              <a:rPr lang="en-US" dirty="0" smtClean="0">
                <a:solidFill>
                  <a:srgbClr val="002060"/>
                </a:solidFill>
              </a:rPr>
              <a:t>male</a:t>
            </a:r>
          </a:p>
          <a:p>
            <a:pPr>
              <a:buFont typeface="Courier New" panose="02070309020205020404" pitchFamily="49" charset="0"/>
              <a:buChar char="o"/>
            </a:pPr>
            <a:r>
              <a:rPr lang="en-US" dirty="0">
                <a:solidFill>
                  <a:srgbClr val="002060"/>
                </a:solidFill>
              </a:rPr>
              <a:t>Even though people who are shopping online for more than 3 years </a:t>
            </a:r>
            <a:r>
              <a:rPr lang="en-US" dirty="0" err="1">
                <a:solidFill>
                  <a:srgbClr val="002060"/>
                </a:solidFill>
              </a:rPr>
              <a:t>donot</a:t>
            </a:r>
            <a:r>
              <a:rPr lang="en-US" dirty="0">
                <a:solidFill>
                  <a:srgbClr val="002060"/>
                </a:solidFill>
              </a:rPr>
              <a:t> use the application rather use search engine and direct </a:t>
            </a:r>
            <a:r>
              <a:rPr lang="en-US" dirty="0" err="1">
                <a:solidFill>
                  <a:srgbClr val="002060"/>
                </a:solidFill>
              </a:rPr>
              <a:t>url's</a:t>
            </a:r>
            <a:r>
              <a:rPr lang="en-US" dirty="0">
                <a:solidFill>
                  <a:srgbClr val="002060"/>
                </a:solidFill>
              </a:rPr>
              <a:t> in large number which indicates that online brands should update all their platforms rather than just application.</a:t>
            </a:r>
            <a:endParaRPr lang="en-US" dirty="0" smtClean="0">
              <a:solidFill>
                <a:srgbClr val="002060"/>
              </a:solidFill>
            </a:endParaRPr>
          </a:p>
          <a:p>
            <a:pPr>
              <a:buFont typeface="Courier New" panose="02070309020205020404" pitchFamily="49" charset="0"/>
              <a:buChar char="o"/>
            </a:pPr>
            <a:endParaRPr lang="en-US" dirty="0"/>
          </a:p>
        </p:txBody>
      </p:sp>
    </p:spTree>
    <p:extLst>
      <p:ext uri="{BB962C8B-B14F-4D97-AF65-F5344CB8AC3E}">
        <p14:creationId xmlns:p14="http://schemas.microsoft.com/office/powerpoint/2010/main" val="40151681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46111" y="452718"/>
            <a:ext cx="9404723" cy="616228"/>
          </a:xfrm>
        </p:spPr>
        <p:txBody>
          <a:bodyPr>
            <a:normAutofit fontScale="90000"/>
          </a:bodyPr>
          <a:lstStyle/>
          <a:p>
            <a:r>
              <a:rPr lang="en-US" dirty="0" smtClean="0"/>
              <a:t>                       Conclusion</a:t>
            </a:r>
            <a:endParaRPr lang="en-US" dirty="0"/>
          </a:p>
        </p:txBody>
      </p:sp>
      <p:sp>
        <p:nvSpPr>
          <p:cNvPr id="4" name="Content Placeholder 3"/>
          <p:cNvSpPr>
            <a:spLocks noGrp="1"/>
          </p:cNvSpPr>
          <p:nvPr>
            <p:ph idx="1"/>
          </p:nvPr>
        </p:nvSpPr>
        <p:spPr>
          <a:xfrm>
            <a:off x="128790" y="1223493"/>
            <a:ext cx="10200066" cy="5512158"/>
          </a:xfrm>
        </p:spPr>
        <p:txBody>
          <a:bodyPr>
            <a:normAutofit fontScale="92500" lnSpcReduction="10000"/>
          </a:bodyPr>
          <a:lstStyle/>
          <a:p>
            <a:r>
              <a:rPr lang="en-US" dirty="0">
                <a:solidFill>
                  <a:srgbClr val="002060"/>
                </a:solidFill>
              </a:rPr>
              <a:t>Amazon, Flipkart have been had the highest votes for having all the positive points and have maintained a very good brand image followed by </a:t>
            </a:r>
            <a:r>
              <a:rPr lang="en-US" dirty="0" err="1">
                <a:solidFill>
                  <a:srgbClr val="002060"/>
                </a:solidFill>
              </a:rPr>
              <a:t>paytm</a:t>
            </a:r>
            <a:r>
              <a:rPr lang="en-US" dirty="0">
                <a:solidFill>
                  <a:srgbClr val="002060"/>
                </a:solidFill>
              </a:rPr>
              <a:t> and the </a:t>
            </a:r>
            <a:r>
              <a:rPr lang="en-US" dirty="0" err="1">
                <a:solidFill>
                  <a:srgbClr val="002060"/>
                </a:solidFill>
              </a:rPr>
              <a:t>myntra</a:t>
            </a:r>
            <a:r>
              <a:rPr lang="en-US" dirty="0" smtClean="0">
                <a:solidFill>
                  <a:srgbClr val="002060"/>
                </a:solidFill>
              </a:rPr>
              <a:t>.</a:t>
            </a:r>
            <a:endParaRPr lang="en-US" dirty="0">
              <a:solidFill>
                <a:srgbClr val="002060"/>
              </a:solidFill>
            </a:endParaRPr>
          </a:p>
          <a:p>
            <a:r>
              <a:rPr lang="en-US" dirty="0">
                <a:solidFill>
                  <a:srgbClr val="002060"/>
                </a:solidFill>
              </a:rPr>
              <a:t>most of the time people abandon the bag is </a:t>
            </a:r>
            <a:r>
              <a:rPr lang="en-US" dirty="0" smtClean="0">
                <a:solidFill>
                  <a:srgbClr val="002060"/>
                </a:solidFill>
              </a:rPr>
              <a:t>because </a:t>
            </a:r>
            <a:r>
              <a:rPr lang="en-US" dirty="0">
                <a:solidFill>
                  <a:srgbClr val="002060"/>
                </a:solidFill>
              </a:rPr>
              <a:t>they get a better alternative offer or promo code not applicable. There is also lack of trust seen in amazon, </a:t>
            </a:r>
            <a:r>
              <a:rPr lang="en-US" dirty="0" err="1" smtClean="0">
                <a:solidFill>
                  <a:srgbClr val="002060"/>
                </a:solidFill>
              </a:rPr>
              <a:t>flipkart</a:t>
            </a:r>
            <a:r>
              <a:rPr lang="en-US" dirty="0" smtClean="0">
                <a:solidFill>
                  <a:srgbClr val="002060"/>
                </a:solidFill>
              </a:rPr>
              <a:t>  </a:t>
            </a:r>
            <a:r>
              <a:rPr lang="en-US" dirty="0">
                <a:solidFill>
                  <a:srgbClr val="002060"/>
                </a:solidFill>
              </a:rPr>
              <a:t>and </a:t>
            </a:r>
            <a:r>
              <a:rPr lang="en-US" dirty="0" err="1">
                <a:solidFill>
                  <a:srgbClr val="002060"/>
                </a:solidFill>
              </a:rPr>
              <a:t>paytm</a:t>
            </a:r>
            <a:r>
              <a:rPr lang="en-US" dirty="0">
                <a:solidFill>
                  <a:srgbClr val="002060"/>
                </a:solidFill>
              </a:rPr>
              <a:t> by some people</a:t>
            </a:r>
            <a:r>
              <a:rPr lang="en-US" dirty="0" smtClean="0">
                <a:solidFill>
                  <a:srgbClr val="002060"/>
                </a:solidFill>
              </a:rPr>
              <a:t>.</a:t>
            </a:r>
          </a:p>
          <a:p>
            <a:r>
              <a:rPr lang="en-US" dirty="0">
                <a:solidFill>
                  <a:srgbClr val="002060"/>
                </a:solidFill>
              </a:rPr>
              <a:t>Customers seem to be more loyal to amazon, </a:t>
            </a:r>
            <a:r>
              <a:rPr lang="en-US" dirty="0" err="1">
                <a:solidFill>
                  <a:srgbClr val="002060"/>
                </a:solidFill>
              </a:rPr>
              <a:t>flipkart</a:t>
            </a:r>
            <a:r>
              <a:rPr lang="en-US" dirty="0">
                <a:solidFill>
                  <a:srgbClr val="002060"/>
                </a:solidFill>
              </a:rPr>
              <a:t> and </a:t>
            </a:r>
            <a:r>
              <a:rPr lang="en-US" dirty="0" err="1">
                <a:solidFill>
                  <a:srgbClr val="002060"/>
                </a:solidFill>
              </a:rPr>
              <a:t>paytm</a:t>
            </a:r>
            <a:r>
              <a:rPr lang="en-US" dirty="0">
                <a:solidFill>
                  <a:srgbClr val="002060"/>
                </a:solidFill>
              </a:rPr>
              <a:t> as even though many of them have given negative remarks about them still they would recommend these platforms to their </a:t>
            </a:r>
            <a:r>
              <a:rPr lang="en-US" dirty="0" smtClean="0">
                <a:solidFill>
                  <a:srgbClr val="002060"/>
                </a:solidFill>
              </a:rPr>
              <a:t>friend</a:t>
            </a:r>
          </a:p>
          <a:p>
            <a:r>
              <a:rPr lang="en-US" dirty="0">
                <a:solidFill>
                  <a:srgbClr val="002060"/>
                </a:solidFill>
              </a:rPr>
              <a:t>The cost of the product, the reliability of the E-commerce company and the return policies all play an equally important role in deciding the buying </a:t>
            </a:r>
            <a:r>
              <a:rPr lang="en-US" dirty="0" err="1">
                <a:solidFill>
                  <a:srgbClr val="002060"/>
                </a:solidFill>
              </a:rPr>
              <a:t>behaviour</a:t>
            </a:r>
            <a:r>
              <a:rPr lang="en-US" dirty="0">
                <a:solidFill>
                  <a:srgbClr val="002060"/>
                </a:solidFill>
              </a:rPr>
              <a:t> of online customers. The cost is an important factor as it was the basic criteria used by online retailers to attract customers. The reliability of the E-commerce company is also important, as it is even required in offline retail. It is important because customers are paying online, so they need to be sure of security of the online transaction. The return policies are important because in online retail customer does not get to feel the product. Thus, he wants to be sure that it will be possible to return the product if he does not like it in real. Whereas, the logistics factor, which included Cash on delivery option, One day delivery and the quality of packaging plays a secondary role in this process though these are Must-be-quality. This is so because these all does not interfere with the real product and people believe that this is the basic value that E-commerce websites provide.</a:t>
            </a:r>
          </a:p>
          <a:p>
            <a:pPr marL="0" indent="0">
              <a:buNone/>
            </a:pPr>
            <a:endParaRPr lang="en-US" dirty="0">
              <a:solidFill>
                <a:srgbClr val="002060"/>
              </a:solidFill>
            </a:endParaRPr>
          </a:p>
        </p:txBody>
      </p:sp>
    </p:spTree>
    <p:extLst>
      <p:ext uri="{BB962C8B-B14F-4D97-AF65-F5344CB8AC3E}">
        <p14:creationId xmlns:p14="http://schemas.microsoft.com/office/powerpoint/2010/main" val="597793755"/>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69</TotalTime>
  <Words>813</Words>
  <Application>Microsoft Office PowerPoint</Application>
  <PresentationFormat>Widescreen</PresentationFormat>
  <Paragraphs>43</Paragraphs>
  <Slides>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Calibri</vt:lpstr>
      <vt:lpstr>Century Gothic</vt:lpstr>
      <vt:lpstr>Courier New</vt:lpstr>
      <vt:lpstr>Mangal</vt:lpstr>
      <vt:lpstr>Wingdings</vt:lpstr>
      <vt:lpstr>Wingdings 3</vt:lpstr>
      <vt:lpstr>Wisp</vt:lpstr>
      <vt:lpstr>CUSTOMER RETENTION DATA ANALYSIS</vt:lpstr>
      <vt:lpstr>PowerPoint Presentation</vt:lpstr>
      <vt:lpstr>     EDA STEPS AND VISULIZATION</vt:lpstr>
      <vt:lpstr>Data Visualization and conclusion</vt:lpstr>
      <vt:lpstr>                     Conclusion</vt:lpstr>
      <vt:lpstr>                       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dc:title>
  <dc:creator>joshigaurav050@gmail.com</dc:creator>
  <cp:lastModifiedBy>joshigaurav050@gmail.com</cp:lastModifiedBy>
  <cp:revision>8</cp:revision>
  <dcterms:created xsi:type="dcterms:W3CDTF">2022-08-14T10:57:48Z</dcterms:created>
  <dcterms:modified xsi:type="dcterms:W3CDTF">2022-08-14T12:06:57Z</dcterms:modified>
</cp:coreProperties>
</file>