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E9B51-2D25-4C8C-BCD0-BD3A7995D9F3}" type="doc">
      <dgm:prSet loTypeId="urn:microsoft.com/office/officeart/2005/8/layout/radial2" loCatId="relationship" qsTypeId="urn:microsoft.com/office/officeart/2005/8/quickstyle/simple1" qsCatId="simple" csTypeId="urn:microsoft.com/office/officeart/2005/8/colors/accent1_2" csCatId="accent1" phldr="0"/>
      <dgm:spPr/>
      <dgm:t>
        <a:bodyPr/>
        <a:lstStyle/>
        <a:p>
          <a:endParaRPr lang="en-US"/>
        </a:p>
      </dgm:t>
    </dgm:pt>
    <dgm:pt modelId="{0F007FD2-B1FB-4FC3-BB55-B4A392339C1E}" type="pres">
      <dgm:prSet presAssocID="{2FDE9B51-2D25-4C8C-BCD0-BD3A7995D9F3}" presName="composite" presStyleCnt="0">
        <dgm:presLayoutVars>
          <dgm:chMax val="5"/>
          <dgm:dir/>
          <dgm:animLvl val="ctr"/>
          <dgm:resizeHandles val="exact"/>
        </dgm:presLayoutVars>
      </dgm:prSet>
      <dgm:spPr/>
      <dgm:t>
        <a:bodyPr/>
        <a:lstStyle/>
        <a:p>
          <a:endParaRPr lang="en-US"/>
        </a:p>
      </dgm:t>
    </dgm:pt>
    <dgm:pt modelId="{131DBCF1-47BA-4901-B63F-01E7C2F3B7D8}" type="pres">
      <dgm:prSet presAssocID="{2FDE9B51-2D25-4C8C-BCD0-BD3A7995D9F3}" presName="cycle" presStyleCnt="0"/>
      <dgm:spPr/>
    </dgm:pt>
  </dgm:ptLst>
  <dgm:cxnLst>
    <dgm:cxn modelId="{38288CFD-2C62-4CEA-B4EC-A1033289D2F7}" type="presOf" srcId="{2FDE9B51-2D25-4C8C-BCD0-BD3A7995D9F3}" destId="{0F007FD2-B1FB-4FC3-BB55-B4A392339C1E}" srcOrd="0" destOrd="0" presId="urn:microsoft.com/office/officeart/2005/8/layout/radial2"/>
    <dgm:cxn modelId="{36446533-28D0-42F9-A169-9D58A3D35A31}" type="presParOf" srcId="{0F007FD2-B1FB-4FC3-BB55-B4A392339C1E}" destId="{131DBCF1-47BA-4901-B63F-01E7C2F3B7D8}"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171902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236129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74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3480301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2065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2032050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1720676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365818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329685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81B46-DB37-4CF4-AA8D-3DFE66D332E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59465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281B46-DB37-4CF4-AA8D-3DFE66D332E8}"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207408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281B46-DB37-4CF4-AA8D-3DFE66D332E8}"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278392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281B46-DB37-4CF4-AA8D-3DFE66D332E8}"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29348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81B46-DB37-4CF4-AA8D-3DFE66D332E8}"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14236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81B46-DB37-4CF4-AA8D-3DFE66D332E8}"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421709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81B46-DB37-4CF4-AA8D-3DFE66D332E8}"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51A88-48AF-4FFD-B4F4-80C917786A65}" type="slidenum">
              <a:rPr lang="en-US" smtClean="0"/>
              <a:t>‹#›</a:t>
            </a:fld>
            <a:endParaRPr lang="en-US"/>
          </a:p>
        </p:txBody>
      </p:sp>
    </p:spTree>
    <p:extLst>
      <p:ext uri="{BB962C8B-B14F-4D97-AF65-F5344CB8AC3E}">
        <p14:creationId xmlns:p14="http://schemas.microsoft.com/office/powerpoint/2010/main" val="8830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81B46-DB37-4CF4-AA8D-3DFE66D332E8}" type="datetimeFigureOut">
              <a:rPr lang="en-US" smtClean="0"/>
              <a:t>8/31/2022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D51A88-48AF-4FFD-B4F4-80C917786A65}" type="slidenum">
              <a:rPr lang="en-US" smtClean="0"/>
              <a:t>‹#›</a:t>
            </a:fld>
            <a:endParaRPr lang="en-US"/>
          </a:p>
        </p:txBody>
      </p:sp>
    </p:spTree>
    <p:extLst>
      <p:ext uri="{BB962C8B-B14F-4D97-AF65-F5344CB8AC3E}">
        <p14:creationId xmlns:p14="http://schemas.microsoft.com/office/powerpoint/2010/main" val="1710237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lnSpcReduction="10000"/>
          </a:bodyPr>
          <a:lstStyle/>
          <a:p>
            <a:r>
              <a:rPr lang="en-US" dirty="0" smtClean="0"/>
              <a:t>                                            </a:t>
            </a:r>
          </a:p>
          <a:p>
            <a:endParaRPr lang="en-US" sz="6600" dirty="0"/>
          </a:p>
          <a:p>
            <a:pPr marL="0" indent="0">
              <a:buNone/>
            </a:pPr>
            <a:r>
              <a:rPr lang="en-US" sz="6600" dirty="0" smtClean="0"/>
              <a:t> </a:t>
            </a:r>
            <a:r>
              <a:rPr lang="en-US" sz="6600" b="1" dirty="0" smtClean="0"/>
              <a:t>HOUSING PRICE PROJECT   DATA  ANALYSIS AND MODEL BUILDING </a:t>
            </a:r>
          </a:p>
          <a:p>
            <a:pPr marL="0" indent="0">
              <a:buNone/>
            </a:pPr>
            <a:r>
              <a:rPr lang="en-US" sz="3200" b="1" dirty="0" smtClean="0">
                <a:solidFill>
                  <a:schemeClr val="accent6">
                    <a:lumMod val="75000"/>
                  </a:schemeClr>
                </a:solidFill>
              </a:rPr>
              <a:t>MODEL using Machine Learning in order to predict the actual value of the prospective properties and decide whether to invest in them or not</a:t>
            </a:r>
            <a:endParaRPr lang="en-US" sz="3200" b="1" dirty="0">
              <a:solidFill>
                <a:schemeClr val="accent6">
                  <a:lumMod val="75000"/>
                </a:schemeClr>
              </a:solidFill>
            </a:endParaRPr>
          </a:p>
        </p:txBody>
      </p:sp>
    </p:spTree>
    <p:extLst>
      <p:ext uri="{BB962C8B-B14F-4D97-AF65-F5344CB8AC3E}">
        <p14:creationId xmlns:p14="http://schemas.microsoft.com/office/powerpoint/2010/main" val="1523066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            </a:t>
            </a:r>
            <a:r>
              <a:rPr lang="en-US" sz="6000" b="1" dirty="0" smtClean="0">
                <a:latin typeface="Algerian" panose="04020705040A02060702" pitchFamily="82" charset="0"/>
              </a:rPr>
              <a:t>PROBLEM STATEMENT</a:t>
            </a:r>
            <a:endParaRPr lang="en-US" sz="6000"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b="1" dirty="0">
              <a:latin typeface="+mj-lt"/>
            </a:endParaRPr>
          </a:p>
        </p:txBody>
      </p:sp>
    </p:spTree>
    <p:extLst>
      <p:ext uri="{BB962C8B-B14F-4D97-AF65-F5344CB8AC3E}">
        <p14:creationId xmlns:p14="http://schemas.microsoft.com/office/powerpoint/2010/main" val="3016636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t>                      EDA STEPS</a:t>
            </a:r>
            <a:endParaRPr lang="en-US" sz="6000" b="1" dirty="0"/>
          </a:p>
        </p:txBody>
      </p:sp>
      <p:sp>
        <p:nvSpPr>
          <p:cNvPr id="3" name="Content Placeholder 2"/>
          <p:cNvSpPr>
            <a:spLocks noGrp="1"/>
          </p:cNvSpPr>
          <p:nvPr>
            <p:ph idx="1"/>
          </p:nvPr>
        </p:nvSpPr>
        <p:spPr/>
        <p:txBody>
          <a:bodyPr>
            <a:normAutofit fontScale="85000" lnSpcReduction="10000"/>
          </a:bodyPr>
          <a:lstStyle/>
          <a:p>
            <a:pPr marL="342900" indent="-342900">
              <a:buFont typeface="Wingdings" panose="05000000000000000000" pitchFamily="2" charset="2"/>
              <a:buChar char="v"/>
            </a:pPr>
            <a:r>
              <a:rPr lang="en-US" dirty="0" smtClean="0">
                <a:solidFill>
                  <a:srgbClr val="002060"/>
                </a:solidFill>
              </a:rPr>
              <a:t>First we have imported all necessary libraries for  data analysis</a:t>
            </a:r>
          </a:p>
          <a:p>
            <a:pPr marL="342900" indent="-342900">
              <a:buFont typeface="Wingdings" panose="05000000000000000000" pitchFamily="2" charset="2"/>
              <a:buChar char="v"/>
            </a:pPr>
            <a:endParaRPr lang="en-US" dirty="0" smtClean="0">
              <a:solidFill>
                <a:srgbClr val="002060"/>
              </a:solidFill>
            </a:endParaRPr>
          </a:p>
          <a:p>
            <a:pPr marL="342900" indent="-342900">
              <a:buFont typeface="Wingdings" panose="05000000000000000000" pitchFamily="2" charset="2"/>
              <a:buChar char="v"/>
            </a:pPr>
            <a:r>
              <a:rPr lang="en-US" dirty="0" smtClean="0">
                <a:solidFill>
                  <a:srgbClr val="002060"/>
                </a:solidFill>
              </a:rPr>
              <a:t>In the second step we have created a data frame using dataset of Housing Project</a:t>
            </a:r>
          </a:p>
          <a:p>
            <a:pPr marL="342900" indent="-342900">
              <a:buFont typeface="Wingdings" panose="05000000000000000000" pitchFamily="2" charset="2"/>
              <a:buChar char="v"/>
            </a:pPr>
            <a:endParaRPr lang="en-US" dirty="0" smtClean="0">
              <a:solidFill>
                <a:srgbClr val="002060"/>
              </a:solidFill>
            </a:endParaRPr>
          </a:p>
          <a:p>
            <a:pPr marL="342900" indent="-342900">
              <a:buFont typeface="Wingdings" panose="05000000000000000000" pitchFamily="2" charset="2"/>
              <a:buChar char="v"/>
            </a:pPr>
            <a:r>
              <a:rPr lang="en-US" dirty="0" smtClean="0">
                <a:solidFill>
                  <a:srgbClr val="002060"/>
                </a:solidFill>
              </a:rPr>
              <a:t>Then we move forward with all necessary step to check our requirement like-; null values , data type etc.</a:t>
            </a:r>
          </a:p>
          <a:p>
            <a:pPr marL="342900" indent="-342900">
              <a:buFont typeface="Wingdings" panose="05000000000000000000" pitchFamily="2" charset="2"/>
              <a:buChar char="v"/>
            </a:pPr>
            <a:endParaRPr lang="en-US" dirty="0" smtClean="0">
              <a:solidFill>
                <a:srgbClr val="002060"/>
              </a:solidFill>
            </a:endParaRPr>
          </a:p>
          <a:p>
            <a:pPr marL="342900" indent="-342900">
              <a:buFont typeface="Wingdings" panose="05000000000000000000" pitchFamily="2" charset="2"/>
              <a:buChar char="v"/>
            </a:pPr>
            <a:r>
              <a:rPr lang="en-US" dirty="0" smtClean="0">
                <a:solidFill>
                  <a:srgbClr val="002060"/>
                </a:solidFill>
              </a:rPr>
              <a:t>Then we proceeds with data treatment including removing null values and data modification</a:t>
            </a:r>
          </a:p>
          <a:p>
            <a:pPr marL="342900" indent="-342900">
              <a:buFont typeface="Wingdings" panose="05000000000000000000" pitchFamily="2" charset="2"/>
              <a:buChar char="v"/>
            </a:pPr>
            <a:endParaRPr lang="en-US" dirty="0" smtClean="0">
              <a:solidFill>
                <a:srgbClr val="002060"/>
              </a:solidFill>
            </a:endParaRPr>
          </a:p>
          <a:p>
            <a:pPr marL="342900" indent="-342900">
              <a:buFont typeface="Wingdings" panose="05000000000000000000" pitchFamily="2" charset="2"/>
              <a:buChar char="v"/>
            </a:pPr>
            <a:r>
              <a:rPr lang="en-US" dirty="0" smtClean="0">
                <a:solidFill>
                  <a:srgbClr val="002060"/>
                </a:solidFill>
              </a:rPr>
              <a:t>Next step is filling null values and plotting different plot to </a:t>
            </a:r>
            <a:r>
              <a:rPr lang="en-US" dirty="0" err="1" smtClean="0">
                <a:solidFill>
                  <a:srgbClr val="002060"/>
                </a:solidFill>
              </a:rPr>
              <a:t>analyse</a:t>
            </a:r>
            <a:r>
              <a:rPr lang="en-US" dirty="0" smtClean="0">
                <a:solidFill>
                  <a:srgbClr val="002060"/>
                </a:solidFill>
              </a:rPr>
              <a:t> data</a:t>
            </a:r>
          </a:p>
          <a:p>
            <a:pPr marL="342900" indent="-342900">
              <a:buFont typeface="Wingdings" panose="05000000000000000000" pitchFamily="2" charset="2"/>
              <a:buChar char="v"/>
            </a:pPr>
            <a:endParaRPr lang="en-US" dirty="0" smtClean="0">
              <a:solidFill>
                <a:srgbClr val="002060"/>
              </a:solidFill>
            </a:endParaRPr>
          </a:p>
          <a:p>
            <a:pPr marL="342900" indent="-342900">
              <a:buFont typeface="Wingdings" panose="05000000000000000000" pitchFamily="2" charset="2"/>
              <a:buChar char="v"/>
            </a:pPr>
            <a:r>
              <a:rPr lang="en-US" dirty="0" smtClean="0">
                <a:solidFill>
                  <a:srgbClr val="002060"/>
                </a:solidFill>
              </a:rPr>
              <a:t>We also make necessary changes in our dataset according to our requirement</a:t>
            </a:r>
          </a:p>
        </p:txBody>
      </p:sp>
    </p:spTree>
    <p:extLst>
      <p:ext uri="{BB962C8B-B14F-4D97-AF65-F5344CB8AC3E}">
        <p14:creationId xmlns:p14="http://schemas.microsoft.com/office/powerpoint/2010/main" val="3447482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26387549"/>
              </p:ext>
            </p:extLst>
          </p:nvPr>
        </p:nvGraphicFramePr>
        <p:xfrm>
          <a:off x="838200" y="1644968"/>
          <a:ext cx="45719"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idx="1"/>
          </p:nvPr>
        </p:nvSpPr>
        <p:spPr>
          <a:xfrm>
            <a:off x="0" y="0"/>
            <a:ext cx="12192000" cy="6858000"/>
          </a:xfrm>
        </p:spPr>
        <p:txBody>
          <a:bodyPr/>
          <a:lstStyle/>
          <a:p>
            <a:pPr>
              <a:lnSpc>
                <a:spcPct val="200000"/>
              </a:lnSpc>
              <a:buFont typeface="Wingdings" panose="05000000000000000000" pitchFamily="2" charset="2"/>
              <a:buChar char="v"/>
            </a:pPr>
            <a:r>
              <a:rPr lang="en-US" dirty="0" smtClean="0"/>
              <a:t>Next step is </a:t>
            </a:r>
            <a:r>
              <a:rPr lang="en-US" dirty="0" err="1" smtClean="0"/>
              <a:t>lable</a:t>
            </a:r>
            <a:r>
              <a:rPr lang="en-US" dirty="0" smtClean="0"/>
              <a:t> encoding</a:t>
            </a:r>
          </a:p>
          <a:p>
            <a:pPr>
              <a:lnSpc>
                <a:spcPct val="200000"/>
              </a:lnSpc>
              <a:buFont typeface="Wingdings" panose="05000000000000000000" pitchFamily="2" charset="2"/>
              <a:buChar char="v"/>
            </a:pPr>
            <a:r>
              <a:rPr lang="en-US" dirty="0" smtClean="0"/>
              <a:t>After making necessary changes now we will move forward to next step that is-:</a:t>
            </a:r>
          </a:p>
          <a:p>
            <a:pPr>
              <a:lnSpc>
                <a:spcPct val="200000"/>
              </a:lnSpc>
              <a:buFont typeface="Wingdings" panose="05000000000000000000" pitchFamily="2" charset="2"/>
              <a:buChar char="v"/>
            </a:pPr>
            <a:r>
              <a:rPr lang="en-US" dirty="0" smtClean="0"/>
              <a:t>Target variable transformation</a:t>
            </a:r>
          </a:p>
          <a:p>
            <a:pPr>
              <a:lnSpc>
                <a:spcPct val="200000"/>
              </a:lnSpc>
              <a:buFont typeface="Wingdings" panose="05000000000000000000" pitchFamily="2" charset="2"/>
              <a:buChar char="v"/>
            </a:pPr>
            <a:r>
              <a:rPr lang="en-US" dirty="0" smtClean="0"/>
              <a:t>After transforming target variable we will move forward to </a:t>
            </a:r>
          </a:p>
          <a:p>
            <a:pPr>
              <a:lnSpc>
                <a:spcPct val="200000"/>
              </a:lnSpc>
              <a:buFont typeface="Wingdings" panose="05000000000000000000" pitchFamily="2" charset="2"/>
              <a:buChar char="v"/>
            </a:pPr>
            <a:r>
              <a:rPr lang="en-US" dirty="0" err="1" smtClean="0"/>
              <a:t>Modle</a:t>
            </a:r>
            <a:r>
              <a:rPr lang="en-US" dirty="0" smtClean="0"/>
              <a:t> building </a:t>
            </a:r>
          </a:p>
          <a:p>
            <a:pPr>
              <a:lnSpc>
                <a:spcPct val="200000"/>
              </a:lnSpc>
              <a:buFont typeface="Wingdings" panose="05000000000000000000" pitchFamily="2" charset="2"/>
              <a:buChar char="v"/>
            </a:pPr>
            <a:r>
              <a:rPr lang="en-US" dirty="0" smtClean="0"/>
              <a:t>In </a:t>
            </a:r>
            <a:r>
              <a:rPr lang="en-US" dirty="0" err="1"/>
              <a:t>M</a:t>
            </a:r>
            <a:r>
              <a:rPr lang="en-US" dirty="0" err="1" smtClean="0"/>
              <a:t>odle</a:t>
            </a:r>
            <a:r>
              <a:rPr lang="en-US" dirty="0" smtClean="0"/>
              <a:t> building we will perform different operation and train and test our data set and predict the result. </a:t>
            </a:r>
          </a:p>
        </p:txBody>
      </p:sp>
    </p:spTree>
    <p:extLst>
      <p:ext uri="{BB962C8B-B14F-4D97-AF65-F5344CB8AC3E}">
        <p14:creationId xmlns:p14="http://schemas.microsoft.com/office/powerpoint/2010/main" val="2731533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309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Algerian</vt:lpstr>
      <vt:lpstr>Arial</vt:lpstr>
      <vt:lpstr>Trebuchet MS</vt:lpstr>
      <vt:lpstr>Wingdings</vt:lpstr>
      <vt:lpstr>Wingdings 3</vt:lpstr>
      <vt:lpstr>Facet</vt:lpstr>
      <vt:lpstr>PowerPoint Presentation</vt:lpstr>
      <vt:lpstr>             PROBLEM STATEMENT</vt:lpstr>
      <vt:lpstr>                      EDA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joshigaurav050@gmail.com</dc:creator>
  <cp:lastModifiedBy>joshigaurav050@gmail.com</cp:lastModifiedBy>
  <cp:revision>4</cp:revision>
  <dcterms:created xsi:type="dcterms:W3CDTF">2022-08-31T12:51:44Z</dcterms:created>
  <dcterms:modified xsi:type="dcterms:W3CDTF">2022-08-31T14:20:01Z</dcterms:modified>
</cp:coreProperties>
</file>