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4" r:id="rId5"/>
  </p:sldIdLst>
  <p:sldSz cx="17348200" cy="9753600"/>
  <p:notesSz cx="173482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676" y="60"/>
      </p:cViewPr>
      <p:guideLst>
        <p:guide orient="horz" pos="3072"/>
        <p:guide pos="5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9826625" y="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3EC44-F02A-4D55-B90F-076AEEA1D32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0" y="1219200"/>
            <a:ext cx="5854700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735138" y="4694238"/>
            <a:ext cx="1387792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9826625" y="926465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2815-4F90-4D6F-A9BA-BAB97CE6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1115" y="3023616"/>
            <a:ext cx="14745970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500">
                <a:latin typeface="Tw Cen MT" panose="020B0602020104020603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2229" y="6629400"/>
            <a:ext cx="12143739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>
                <a:latin typeface="Tw Cen MT" panose="020B0602020104020603" pitchFamily="34" charset="0"/>
              </a:defRPr>
            </a:lvl1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900" y="304800"/>
            <a:ext cx="14554199" cy="990600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w Cen MT" panose="020B0602020104020603" pitchFamily="34" charset="0"/>
                <a:cs typeface="Tw Cen MT" panose="020B0602020104020603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xmlns="" id="{D67321AF-2214-46D2-9BCD-A14DBF3FC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9299" y="1676400"/>
            <a:ext cx="15925800" cy="73152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w Cen MT" panose="020B0602020104020603" pitchFamily="34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3200">
                <a:latin typeface="Tw Cen MT" panose="020B0602020104020603" pitchFamily="34" charset="0"/>
              </a:defRPr>
            </a:lvl2pPr>
            <a:lvl3pPr marL="1371600" indent="-457200">
              <a:buSzPct val="80000"/>
              <a:buFont typeface="Courier New" panose="02070309020205020404" pitchFamily="49" charset="0"/>
              <a:buChar char="o"/>
              <a:defRPr sz="2800">
                <a:latin typeface="Tw Cen MT" panose="020B0602020104020603" pitchFamily="34" charset="0"/>
              </a:defRPr>
            </a:lvl3pPr>
            <a:lvl4pPr marL="1714500" indent="-342900">
              <a:buSzPct val="80000"/>
              <a:buFont typeface="Wingdings" panose="05000000000000000000" pitchFamily="2" charset="2"/>
              <a:buChar char="§"/>
              <a:defRPr sz="2400">
                <a:latin typeface="Tw Cen MT" panose="020B0602020104020603" pitchFamily="34" charset="0"/>
              </a:defRPr>
            </a:lvl4pPr>
            <a:lvl5pPr marL="2171700" indent="-342900">
              <a:buFont typeface="Calibri" panose="020F0502020204030204" pitchFamily="34" charset="0"/>
              <a:buChar char="»"/>
              <a:defRPr sz="2000"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450288DC-BC3D-46BE-A800-F7C4123808FB}"/>
              </a:ext>
            </a:extLst>
          </p:cNvPr>
          <p:cNvSpPr/>
          <p:nvPr userDrawn="1"/>
        </p:nvSpPr>
        <p:spPr>
          <a:xfrm>
            <a:off x="292100" y="355606"/>
            <a:ext cx="1696821" cy="888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xmlns="" id="{D48B30F6-8896-4C0D-BB13-F7871E75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300" y="9184323"/>
            <a:ext cx="12039600" cy="26447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noProof="0"/>
              <a:t>&lt;TITLE&gt;, &lt;Event&gt;, &lt;Dates&gt;, &lt;Place</a:t>
            </a:r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xmlns="" id="{D9F594EA-EE41-4575-88AB-90AB468F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9299" y="9202579"/>
            <a:ext cx="1558290" cy="24622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noProof="0"/>
              <a:t>dd-mmm-yyyy</a:t>
            </a:r>
          </a:p>
        </p:txBody>
      </p:sp>
      <p:sp>
        <p:nvSpPr>
          <p:cNvPr id="12" name="Holder 6">
            <a:extLst>
              <a:ext uri="{FF2B5EF4-FFF2-40B4-BE49-F238E27FC236}">
                <a16:creationId xmlns:a16="http://schemas.microsoft.com/office/drawing/2014/main" xmlns="" id="{1F87E7C9-DF3C-4A6A-9BB0-3F5D589FE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24069" y="9184322"/>
            <a:ext cx="851030" cy="24622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0" i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defRPr>
            </a:lvl1pPr>
          </a:lstStyle>
          <a:p>
            <a:pPr marL="25400"/>
            <a:fld id="{81D60167-4931-47E6-BA6A-407CBD079E47}" type="slidenum">
              <a:rPr lang="en-US" noProof="0" smtClean="0"/>
              <a:pPr marL="2540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900" y="304800"/>
            <a:ext cx="14554199" cy="990600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w Cen MT" panose="020B0602020104020603" pitchFamily="34" charset="0"/>
                <a:cs typeface="Tw Cen MT" panose="020B0602020104020603" pitchFamily="34" charset="0"/>
              </a:defRPr>
            </a:lvl1pPr>
          </a:lstStyle>
          <a:p>
            <a:endParaRPr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xmlns="" id="{D67321AF-2214-46D2-9BCD-A14DBF3FC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9299" y="1676400"/>
            <a:ext cx="7543799" cy="73152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w Cen MT" panose="020B0602020104020603" pitchFamily="34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3200">
                <a:latin typeface="Tw Cen MT" panose="020B0602020104020603" pitchFamily="34" charset="0"/>
              </a:defRPr>
            </a:lvl2pPr>
            <a:lvl3pPr marL="1371600" indent="-457200">
              <a:buSzPct val="80000"/>
              <a:buFont typeface="Courier New" panose="02070309020205020404" pitchFamily="49" charset="0"/>
              <a:buChar char="o"/>
              <a:defRPr sz="2800">
                <a:latin typeface="Tw Cen MT" panose="020B0602020104020603" pitchFamily="34" charset="0"/>
              </a:defRPr>
            </a:lvl3pPr>
            <a:lvl4pPr marL="1714500" indent="-342900">
              <a:buSzPct val="80000"/>
              <a:buFont typeface="Wingdings" panose="05000000000000000000" pitchFamily="2" charset="2"/>
              <a:buChar char="§"/>
              <a:defRPr sz="2400">
                <a:latin typeface="Tw Cen MT" panose="020B0602020104020603" pitchFamily="34" charset="0"/>
              </a:defRPr>
            </a:lvl4pPr>
            <a:lvl5pPr marL="2171700" indent="-342900">
              <a:buFont typeface="Calibri" panose="020F0502020204030204" pitchFamily="34" charset="0"/>
              <a:buChar char="»"/>
              <a:defRPr sz="2000">
                <a:latin typeface="Tw Cen MT" panose="020B0602020104020603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450288DC-BC3D-46BE-A800-F7C4123808FB}"/>
              </a:ext>
            </a:extLst>
          </p:cNvPr>
          <p:cNvSpPr/>
          <p:nvPr userDrawn="1"/>
        </p:nvSpPr>
        <p:spPr>
          <a:xfrm>
            <a:off x="292100" y="355606"/>
            <a:ext cx="1696821" cy="888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xmlns="" id="{D48B30F6-8896-4C0D-BB13-F7871E75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300" y="9184323"/>
            <a:ext cx="12039600" cy="26447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/>
              <a:t>&lt;TITLE&gt;, &lt;Event&gt;, &lt;Dates&gt;, &lt;Place</a:t>
            </a:r>
            <a:endParaRPr lang="en-GB" dirty="0"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xmlns="" id="{D9F594EA-EE41-4575-88AB-90AB468F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9299" y="9202579"/>
            <a:ext cx="1558290" cy="24622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/>
              <a:t>dd-mmm-yyyy</a:t>
            </a:r>
            <a:endParaRPr lang="en-US" dirty="0"/>
          </a:p>
        </p:txBody>
      </p:sp>
      <p:sp>
        <p:nvSpPr>
          <p:cNvPr id="12" name="Holder 6">
            <a:extLst>
              <a:ext uri="{FF2B5EF4-FFF2-40B4-BE49-F238E27FC236}">
                <a16:creationId xmlns:a16="http://schemas.microsoft.com/office/drawing/2014/main" xmlns="" id="{1F87E7C9-DF3C-4A6A-9BB0-3F5D589FE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24069" y="9184322"/>
            <a:ext cx="851030" cy="24622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0" i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defRPr>
            </a:lvl1pPr>
          </a:lstStyle>
          <a:p>
            <a:pPr marL="25400"/>
            <a:fld id="{81D60167-4931-47E6-BA6A-407CBD079E47}" type="slidenum">
              <a:rPr lang="en-GB" smtClean="0"/>
              <a:pPr marL="25400"/>
              <a:t>‹#›</a:t>
            </a:fld>
            <a:endParaRPr lang="en-GB" dirty="0"/>
          </a:p>
        </p:txBody>
      </p:sp>
      <p:sp>
        <p:nvSpPr>
          <p:cNvPr id="13" name="Segnaposto contenuto 7">
            <a:extLst>
              <a:ext uri="{FF2B5EF4-FFF2-40B4-BE49-F238E27FC236}">
                <a16:creationId xmlns:a16="http://schemas.microsoft.com/office/drawing/2014/main" xmlns="" id="{E1B688B7-9C72-4D0B-80B4-DC72DAEF15B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31300" y="1676400"/>
            <a:ext cx="7543799" cy="73152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w Cen MT" panose="020B0602020104020603" pitchFamily="34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3200">
                <a:latin typeface="Tw Cen MT" panose="020B0602020104020603" pitchFamily="34" charset="0"/>
              </a:defRPr>
            </a:lvl2pPr>
            <a:lvl3pPr marL="1371600" indent="-457200">
              <a:buSzPct val="80000"/>
              <a:buFont typeface="Courier New" panose="02070309020205020404" pitchFamily="49" charset="0"/>
              <a:buChar char="o"/>
              <a:defRPr sz="2800">
                <a:latin typeface="Tw Cen MT" panose="020B0602020104020603" pitchFamily="34" charset="0"/>
              </a:defRPr>
            </a:lvl3pPr>
            <a:lvl4pPr marL="1714500" indent="-342900">
              <a:buSzPct val="80000"/>
              <a:buFont typeface="Wingdings" panose="05000000000000000000" pitchFamily="2" charset="2"/>
              <a:buChar char="§"/>
              <a:defRPr sz="2400">
                <a:latin typeface="Tw Cen MT" panose="020B0602020104020603" pitchFamily="34" charset="0"/>
              </a:defRPr>
            </a:lvl4pPr>
            <a:lvl5pPr marL="2171700" indent="-342900">
              <a:buFont typeface="Calibri" panose="020F0502020204030204" pitchFamily="34" charset="0"/>
              <a:buChar char="»"/>
              <a:defRPr sz="2000">
                <a:latin typeface="Tw Cen MT" panose="020B0602020104020603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9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2171" y="-12180"/>
            <a:ext cx="17346027" cy="9752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499600"/>
            <a:ext cx="2478405" cy="254000"/>
          </a:xfrm>
          <a:custGeom>
            <a:avLst/>
            <a:gdLst/>
            <a:ahLst/>
            <a:cxnLst/>
            <a:rect l="l" t="t" r="r" b="b"/>
            <a:pathLst>
              <a:path w="2478405" h="254000">
                <a:moveTo>
                  <a:pt x="2478316" y="254000"/>
                </a:moveTo>
                <a:lnTo>
                  <a:pt x="0" y="254000"/>
                </a:lnTo>
                <a:lnTo>
                  <a:pt x="0" y="0"/>
                </a:lnTo>
                <a:lnTo>
                  <a:pt x="2478316" y="0"/>
                </a:lnTo>
                <a:lnTo>
                  <a:pt x="2478316" y="254000"/>
                </a:lnTo>
                <a:close/>
              </a:path>
            </a:pathLst>
          </a:custGeom>
          <a:solidFill>
            <a:srgbClr val="ED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78316" y="9499600"/>
            <a:ext cx="2478405" cy="254000"/>
          </a:xfrm>
          <a:custGeom>
            <a:avLst/>
            <a:gdLst/>
            <a:ahLst/>
            <a:cxnLst/>
            <a:rect l="l" t="t" r="r" b="b"/>
            <a:pathLst>
              <a:path w="2478404" h="254000">
                <a:moveTo>
                  <a:pt x="2478316" y="254000"/>
                </a:moveTo>
                <a:lnTo>
                  <a:pt x="0" y="254000"/>
                </a:lnTo>
                <a:lnTo>
                  <a:pt x="0" y="0"/>
                </a:lnTo>
                <a:lnTo>
                  <a:pt x="2478316" y="0"/>
                </a:lnTo>
                <a:lnTo>
                  <a:pt x="2478316" y="254000"/>
                </a:lnTo>
                <a:close/>
              </a:path>
            </a:pathLst>
          </a:custGeom>
          <a:solidFill>
            <a:srgbClr val="F7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56632" y="9499600"/>
            <a:ext cx="2478405" cy="254000"/>
          </a:xfrm>
          <a:custGeom>
            <a:avLst/>
            <a:gdLst/>
            <a:ahLst/>
            <a:cxnLst/>
            <a:rect l="l" t="t" r="r" b="b"/>
            <a:pathLst>
              <a:path w="2478404" h="254000">
                <a:moveTo>
                  <a:pt x="2478316" y="254000"/>
                </a:moveTo>
                <a:lnTo>
                  <a:pt x="0" y="254000"/>
                </a:lnTo>
                <a:lnTo>
                  <a:pt x="0" y="0"/>
                </a:lnTo>
                <a:lnTo>
                  <a:pt x="2478316" y="0"/>
                </a:lnTo>
                <a:lnTo>
                  <a:pt x="2478316" y="254000"/>
                </a:lnTo>
                <a:close/>
              </a:path>
            </a:pathLst>
          </a:custGeom>
          <a:solidFill>
            <a:srgbClr val="2600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434935" y="9499600"/>
            <a:ext cx="2478405" cy="254000"/>
          </a:xfrm>
          <a:custGeom>
            <a:avLst/>
            <a:gdLst/>
            <a:ahLst/>
            <a:cxnLst/>
            <a:rect l="l" t="t" r="r" b="b"/>
            <a:pathLst>
              <a:path w="2478404" h="254000">
                <a:moveTo>
                  <a:pt x="2478316" y="254000"/>
                </a:moveTo>
                <a:lnTo>
                  <a:pt x="0" y="254000"/>
                </a:lnTo>
                <a:lnTo>
                  <a:pt x="0" y="0"/>
                </a:lnTo>
                <a:lnTo>
                  <a:pt x="2478316" y="0"/>
                </a:lnTo>
                <a:lnTo>
                  <a:pt x="2478316" y="254000"/>
                </a:lnTo>
                <a:close/>
              </a:path>
            </a:pathLst>
          </a:custGeom>
          <a:solidFill>
            <a:srgbClr val="9B0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913251" y="9499600"/>
            <a:ext cx="2478405" cy="254000"/>
          </a:xfrm>
          <a:custGeom>
            <a:avLst/>
            <a:gdLst/>
            <a:ahLst/>
            <a:cxnLst/>
            <a:rect l="l" t="t" r="r" b="b"/>
            <a:pathLst>
              <a:path w="2478404" h="254000">
                <a:moveTo>
                  <a:pt x="2478316" y="254000"/>
                </a:moveTo>
                <a:lnTo>
                  <a:pt x="0" y="254000"/>
                </a:lnTo>
                <a:lnTo>
                  <a:pt x="0" y="0"/>
                </a:lnTo>
                <a:lnTo>
                  <a:pt x="2478316" y="0"/>
                </a:lnTo>
                <a:lnTo>
                  <a:pt x="2478316" y="254000"/>
                </a:lnTo>
                <a:close/>
              </a:path>
            </a:pathLst>
          </a:custGeom>
          <a:solidFill>
            <a:srgbClr val="0F0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391567" y="9499600"/>
            <a:ext cx="2478405" cy="254000"/>
          </a:xfrm>
          <a:custGeom>
            <a:avLst/>
            <a:gdLst/>
            <a:ahLst/>
            <a:cxnLst/>
            <a:rect l="l" t="t" r="r" b="b"/>
            <a:pathLst>
              <a:path w="2478405" h="254000">
                <a:moveTo>
                  <a:pt x="2478316" y="254000"/>
                </a:moveTo>
                <a:lnTo>
                  <a:pt x="0" y="254000"/>
                </a:lnTo>
                <a:lnTo>
                  <a:pt x="0" y="0"/>
                </a:lnTo>
                <a:lnTo>
                  <a:pt x="2478316" y="0"/>
                </a:lnTo>
                <a:lnTo>
                  <a:pt x="2478316" y="254000"/>
                </a:lnTo>
                <a:close/>
              </a:path>
            </a:pathLst>
          </a:custGeom>
          <a:solidFill>
            <a:srgbClr val="0049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869884" y="9499600"/>
            <a:ext cx="2478405" cy="254000"/>
          </a:xfrm>
          <a:custGeom>
            <a:avLst/>
            <a:gdLst/>
            <a:ahLst/>
            <a:cxnLst/>
            <a:rect l="l" t="t" r="r" b="b"/>
            <a:pathLst>
              <a:path w="2478405" h="254000">
                <a:moveTo>
                  <a:pt x="2478316" y="254000"/>
                </a:moveTo>
                <a:lnTo>
                  <a:pt x="0" y="254000"/>
                </a:lnTo>
                <a:lnTo>
                  <a:pt x="0" y="0"/>
                </a:lnTo>
                <a:lnTo>
                  <a:pt x="2478316" y="0"/>
                </a:lnTo>
                <a:lnTo>
                  <a:pt x="2478316" y="254000"/>
                </a:lnTo>
                <a:close/>
              </a:path>
            </a:pathLst>
          </a:custGeom>
          <a:solidFill>
            <a:srgbClr val="8C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xmlns="" id="{5DBD2431-AFEA-404C-8161-E08A50E7C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9100" y="9202579"/>
            <a:ext cx="12115800" cy="24622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/>
              <a:t>&lt;TITLE&gt;, &lt;Event&gt;, &lt;Dates&gt;, &lt;Place</a:t>
            </a:r>
            <a:endParaRPr lang="en-GB" dirty="0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xmlns="" id="{BC4CDAA3-037D-4A55-871D-125CA8010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7410" y="9194801"/>
            <a:ext cx="1696821" cy="253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/>
              <a:t>dd-mmm-yyyy</a:t>
            </a:r>
            <a:endParaRPr lang="en-US" dirty="0"/>
          </a:p>
        </p:txBody>
      </p:sp>
      <p:sp>
        <p:nvSpPr>
          <p:cNvPr id="23" name="Holder 6">
            <a:extLst>
              <a:ext uri="{FF2B5EF4-FFF2-40B4-BE49-F238E27FC236}">
                <a16:creationId xmlns:a16="http://schemas.microsoft.com/office/drawing/2014/main" xmlns="" id="{E5D10A77-6A5D-4187-B9F3-9C10BBED8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79701" y="9184322"/>
            <a:ext cx="851030" cy="24622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0" i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defRPr>
            </a:lvl1pPr>
          </a:lstStyle>
          <a:p>
            <a:pPr marL="25400"/>
            <a:fld id="{81D60167-4931-47E6-BA6A-407CBD079E47}" type="slidenum">
              <a:rPr lang="en-GB" smtClean="0"/>
              <a:pPr marL="25400"/>
              <a:t>‹#›</a:t>
            </a:fld>
            <a:endParaRPr lang="en-GB" dirty="0"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B10B7F0C-1EDE-4743-869B-E2A8204410E9}"/>
              </a:ext>
            </a:extLst>
          </p:cNvPr>
          <p:cNvSpPr/>
          <p:nvPr userDrawn="1"/>
        </p:nvSpPr>
        <p:spPr>
          <a:xfrm>
            <a:off x="292100" y="355606"/>
            <a:ext cx="1696821" cy="888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5" r:id="rId4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788300" y="533400"/>
            <a:ext cx="7200000" cy="3772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1511300" y="6477000"/>
            <a:ext cx="14651225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6000" b="1" dirty="0" smtClean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Smart Resource and Service Discovery</a:t>
            </a:r>
            <a:endParaRPr lang="it-IT" sz="6000" b="1" dirty="0">
              <a:solidFill>
                <a:srgbClr val="FFFFFF"/>
              </a:solidFill>
              <a:latin typeface="Tw Cen MT" panose="020B0602020104020603" pitchFamily="34" charset="0"/>
              <a:cs typeface="DIN Pro Bold"/>
            </a:endParaRPr>
          </a:p>
          <a:p>
            <a:pPr marL="12700" algn="ctr">
              <a:lnSpc>
                <a:spcPct val="100000"/>
              </a:lnSpc>
            </a:pPr>
            <a:r>
              <a:rPr lang="en-US" sz="2700" b="1" dirty="0" err="1" smtClean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Intracom</a:t>
            </a:r>
            <a:r>
              <a:rPr lang="en-US" sz="2700" b="1" dirty="0" smtClean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 Telecom</a:t>
            </a:r>
            <a:endParaRPr lang="it-IT" sz="2700" b="1" dirty="0">
              <a:solidFill>
                <a:srgbClr val="FFFFFF"/>
              </a:solidFill>
              <a:latin typeface="Tw Cen MT" panose="020B0602020104020603" pitchFamily="34" charset="0"/>
              <a:cs typeface="DIN Pro Bold"/>
            </a:endParaRPr>
          </a:p>
          <a:p>
            <a:pPr marL="12700" algn="ctr">
              <a:lnSpc>
                <a:spcPct val="100000"/>
              </a:lnSpc>
            </a:pPr>
            <a:r>
              <a:rPr lang="it-IT" sz="2700" b="1" dirty="0" smtClean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19/6/2021</a:t>
            </a:r>
            <a:endParaRPr sz="2700" dirty="0">
              <a:latin typeface="Tw Cen MT" panose="020B0602020104020603" pitchFamily="34" charset="0"/>
              <a:cs typeface="DIN Pro Bold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96EB68FB-1D94-411C-9FCA-A14269759FEA}"/>
              </a:ext>
            </a:extLst>
          </p:cNvPr>
          <p:cNvSpPr txBox="1"/>
          <p:nvPr/>
        </p:nvSpPr>
        <p:spPr>
          <a:xfrm>
            <a:off x="520700" y="4310165"/>
            <a:ext cx="7696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Ze</a:t>
            </a:r>
            <a:r>
              <a:rPr sz="2000" b="1" spc="-8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o-</a:t>
            </a:r>
            <a:r>
              <a:rPr sz="2000" b="1" spc="-1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t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ouch security and tru</a:t>
            </a:r>
            <a:r>
              <a:rPr sz="2000" b="1" spc="-30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s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t </a:t>
            </a:r>
            <a:r>
              <a:rPr sz="2000" b="1" spc="-4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f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or ubiqui</a:t>
            </a:r>
            <a:r>
              <a:rPr sz="2000" b="1" spc="-1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t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ous </a:t>
            </a:r>
            <a:r>
              <a:rPr sz="2000" b="1" spc="-4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c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omputing</a:t>
            </a:r>
            <a:r>
              <a:rPr lang="it-IT"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and </a:t>
            </a:r>
            <a:r>
              <a:rPr sz="2000" b="1" spc="-4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c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onnectivity </a:t>
            </a:r>
            <a:endParaRPr lang="en-US" sz="2000" b="1" dirty="0">
              <a:solidFill>
                <a:srgbClr val="FFFFFF"/>
              </a:solidFill>
              <a:latin typeface="Tw Cen MT" panose="020B0602020104020603" pitchFamily="34" charset="0"/>
              <a:cs typeface="DIN Pro Bold"/>
            </a:endParaRPr>
          </a:p>
          <a:p>
            <a:pPr marL="1270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in 5G net</a:t>
            </a:r>
            <a:r>
              <a:rPr sz="2000" b="1" spc="-1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w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or</a:t>
            </a:r>
            <a:r>
              <a:rPr sz="2000" b="1" spc="-8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k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s</a:t>
            </a:r>
            <a:endParaRPr sz="2000" dirty="0">
              <a:latin typeface="Tw Cen MT" panose="020B0602020104020603" pitchFamily="34" charset="0"/>
              <a:cs typeface="DIN Pro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135" y="8961162"/>
            <a:ext cx="2637765" cy="7924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32A5DEA-85A0-4752-82E7-CAEE41B3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422366"/>
            <a:ext cx="8915400" cy="99060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F418D2-1E32-4313-892D-8D8E3A42BA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9299" y="1447800"/>
            <a:ext cx="15925800" cy="7543800"/>
          </a:xfrm>
        </p:spPr>
        <p:txBody>
          <a:bodyPr/>
          <a:lstStyle/>
          <a:p>
            <a:pPr marL="457200" lvl="1" indent="0">
              <a:buNone/>
            </a:pPr>
            <a:endParaRPr lang="en-US" sz="4400" dirty="0"/>
          </a:p>
          <a:p>
            <a:pPr marL="457200" lvl="1" indent="0">
              <a:buNone/>
            </a:pPr>
            <a:r>
              <a:rPr lang="en-US" sz="4400" dirty="0" smtClean="0"/>
              <a:t>The Smart Resource and service discovery (SRSD) module is a Rest API that receives high level intend based product offers requests from ISSM and responds with suitable product offers </a:t>
            </a:r>
            <a:r>
              <a:rPr lang="en-US" sz="4400" dirty="0"/>
              <a:t>from the Product Offers </a:t>
            </a:r>
            <a:r>
              <a:rPr lang="en-US" sz="4400" dirty="0" smtClean="0"/>
              <a:t>Catalogue</a:t>
            </a:r>
            <a:r>
              <a:rPr lang="en-US" sz="4400" dirty="0"/>
              <a:t>. Generally, for the actual decision, multidimensional database queries are employed based </a:t>
            </a:r>
            <a:r>
              <a:rPr lang="en-US" sz="4400" dirty="0" smtClean="0"/>
              <a:t>on a criteria-based model. In the near </a:t>
            </a:r>
            <a:r>
              <a:rPr lang="en-US" sz="4400" dirty="0"/>
              <a:t>future </a:t>
            </a:r>
            <a:r>
              <a:rPr lang="en-US" sz="4400" dirty="0" smtClean="0"/>
              <a:t>clustering methods will also </a:t>
            </a:r>
            <a:r>
              <a:rPr lang="en-US" sz="4400" dirty="0"/>
              <a:t>be also </a:t>
            </a:r>
            <a:r>
              <a:rPr lang="en-US" sz="4400" dirty="0" smtClean="0"/>
              <a:t>deployed. </a:t>
            </a:r>
            <a:r>
              <a:rPr lang="en-US" sz="4400" dirty="0"/>
              <a:t>The module </a:t>
            </a:r>
            <a:r>
              <a:rPr lang="en-US" sz="4400" dirty="0" smtClean="0"/>
              <a:t>return </a:t>
            </a:r>
            <a:r>
              <a:rPr lang="en-US" sz="4400" dirty="0"/>
              <a:t>offers based on multiple criteria currently focused on location, price, service and resource type requirements. The offers returned are based on a ranking score defining </a:t>
            </a:r>
            <a:r>
              <a:rPr lang="en-US" sz="4400" dirty="0" smtClean="0"/>
              <a:t>the degree of the match.</a:t>
            </a:r>
            <a:endParaRPr lang="en-US" sz="4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7370648-3BFC-4662-B62F-7E8479B080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dd-mmm-yyyy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D8A1110-EB1A-4E8B-A14E-763367C34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&lt;TITLE&gt;, &lt;Event&gt;, &lt;Dates&gt;, &lt;Place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E6B0D36-65E5-4B95-8428-E2929E0AA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GB" smtClean="0"/>
              <a:pPr marL="2540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23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D28DE91-4250-49C0-B092-89F3F34F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900" y="493077"/>
            <a:ext cx="10210800" cy="990600"/>
          </a:xfrm>
        </p:spPr>
        <p:txBody>
          <a:bodyPr/>
          <a:lstStyle/>
          <a:p>
            <a:r>
              <a:rPr lang="en-US" dirty="0" smtClean="0"/>
              <a:t>Implementation Status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C670BA5-ACE7-41B6-8CCB-5135B53693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/>
              <a:t>Development</a:t>
            </a:r>
            <a:r>
              <a:rPr lang="en-US" b="0" dirty="0" smtClean="0"/>
              <a:t>: The core functionality as described has been implemented. The </a:t>
            </a:r>
            <a:r>
              <a:rPr lang="en-US" b="0" dirty="0" smtClean="0"/>
              <a:t>service receives new requests from ISSM-WFM in free text form, translates it accordingly and responds with suitable offers. Currently database search criteria are employed as the main method of search.</a:t>
            </a:r>
            <a:endParaRPr lang="en-US" b="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/>
              <a:t>Deployment</a:t>
            </a:r>
            <a:r>
              <a:rPr lang="en-US" b="0" u="sng" dirty="0" smtClean="0"/>
              <a:t>: </a:t>
            </a:r>
            <a:r>
              <a:rPr lang="en-US" b="0" dirty="0" smtClean="0"/>
              <a:t>All components are running in </a:t>
            </a:r>
            <a:r>
              <a:rPr lang="en-US" b="0" dirty="0"/>
              <a:t>D</a:t>
            </a:r>
            <a:r>
              <a:rPr lang="en-US" b="0" dirty="0" smtClean="0"/>
              <a:t>ocker containers managed by a Kubernetes cluster in 5GBarcelona testbed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/>
              <a:t>Integration</a:t>
            </a:r>
            <a:r>
              <a:rPr lang="en-US" b="0" u="sng" dirty="0" smtClean="0"/>
              <a:t>: </a:t>
            </a:r>
            <a:r>
              <a:rPr lang="en-US" b="0" dirty="0" smtClean="0"/>
              <a:t>The core </a:t>
            </a:r>
            <a:r>
              <a:rPr lang="en-US" b="0" dirty="0"/>
              <a:t>component communication </a:t>
            </a:r>
            <a:r>
              <a:rPr lang="en-US" b="0" dirty="0" smtClean="0"/>
              <a:t>of the service </a:t>
            </a:r>
            <a:r>
              <a:rPr lang="en-US" b="0" dirty="0" smtClean="0"/>
              <a:t>with ISSM and POC (Product offers catalogue) has </a:t>
            </a:r>
            <a:r>
              <a:rPr lang="en-US" b="0" dirty="0" smtClean="0"/>
              <a:t>been </a:t>
            </a:r>
            <a:r>
              <a:rPr lang="en-US" b="0" dirty="0" smtClean="0"/>
              <a:t>established. Incoming product offers from POC are inserted inside SRSD’s </a:t>
            </a:r>
            <a:r>
              <a:rPr lang="en-US" b="0" smtClean="0"/>
              <a:t>internal database </a:t>
            </a:r>
            <a:r>
              <a:rPr lang="en-US" b="0" dirty="0" smtClean="0"/>
              <a:t>and then are made available for ISSM requests providing the necessary intend translation substructure.</a:t>
            </a:r>
            <a:endParaRPr lang="en-US" b="0" u="sng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A6BC12CA-4EB2-4FA3-BAF4-9FD4871BB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&lt;TITLE&gt;, &lt;Event&gt;, &lt;Dates&gt;, &lt;Place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025E649A-BD6D-4050-9308-6C1B36F195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/>
              <a:t>dd-mmm-yyyy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1972A8E-CDD0-416E-9BD3-822C8BE15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noProof="0" smtClean="0"/>
              <a:pPr marL="2540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903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768800" y="533400"/>
            <a:ext cx="7200000" cy="3743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4310165"/>
            <a:ext cx="7696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Ze</a:t>
            </a:r>
            <a:r>
              <a:rPr sz="2000" b="1" spc="-8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o-</a:t>
            </a:r>
            <a:r>
              <a:rPr sz="2000" b="1" spc="-1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t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ouch security and tru</a:t>
            </a:r>
            <a:r>
              <a:rPr sz="2000" b="1" spc="-30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s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t </a:t>
            </a:r>
            <a:r>
              <a:rPr sz="2000" b="1" spc="-4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f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or ubiqui</a:t>
            </a:r>
            <a:r>
              <a:rPr sz="2000" b="1" spc="-1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t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ous </a:t>
            </a:r>
            <a:r>
              <a:rPr sz="2000" b="1" spc="-4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c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omputing</a:t>
            </a:r>
            <a:r>
              <a:rPr lang="it-IT"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and </a:t>
            </a:r>
            <a:r>
              <a:rPr sz="2000" b="1" spc="-4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c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onnectivity </a:t>
            </a:r>
            <a:endParaRPr lang="en-US" sz="2000" b="1" dirty="0">
              <a:solidFill>
                <a:srgbClr val="FFFFFF"/>
              </a:solidFill>
              <a:latin typeface="Tw Cen MT" panose="020B0602020104020603" pitchFamily="34" charset="0"/>
              <a:cs typeface="DIN Pro Bold"/>
            </a:endParaRPr>
          </a:p>
          <a:p>
            <a:pPr marL="1270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in 5G net</a:t>
            </a:r>
            <a:r>
              <a:rPr sz="2000" b="1" spc="-1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w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or</a:t>
            </a:r>
            <a:r>
              <a:rPr sz="2000" b="1" spc="-85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k</a:t>
            </a:r>
            <a:r>
              <a:rPr sz="2000" b="1" dirty="0">
                <a:solidFill>
                  <a:srgbClr val="FFFFFF"/>
                </a:solidFill>
                <a:latin typeface="Tw Cen MT" panose="020B0602020104020603" pitchFamily="34" charset="0"/>
                <a:cs typeface="DIN Pro Bold"/>
              </a:rPr>
              <a:t>s</a:t>
            </a:r>
            <a:endParaRPr sz="2000" dirty="0">
              <a:latin typeface="Tw Cen MT" panose="020B0602020104020603" pitchFamily="34" charset="0"/>
              <a:cs typeface="DIN Pro Bold"/>
            </a:endParaRPr>
          </a:p>
        </p:txBody>
      </p:sp>
      <p:pic>
        <p:nvPicPr>
          <p:cNvPr id="5" name="Imagen 15" descr="Imagen que contiene flor, girasol&#10;&#10;Descripción generada automáticamente">
            <a:extLst>
              <a:ext uri="{FF2B5EF4-FFF2-40B4-BE49-F238E27FC236}">
                <a16:creationId xmlns:a16="http://schemas.microsoft.com/office/drawing/2014/main" xmlns="" id="{C588678E-EBEA-4642-92FD-4BD2DF3A97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3" y="8557976"/>
            <a:ext cx="1378813" cy="919598"/>
          </a:xfrm>
          <a:prstGeom prst="rect">
            <a:avLst/>
          </a:prstGeom>
        </p:spPr>
      </p:pic>
      <p:pic>
        <p:nvPicPr>
          <p:cNvPr id="6" name="Imagen 17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xmlns="" id="{58C10962-241F-4E02-85C9-64568A5779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8554766"/>
            <a:ext cx="2016043" cy="918290"/>
          </a:xfrm>
          <a:prstGeom prst="rect">
            <a:avLst/>
          </a:prstGeom>
        </p:spPr>
      </p:pic>
      <p:sp>
        <p:nvSpPr>
          <p:cNvPr id="7" name="Rectángulo 10">
            <a:extLst>
              <a:ext uri="{FF2B5EF4-FFF2-40B4-BE49-F238E27FC236}">
                <a16:creationId xmlns:a16="http://schemas.microsoft.com/office/drawing/2014/main" xmlns="" id="{31DF5DF0-89DB-4F93-86A0-8F8EF3A6E6E8}"/>
              </a:ext>
            </a:extLst>
          </p:cNvPr>
          <p:cNvSpPr/>
          <p:nvPr/>
        </p:nvSpPr>
        <p:spPr>
          <a:xfrm>
            <a:off x="4559300" y="88024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pc="-10" dirty="0">
                <a:solidFill>
                  <a:schemeClr val="bg1"/>
                </a:solidFill>
                <a:latin typeface="Tw Cen MT" panose="020B0602020104020603" pitchFamily="34" charset="0"/>
              </a:rPr>
              <a:t>This project has received funding from the European Union’s Horizon 2020 research and innovation programme under grant agreement No 871533</a:t>
            </a:r>
            <a:endParaRPr lang="es-ES" b="1" i="1" spc="-1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006E31A7-AC3B-4A9B-A35D-AC7E5BC96284}"/>
              </a:ext>
            </a:extLst>
          </p:cNvPr>
          <p:cNvSpPr txBox="1"/>
          <p:nvPr/>
        </p:nvSpPr>
        <p:spPr>
          <a:xfrm>
            <a:off x="10655300" y="409197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Tw Cen MT" panose="020B0602020104020603" pitchFamily="34" charset="0"/>
              </a:rPr>
              <a:t>Thank You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xmlns="" id="{F8B04499-F946-47D6-B0C6-3F12A54E5FF2}"/>
              </a:ext>
            </a:extLst>
          </p:cNvPr>
          <p:cNvGrpSpPr/>
          <p:nvPr/>
        </p:nvGrpSpPr>
        <p:grpSpPr>
          <a:xfrm>
            <a:off x="3809839" y="5466036"/>
            <a:ext cx="2213408" cy="498402"/>
            <a:chOff x="3809839" y="5466036"/>
            <a:chExt cx="2213408" cy="49840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xmlns="" id="{1B83323C-4E4A-43BE-B674-030D8CF4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839" y="5466036"/>
              <a:ext cx="498402" cy="498402"/>
            </a:xfrm>
            <a:prstGeom prst="rect">
              <a:avLst/>
            </a:prstGeom>
          </p:spPr>
        </p:pic>
        <p:sp>
          <p:nvSpPr>
            <p:cNvPr id="12" name="object 3">
              <a:extLst>
                <a:ext uri="{FF2B5EF4-FFF2-40B4-BE49-F238E27FC236}">
                  <a16:creationId xmlns:a16="http://schemas.microsoft.com/office/drawing/2014/main" xmlns="" id="{6CEF27BB-23AC-4ED6-9CEC-AF6B9CAFC33F}"/>
                </a:ext>
              </a:extLst>
            </p:cNvPr>
            <p:cNvSpPr txBox="1"/>
            <p:nvPr/>
          </p:nvSpPr>
          <p:spPr>
            <a:xfrm>
              <a:off x="4423047" y="5530571"/>
              <a:ext cx="16002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Tw Cen MT" panose="020B0602020104020603" pitchFamily="34" charset="0"/>
                  <a:cs typeface="DIN Pro Bold"/>
                </a:rPr>
                <a:t>@5gzorro</a:t>
              </a:r>
              <a:endParaRPr sz="2400" dirty="0">
                <a:latin typeface="Tw Cen MT" panose="020B0602020104020603" pitchFamily="34" charset="0"/>
                <a:cs typeface="DIN Pro Bold"/>
              </a:endParaRP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xmlns="" id="{0FD8EB7E-669D-4C59-A274-26BB6EAA11C0}"/>
              </a:ext>
            </a:extLst>
          </p:cNvPr>
          <p:cNvGrpSpPr/>
          <p:nvPr/>
        </p:nvGrpSpPr>
        <p:grpSpPr>
          <a:xfrm>
            <a:off x="6540500" y="5466036"/>
            <a:ext cx="2133600" cy="498402"/>
            <a:chOff x="6235700" y="5466036"/>
            <a:chExt cx="2133600" cy="498402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xmlns="" id="{D4C175CD-03D0-49B4-9F5E-ADD80BA0E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19" r="4086"/>
            <a:stretch/>
          </p:blipFill>
          <p:spPr>
            <a:xfrm>
              <a:off x="6235700" y="5466036"/>
              <a:ext cx="530705" cy="49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object 3">
              <a:extLst>
                <a:ext uri="{FF2B5EF4-FFF2-40B4-BE49-F238E27FC236}">
                  <a16:creationId xmlns:a16="http://schemas.microsoft.com/office/drawing/2014/main" xmlns="" id="{7D73F1F3-DCBF-4FF2-9723-2A34C1BB9738}"/>
                </a:ext>
              </a:extLst>
            </p:cNvPr>
            <p:cNvSpPr txBox="1"/>
            <p:nvPr/>
          </p:nvSpPr>
          <p:spPr>
            <a:xfrm>
              <a:off x="6890945" y="5530571"/>
              <a:ext cx="1478355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Tw Cen MT" panose="020B0602020104020603" pitchFamily="34" charset="0"/>
                  <a:cs typeface="DIN Pro Bold"/>
                </a:rPr>
                <a:t>@5gzorro</a:t>
              </a:r>
              <a:endParaRPr sz="2400" dirty="0">
                <a:latin typeface="Tw Cen MT" panose="020B0602020104020603" pitchFamily="34" charset="0"/>
                <a:cs typeface="DIN Pro Bold"/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xmlns="" id="{65EF96B6-DE0D-46A9-BFC0-6C70D1371F97}"/>
              </a:ext>
            </a:extLst>
          </p:cNvPr>
          <p:cNvGrpSpPr/>
          <p:nvPr/>
        </p:nvGrpSpPr>
        <p:grpSpPr>
          <a:xfrm>
            <a:off x="377306" y="5465760"/>
            <a:ext cx="2937355" cy="498955"/>
            <a:chOff x="377306" y="5465760"/>
            <a:chExt cx="2937355" cy="498955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xmlns="" id="{5919C5C2-2F36-404E-BA87-5F39D95EB41D}"/>
                </a:ext>
              </a:extLst>
            </p:cNvPr>
            <p:cNvSpPr txBox="1"/>
            <p:nvPr/>
          </p:nvSpPr>
          <p:spPr>
            <a:xfrm>
              <a:off x="977900" y="5530571"/>
              <a:ext cx="233676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Tw Cen MT" panose="020B0602020104020603" pitchFamily="34" charset="0"/>
                  <a:cs typeface="DIN Pro Bold"/>
                </a:rPr>
                <a:t>www.5gzorro.eu</a:t>
              </a:r>
              <a:endParaRPr sz="2400" dirty="0">
                <a:latin typeface="Tw Cen MT" panose="020B0602020104020603" pitchFamily="34" charset="0"/>
                <a:cs typeface="DIN Pro Bold"/>
              </a:endParaRPr>
            </a:p>
          </p:txBody>
        </p:sp>
        <p:pic>
          <p:nvPicPr>
            <p:cNvPr id="1032" name="Picture 8" descr="Image result for web icon white">
              <a:extLst>
                <a:ext uri="{FF2B5EF4-FFF2-40B4-BE49-F238E27FC236}">
                  <a16:creationId xmlns:a16="http://schemas.microsoft.com/office/drawing/2014/main" xmlns="" id="{DE8105B5-F0BE-473F-B035-E9F9455A2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06" y="5465760"/>
              <a:ext cx="498955" cy="498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135" y="8961162"/>
            <a:ext cx="2637765" cy="7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9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302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DIN Pro Bold</vt:lpstr>
      <vt:lpstr>Tw Cen MT</vt:lpstr>
      <vt:lpstr>Wingdings</vt:lpstr>
      <vt:lpstr>Office Theme</vt:lpstr>
      <vt:lpstr>PowerPoint Presentation</vt:lpstr>
      <vt:lpstr>Purpose</vt:lpstr>
      <vt:lpstr>Implementation Status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</dc:creator>
  <cp:lastModifiedBy>Erspamer Almperto</cp:lastModifiedBy>
  <cp:revision>63</cp:revision>
  <dcterms:created xsi:type="dcterms:W3CDTF">2019-11-19T13:24:47Z</dcterms:created>
  <dcterms:modified xsi:type="dcterms:W3CDTF">2021-06-20T05:54:49Z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2019-11-19T00:00:00Z</vt:filetime>
  </property>
  <property fmtid="{D5CDD505-2E9C-101B-9397-08002B2CF9AE}" pid="3" name="Creator">
    <vt:lpwstr>Adobe InDesign CC 13.1 (Windows)</vt:lpwstr>
  </property>
  <property fmtid="{D5CDD505-2E9C-101B-9397-08002B2CF9AE}" pid="4" name="LastSaved">
    <vt:filetime>2019-11-19T00:00:00Z</vt:filetime>
  </property>
</Properties>
</file>