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0"/>
  </p:notesMasterIdLst>
  <p:sldIdLst>
    <p:sldId id="256" r:id="rId2"/>
    <p:sldId id="714" r:id="rId3"/>
    <p:sldId id="674" r:id="rId4"/>
    <p:sldId id="713" r:id="rId5"/>
    <p:sldId id="712" r:id="rId6"/>
    <p:sldId id="676" r:id="rId7"/>
    <p:sldId id="711" r:id="rId8"/>
    <p:sldId id="30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59" d="100"/>
          <a:sy n="59" d="100"/>
        </p:scale>
        <p:origin x="872" y="5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28-01-2025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FB008-8E38-46F5-BCB9-8CFEF233CF3A}" type="slidenum">
              <a:rPr lang="en-IN" smtClean="0"/>
              <a:t>1</a:t>
            </a:fld>
            <a:endParaRPr lang="en-IN" dirty="0"/>
          </a:p>
        </p:txBody>
      </p:sp>
    </p:spTree>
    <p:extLst>
      <p:ext uri="{BB962C8B-B14F-4D97-AF65-F5344CB8AC3E}">
        <p14:creationId xmlns:p14="http://schemas.microsoft.com/office/powerpoint/2010/main" val="342367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E-Commerce Product Delivery Production</a:t>
            </a:r>
          </a:p>
        </p:txBody>
      </p:sp>
      <p:sp>
        <p:nvSpPr>
          <p:cNvPr id="3" name="TextBox 2">
            <a:extLst>
              <a:ext uri="{FF2B5EF4-FFF2-40B4-BE49-F238E27FC236}">
                <a16:creationId xmlns:a16="http://schemas.microsoft.com/office/drawing/2014/main" id="{472581B2-93C2-6F55-05F4-B27195D35DA8}"/>
              </a:ext>
            </a:extLst>
          </p:cNvPr>
          <p:cNvSpPr txBox="1"/>
          <p:nvPr/>
        </p:nvSpPr>
        <p:spPr>
          <a:xfrm>
            <a:off x="7173686" y="5693229"/>
            <a:ext cx="4441372" cy="830997"/>
          </a:xfrm>
          <a:prstGeom prst="rect">
            <a:avLst/>
          </a:prstGeom>
          <a:noFill/>
        </p:spPr>
        <p:txBody>
          <a:bodyPr wrap="square" rtlCol="0">
            <a:spAutoFit/>
          </a:bodyPr>
          <a:lstStyle/>
          <a:p>
            <a:r>
              <a:rPr lang="en-US" sz="2400" b="1" dirty="0">
                <a:solidFill>
                  <a:schemeClr val="bg1"/>
                </a:solidFill>
              </a:rPr>
              <a:t>Presented By: Shivam Kilanjar</a:t>
            </a:r>
            <a:endParaRPr lang="en-US" sz="2400" b="1" u="sng" dirty="0">
              <a:solidFill>
                <a:schemeClr val="bg1"/>
              </a:solidFill>
            </a:endParaRPr>
          </a:p>
          <a:p>
            <a:r>
              <a:rPr lang="en-US" sz="2400" b="1" u="sng" dirty="0">
                <a:solidFill>
                  <a:schemeClr val="bg1"/>
                </a:solidFill>
              </a:rPr>
              <a:t>   </a:t>
            </a:r>
          </a:p>
        </p:txBody>
      </p:sp>
    </p:spTree>
    <p:extLst>
      <p:ext uri="{BB962C8B-B14F-4D97-AF65-F5344CB8AC3E}">
        <p14:creationId xmlns:p14="http://schemas.microsoft.com/office/powerpoint/2010/main" val="102433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a:bodyPr>
          <a:lstStyle/>
          <a:p>
            <a:r>
              <a:rPr lang="en-IN" sz="2400" dirty="0"/>
              <a:t>This project aims to enhance the understanding  of products delivery patterns and</a:t>
            </a:r>
          </a:p>
          <a:p>
            <a:pPr marL="0" indent="0">
              <a:buNone/>
            </a:pPr>
            <a:r>
              <a:rPr lang="en-IN" sz="2400" dirty="0"/>
              <a:t>    customer behaviour  for an international e-commerce company specializing in </a:t>
            </a:r>
          </a:p>
          <a:p>
            <a:pPr marL="0" indent="0">
              <a:buNone/>
            </a:pPr>
            <a:r>
              <a:rPr lang="en-IN" sz="2400" dirty="0"/>
              <a:t>    electronic products.</a:t>
            </a:r>
          </a:p>
          <a:p>
            <a:r>
              <a:rPr lang="en-IN" sz="2400" dirty="0"/>
              <a:t>To Develop robust machine learning models to accurately predict delivery timeliness.</a:t>
            </a:r>
          </a:p>
          <a:p>
            <a:r>
              <a:rPr lang="en-IN" sz="2400" dirty="0"/>
              <a:t>In short by using Machine Learning models the project’s objective is to determine  whether the products will reach customers on time.</a:t>
            </a:r>
          </a:p>
          <a:p>
            <a:r>
              <a:rPr lang="en-IN" sz="2400" dirty="0"/>
              <a:t>Through the prediction of delivery by these models it would also enable the company to improve customer satisfaction and optimize logistics.</a:t>
            </a:r>
          </a:p>
          <a:p>
            <a:r>
              <a:rPr lang="en-IN" sz="2400" dirty="0"/>
              <a:t>Understand the key factors influencing delivery prediction.</a:t>
            </a:r>
          </a:p>
          <a:p>
            <a:endParaRPr lang="en-IN" sz="2400" dirty="0"/>
          </a:p>
          <a:p>
            <a:endParaRPr lang="en-IN" sz="2400"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Data Loading: </a:t>
            </a:r>
            <a:r>
              <a:rPr lang="en-US" sz="2400" dirty="0"/>
              <a:t>Loaded the dataset from excel file.</a:t>
            </a:r>
          </a:p>
          <a:p>
            <a:pPr lvl="0"/>
            <a:r>
              <a:rPr lang="en-US" dirty="0"/>
              <a:t>Data Cleaning(Handling Mission values): </a:t>
            </a:r>
            <a:r>
              <a:rPr lang="en-US" sz="2400" dirty="0"/>
              <a:t>Dropped the rows having missing values.</a:t>
            </a:r>
          </a:p>
          <a:p>
            <a:pPr lvl="0"/>
            <a:r>
              <a:rPr lang="en-US" dirty="0"/>
              <a:t>Conversion of Categorical Values: </a:t>
            </a:r>
            <a:r>
              <a:rPr lang="en-US" sz="2400" dirty="0"/>
              <a:t>Converted all the categorical values into numerical values by using a method called Mapping.</a:t>
            </a:r>
          </a:p>
          <a:p>
            <a:pPr lvl="0"/>
            <a:r>
              <a:rPr lang="en-US" dirty="0"/>
              <a:t>Standard Scale: </a:t>
            </a:r>
            <a:r>
              <a:rPr lang="en-US" sz="2400" dirty="0"/>
              <a:t>Applied a method called standard scaler in order the standardize the numerical features</a:t>
            </a:r>
          </a:p>
          <a:p>
            <a:pPr lvl="0"/>
            <a:r>
              <a:rPr lang="en-US" dirty="0"/>
              <a:t>Data Splitting: </a:t>
            </a:r>
            <a:r>
              <a:rPr lang="en-US" sz="2400" dirty="0"/>
              <a:t>Split the data into training and testing sets in a ratio of 80% for training and 20% for </a:t>
            </a:r>
            <a:r>
              <a:rPr lang="en-US" sz="2400" dirty="0" err="1"/>
              <a:t>testing.This</a:t>
            </a:r>
            <a:r>
              <a:rPr lang="en-US" sz="2400" dirty="0"/>
              <a:t> method is called Train Test Split.</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97970" y="603665"/>
            <a:ext cx="5921829" cy="612775"/>
          </a:xfrm>
        </p:spPr>
        <p:txBody>
          <a:bodyPr/>
          <a:lstStyle/>
          <a:p>
            <a:r>
              <a:rPr lang="en-IN" dirty="0"/>
              <a:t>  Exploratory Data Analysis(EDA)</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fontScale="77500" lnSpcReduction="20000"/>
          </a:bodyPr>
          <a:lstStyle/>
          <a:p>
            <a:pPr marL="0" indent="0">
              <a:buNone/>
            </a:pPr>
            <a:r>
              <a:rPr lang="en-IN" sz="2400" dirty="0"/>
              <a:t>It is an analysis approach that identifies general patterns in the data.</a:t>
            </a:r>
          </a:p>
          <a:p>
            <a:r>
              <a:rPr lang="en-IN" sz="2400" dirty="0"/>
              <a:t>Bar Graph of Model Shipment: This graph shows from which mode of transport deliveries are done the most 0 represents Flight,1represents Ship and 2 represents Road so its evident here that most of shipments are transported by Ship.</a:t>
            </a:r>
          </a:p>
          <a:p>
            <a:r>
              <a:rPr lang="en-IN" sz="2400" dirty="0"/>
              <a:t>Pie Chart: This pie chart depicts the ratings of the products and delivery services by the customers.</a:t>
            </a:r>
          </a:p>
          <a:p>
            <a:r>
              <a:rPr lang="en-IN" sz="2400" dirty="0"/>
              <a:t>Bar Graph of Gender: The bar graph depicts the gender of customers 0 represents Female and 1 represents Male where the number of female customers who order is more than the number of males.</a:t>
            </a:r>
          </a:p>
          <a:p>
            <a:r>
              <a:rPr lang="en-IN" sz="2400" dirty="0"/>
              <a:t>Histogram chart: This chart explains regarding the cost of the products delivered.</a:t>
            </a:r>
          </a:p>
          <a:p>
            <a:endParaRPr lang="en-IN" sz="2400" dirty="0"/>
          </a:p>
          <a:p>
            <a:pPr marL="0" indent="0">
              <a:buNone/>
            </a:pPr>
            <a:endParaRPr lang="en-IN" sz="2400" dirty="0"/>
          </a:p>
          <a:p>
            <a:pPr marL="0" indent="0">
              <a:buNone/>
            </a:pPr>
            <a:endParaRPr lang="en-IN" sz="2400" dirty="0"/>
          </a:p>
        </p:txBody>
      </p:sp>
      <p:pic>
        <p:nvPicPr>
          <p:cNvPr id="9" name="Picture 8">
            <a:extLst>
              <a:ext uri="{FF2B5EF4-FFF2-40B4-BE49-F238E27FC236}">
                <a16:creationId xmlns:a16="http://schemas.microsoft.com/office/drawing/2014/main" id="{CC554A10-B080-BEFF-55A0-3FB9D00564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3443" y="224414"/>
            <a:ext cx="5107239" cy="2431701"/>
          </a:xfrm>
          <a:prstGeom prst="rect">
            <a:avLst/>
          </a:prstGeom>
        </p:spPr>
      </p:pic>
      <p:pic>
        <p:nvPicPr>
          <p:cNvPr id="11" name="Picture 10">
            <a:extLst>
              <a:ext uri="{FF2B5EF4-FFF2-40B4-BE49-F238E27FC236}">
                <a16:creationId xmlns:a16="http://schemas.microsoft.com/office/drawing/2014/main" id="{1E3959A7-7DD9-9AA9-1A28-F8DE64D117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3443" y="3101871"/>
            <a:ext cx="3040847" cy="2431701"/>
          </a:xfrm>
          <a:prstGeom prst="rect">
            <a:avLst/>
          </a:prstGeom>
        </p:spPr>
      </p:pic>
      <p:pic>
        <p:nvPicPr>
          <p:cNvPr id="13" name="Picture 12">
            <a:extLst>
              <a:ext uri="{FF2B5EF4-FFF2-40B4-BE49-F238E27FC236}">
                <a16:creationId xmlns:a16="http://schemas.microsoft.com/office/drawing/2014/main" id="{E1C0948E-58B5-5D41-5A98-C6CBC10A68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2385" y="3090986"/>
            <a:ext cx="2740758" cy="2431701"/>
          </a:xfrm>
          <a:prstGeom prst="rect">
            <a:avLst/>
          </a:prstGeom>
        </p:spPr>
      </p:pic>
      <p:pic>
        <p:nvPicPr>
          <p:cNvPr id="15" name="Picture 14">
            <a:extLst>
              <a:ext uri="{FF2B5EF4-FFF2-40B4-BE49-F238E27FC236}">
                <a16:creationId xmlns:a16="http://schemas.microsoft.com/office/drawing/2014/main" id="{908F0319-13E0-7C9A-8280-2A262539FC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2385" y="290284"/>
            <a:ext cx="2645229" cy="2090058"/>
          </a:xfrm>
          <a:prstGeom prst="rect">
            <a:avLst/>
          </a:prstGeom>
        </p:spPr>
      </p:pic>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3CC5165-9DAB-C323-E650-2CBC09421C52}"/>
              </a:ext>
            </a:extLst>
          </p:cNvPr>
          <p:cNvSpPr>
            <a:spLocks noGrp="1"/>
          </p:cNvSpPr>
          <p:nvPr>
            <p:ph type="title"/>
          </p:nvPr>
        </p:nvSpPr>
        <p:spPr/>
        <p:txBody>
          <a:bodyPr/>
          <a:lstStyle/>
          <a:p>
            <a:r>
              <a:rPr lang="en-US" dirty="0"/>
              <a:t>Model Building and Evaluation </a:t>
            </a:r>
          </a:p>
        </p:txBody>
      </p:sp>
      <p:sp>
        <p:nvSpPr>
          <p:cNvPr id="11" name="Content Placeholder 10">
            <a:extLst>
              <a:ext uri="{FF2B5EF4-FFF2-40B4-BE49-F238E27FC236}">
                <a16:creationId xmlns:a16="http://schemas.microsoft.com/office/drawing/2014/main" id="{97F311C9-8AAA-44D2-D18A-7E8E3BFFC5E7}"/>
              </a:ext>
            </a:extLst>
          </p:cNvPr>
          <p:cNvSpPr>
            <a:spLocks noGrp="1"/>
          </p:cNvSpPr>
          <p:nvPr>
            <p:ph idx="1"/>
          </p:nvPr>
        </p:nvSpPr>
        <p:spPr/>
        <p:txBody>
          <a:bodyPr>
            <a:normAutofit/>
          </a:bodyPr>
          <a:lstStyle/>
          <a:p>
            <a:r>
              <a:rPr lang="en-US" sz="2400" dirty="0"/>
              <a:t>Model Selection: After EDA started Model evaluation with different Algorithms such as Logistic Regression, K-Nearest </a:t>
            </a:r>
            <a:r>
              <a:rPr lang="en-US" sz="2400" dirty="0" err="1"/>
              <a:t>Neigbour</a:t>
            </a:r>
            <a:r>
              <a:rPr lang="en-US" sz="2400" dirty="0"/>
              <a:t>, Decision Tree and Random Forest.</a:t>
            </a:r>
          </a:p>
          <a:p>
            <a:r>
              <a:rPr lang="en-US" sz="2400" dirty="0"/>
              <a:t>Training the Model: Used the training data for the algorithms.</a:t>
            </a:r>
          </a:p>
          <a:p>
            <a:r>
              <a:rPr lang="en-US" sz="2400" dirty="0"/>
              <a:t>Predictions: Used the algorithms to predict future outcomes on the data.</a:t>
            </a:r>
          </a:p>
          <a:p>
            <a:r>
              <a:rPr lang="en-US" sz="2400" dirty="0"/>
              <a:t>Classification Report : Determined precision, recall,F1 Score</a:t>
            </a:r>
          </a:p>
          <a:p>
            <a:r>
              <a:rPr lang="en-US" sz="2400" dirty="0"/>
              <a:t>Accuracy: Present overall accuracy of the model.</a:t>
            </a:r>
          </a:p>
        </p:txBody>
      </p:sp>
    </p:spTree>
    <p:extLst>
      <p:ext uri="{BB962C8B-B14F-4D97-AF65-F5344CB8AC3E}">
        <p14:creationId xmlns:p14="http://schemas.microsoft.com/office/powerpoint/2010/main" val="15943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US" dirty="0"/>
              <a:t>Conclusion</a:t>
            </a:r>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p:txBody>
          <a:bodyPr lIns="0" tIns="0" rIns="0" bIns="0" numCol="2">
            <a:normAutofit/>
          </a:bodyPr>
          <a:lstStyle/>
          <a:p>
            <a:r>
              <a:rPr lang="en-US" sz="2200" dirty="0">
                <a:solidFill>
                  <a:schemeClr val="tx1"/>
                </a:solidFill>
              </a:rPr>
              <a:t>The overall accuracy of the model was 69%.</a:t>
            </a:r>
          </a:p>
          <a:p>
            <a:r>
              <a:rPr lang="en-US" sz="2200" dirty="0">
                <a:solidFill>
                  <a:schemeClr val="tx1"/>
                </a:solidFill>
              </a:rPr>
              <a:t>Predicted the e-commerce delivery prediction with an accuracy of 69%.</a:t>
            </a:r>
          </a:p>
          <a:p>
            <a:r>
              <a:rPr lang="en-US" sz="2200" dirty="0" err="1">
                <a:solidFill>
                  <a:schemeClr val="tx1"/>
                </a:solidFill>
              </a:rPr>
              <a:t>Focussed</a:t>
            </a:r>
            <a:r>
              <a:rPr lang="en-US" sz="2200" dirty="0">
                <a:solidFill>
                  <a:schemeClr val="tx1"/>
                </a:solidFill>
              </a:rPr>
              <a:t> on predicting the delivery timeliness through these machine learning models so that the company can improve customer experience, and optimize logistics.</a:t>
            </a:r>
          </a:p>
          <a:p>
            <a:r>
              <a:rPr lang="en-US" sz="2200" dirty="0">
                <a:solidFill>
                  <a:schemeClr val="tx1"/>
                </a:solidFill>
              </a:rPr>
              <a:t>Customer ratings are correlated with product delivery timeliness because if the customer gets the product delivered as early as possible the ratings get better benefitting company improving customer experience.</a:t>
            </a:r>
          </a:p>
          <a:p>
            <a:pPr marL="0" indent="0">
              <a:buNone/>
            </a:pPr>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endParaRPr lang="en-US" sz="2200" dirty="0">
              <a:solidFill>
                <a:schemeClr val="tx1"/>
              </a:solidFill>
            </a:endParaRPr>
          </a:p>
          <a:p>
            <a:pPr marL="0" indent="0">
              <a:buNone/>
            </a:pPr>
            <a:endParaRPr lang="en-IN" sz="2200" dirty="0"/>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7244</TotalTime>
  <Words>483</Words>
  <Application>Microsoft Office PowerPoint</Application>
  <PresentationFormat>Widescreen</PresentationFormat>
  <Paragraphs>42</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BIA Template</vt:lpstr>
      <vt:lpstr>PowerPoint Presentation</vt:lpstr>
      <vt:lpstr>Agenda</vt:lpstr>
      <vt:lpstr>DATA PREPROCESSING</vt:lpstr>
      <vt:lpstr>  Exploratory Data Analysis(EDA)</vt:lpstr>
      <vt:lpstr>Model Building and Evaluation </vt:lpstr>
      <vt:lpstr>Conclusion</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Shivam Kilanjar</cp:lastModifiedBy>
  <cp:revision>2255</cp:revision>
  <dcterms:created xsi:type="dcterms:W3CDTF">2020-12-23T13:36:00Z</dcterms:created>
  <dcterms:modified xsi:type="dcterms:W3CDTF">2025-01-28T20:29:21Z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