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357243"/>
              <a:satOff val="7293"/>
              <a:lumOff val="8906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3">
              <a:satOff val="1412"/>
              <a:lumOff val="16412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>
                  <a:satOff val="1412"/>
                  <a:lumOff val="1641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6E937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FFF171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A51B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E1A84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103425"/>
              <a:satOff val="-7243"/>
              <a:lumOff val="99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chemeClr val="accent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lumOff val="-14283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5">
                  <a:lumOff val="-1428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satOff val="-6299"/>
              <a:lumOff val="-3230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500" y="12268950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70" sz="7000">
                <a:latin typeface="+mj-lt"/>
                <a:ea typeface="+mj-ea"/>
                <a:cs typeface="+mj-cs"/>
                <a:sym typeface="Produkt Medium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23558499" y="1246072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0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09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6000"/>
              </a:spcBef>
              <a:buSzTx/>
              <a:buNone/>
              <a:defRPr>
                <a:latin typeface="Graphik Light"/>
                <a:ea typeface="Graphik Light"/>
                <a:cs typeface="Graphik Light"/>
                <a:sym typeface="Graphik Light"/>
              </a:defRPr>
            </a:lvl1pPr>
            <a:lvl2pPr marL="0" indent="457200">
              <a:spcBef>
                <a:spcPts val="6000"/>
              </a:spcBef>
              <a:buSzTx/>
              <a:buNone/>
              <a:defRPr>
                <a:latin typeface="Graphik Light"/>
                <a:ea typeface="Graphik Light"/>
                <a:cs typeface="Graphik Light"/>
                <a:sym typeface="Graphik Light"/>
              </a:defRPr>
            </a:lvl2pPr>
            <a:lvl3pPr marL="0" indent="914400">
              <a:spcBef>
                <a:spcPts val="6000"/>
              </a:spcBef>
              <a:buSzTx/>
              <a:buNone/>
              <a:defRPr>
                <a:latin typeface="Graphik Light"/>
                <a:ea typeface="Graphik Light"/>
                <a:cs typeface="Graphik Light"/>
                <a:sym typeface="Graphik Light"/>
              </a:defRPr>
            </a:lvl3pPr>
            <a:lvl4pPr marL="0" indent="1371600">
              <a:spcBef>
                <a:spcPts val="6000"/>
              </a:spcBef>
              <a:buSzTx/>
              <a:buNone/>
              <a:defRPr>
                <a:latin typeface="Graphik Light"/>
                <a:ea typeface="Graphik Light"/>
                <a:cs typeface="Graphik Light"/>
                <a:sym typeface="Graphik Light"/>
              </a:defRPr>
            </a:lvl4pPr>
            <a:lvl5pPr marL="0" indent="1828800">
              <a:spcBef>
                <a:spcPts val="6000"/>
              </a:spcBef>
              <a:buSzTx/>
              <a:buNone/>
              <a:defRPr>
                <a:latin typeface="Graphik Light"/>
                <a:ea typeface="Graphik Light"/>
                <a:cs typeface="Graphik Light"/>
                <a:sym typeface="Graphik Light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206500"/>
            <a:ext cx="21971000" cy="7353300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5461000" y="9563100"/>
            <a:ext cx="13728700" cy="698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quarter" idx="1" hasCustomPrompt="1"/>
          </p:nvPr>
        </p:nvSpPr>
        <p:spPr>
          <a:xfrm>
            <a:off x="5194300" y="4165600"/>
            <a:ext cx="13995400" cy="4432300"/>
          </a:xfrm>
          <a:prstGeom prst="rect">
            <a:avLst/>
          </a:prstGeom>
        </p:spPr>
        <p:txBody>
          <a:bodyPr anchor="b"/>
          <a:lstStyle>
            <a:lvl1pPr marL="254000" indent="-2540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orridor of an open-air stone building under a pink and purple sky"/>
          <p:cNvSpPr/>
          <p:nvPr>
            <p:ph type="pic" sz="quarter" idx="21"/>
          </p:nvPr>
        </p:nvSpPr>
        <p:spPr>
          <a:xfrm>
            <a:off x="1257300" y="3213100"/>
            <a:ext cx="7289800" cy="728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lack and white close-up of a curved roof"/>
          <p:cNvSpPr/>
          <p:nvPr>
            <p:ph type="pic" sz="half" idx="22"/>
          </p:nvPr>
        </p:nvSpPr>
        <p:spPr>
          <a:xfrm>
            <a:off x="6577500" y="3632200"/>
            <a:ext cx="11228999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Low angle view of a metal spiral staircase"/>
          <p:cNvSpPr/>
          <p:nvPr>
            <p:ph type="pic" sz="quarter" idx="23"/>
          </p:nvPr>
        </p:nvSpPr>
        <p:spPr>
          <a:xfrm>
            <a:off x="146431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uturistic, white corridor with shadows"/>
          <p:cNvSpPr/>
          <p:nvPr>
            <p:ph type="pic" idx="21"/>
          </p:nvPr>
        </p:nvSpPr>
        <p:spPr>
          <a:xfrm>
            <a:off x="-38100" y="-520700"/>
            <a:ext cx="24447500" cy="147633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rved, white arches on a grey reflective floor"/>
          <p:cNvSpPr/>
          <p:nvPr>
            <p:ph type="pic" idx="21"/>
          </p:nvPr>
        </p:nvSpPr>
        <p:spPr>
          <a:xfrm>
            <a:off x="-76200" y="-558800"/>
            <a:ext cx="24574500" cy="148395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Presentation Title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70" sz="7000">
                <a:latin typeface="+mj-lt"/>
                <a:ea typeface="+mj-ea"/>
                <a:cs typeface="+mj-cs"/>
                <a:sym typeface="Produkt Medium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Low angle view of a tall building with mirrored glass windows"/>
          <p:cNvSpPr/>
          <p:nvPr>
            <p:ph type="pic" idx="21"/>
          </p:nvPr>
        </p:nvSpPr>
        <p:spPr>
          <a:xfrm>
            <a:off x="8140700" y="-1"/>
            <a:ext cx="20574000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150100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3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artial view of a ceiling with wood panelling"/>
          <p:cNvSpPr/>
          <p:nvPr>
            <p:ph type="pic" idx="21"/>
          </p:nvPr>
        </p:nvSpPr>
        <p:spPr>
          <a:xfrm>
            <a:off x="9588500" y="-482600"/>
            <a:ext cx="21513800" cy="1430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Subtitle"/>
          <p:cNvSpPr txBox="1"/>
          <p:nvPr>
            <p:ph type="body" sz="quarter" idx="22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39116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pc="-119" sz="12000"/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3558499" y="12458699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 defTabSz="584200">
              <a:spcBef>
                <a:spcPts val="0"/>
              </a:spcBef>
              <a:defRPr sz="20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571500" marR="0" indent="-5715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000" u="none">
          <a:solidFill>
            <a:schemeClr val="accent1">
              <a:satOff val="-9155"/>
              <a:lumOff val="-32673"/>
            </a:schemeClr>
          </a:solidFill>
          <a:uFillTx/>
          <a:latin typeface="Graphik"/>
          <a:ea typeface="Graphik"/>
          <a:cs typeface="Graphik"/>
          <a:sym typeface="Graphik"/>
        </a:defRPr>
      </a:lvl1pPr>
      <a:lvl2pPr marL="1028700" marR="0" indent="-5715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000" u="none">
          <a:solidFill>
            <a:schemeClr val="accent1">
              <a:satOff val="-9155"/>
              <a:lumOff val="-32673"/>
            </a:schemeClr>
          </a:solidFill>
          <a:uFillTx/>
          <a:latin typeface="Graphik"/>
          <a:ea typeface="Graphik"/>
          <a:cs typeface="Graphik"/>
          <a:sym typeface="Graphik"/>
        </a:defRPr>
      </a:lvl2pPr>
      <a:lvl3pPr marL="1485900" marR="0" indent="-5715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000" u="none">
          <a:solidFill>
            <a:schemeClr val="accent1">
              <a:satOff val="-9155"/>
              <a:lumOff val="-32673"/>
            </a:schemeClr>
          </a:solidFill>
          <a:uFillTx/>
          <a:latin typeface="Graphik"/>
          <a:ea typeface="Graphik"/>
          <a:cs typeface="Graphik"/>
          <a:sym typeface="Graphik"/>
        </a:defRPr>
      </a:lvl3pPr>
      <a:lvl4pPr marL="1943100" marR="0" indent="-5715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000" u="none">
          <a:solidFill>
            <a:schemeClr val="accent1">
              <a:satOff val="-9155"/>
              <a:lumOff val="-32673"/>
            </a:schemeClr>
          </a:solidFill>
          <a:uFillTx/>
          <a:latin typeface="Graphik"/>
          <a:ea typeface="Graphik"/>
          <a:cs typeface="Graphik"/>
          <a:sym typeface="Graphik"/>
        </a:defRPr>
      </a:lvl4pPr>
      <a:lvl5pPr marL="2400300" marR="0" indent="-5715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000" u="none">
          <a:solidFill>
            <a:schemeClr val="accent1">
              <a:satOff val="-9155"/>
              <a:lumOff val="-32673"/>
            </a:schemeClr>
          </a:solidFill>
          <a:uFillTx/>
          <a:latin typeface="Graphik"/>
          <a:ea typeface="Graphik"/>
          <a:cs typeface="Graphik"/>
          <a:sym typeface="Graphik"/>
        </a:defRPr>
      </a:lvl5pPr>
      <a:lvl6pPr marL="2857500" marR="0" indent="-5715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000" u="none">
          <a:solidFill>
            <a:schemeClr val="accent1">
              <a:satOff val="-9155"/>
              <a:lumOff val="-32673"/>
            </a:schemeClr>
          </a:solidFill>
          <a:uFillTx/>
          <a:latin typeface="Graphik"/>
          <a:ea typeface="Graphik"/>
          <a:cs typeface="Graphik"/>
          <a:sym typeface="Graphik"/>
        </a:defRPr>
      </a:lvl6pPr>
      <a:lvl7pPr marL="3314700" marR="0" indent="-5715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000" u="none">
          <a:solidFill>
            <a:schemeClr val="accent1">
              <a:satOff val="-9155"/>
              <a:lumOff val="-32673"/>
            </a:schemeClr>
          </a:solidFill>
          <a:uFillTx/>
          <a:latin typeface="Graphik"/>
          <a:ea typeface="Graphik"/>
          <a:cs typeface="Graphik"/>
          <a:sym typeface="Graphik"/>
        </a:defRPr>
      </a:lvl7pPr>
      <a:lvl8pPr marL="3771900" marR="0" indent="-5715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000" u="none">
          <a:solidFill>
            <a:schemeClr val="accent1">
              <a:satOff val="-9155"/>
              <a:lumOff val="-32673"/>
            </a:schemeClr>
          </a:solidFill>
          <a:uFillTx/>
          <a:latin typeface="Graphik"/>
          <a:ea typeface="Graphik"/>
          <a:cs typeface="Graphik"/>
          <a:sym typeface="Graphik"/>
        </a:defRPr>
      </a:lvl8pPr>
      <a:lvl9pPr marL="4229100" marR="0" indent="-5715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5000" u="none">
          <a:solidFill>
            <a:schemeClr val="accent1">
              <a:satOff val="-9155"/>
              <a:lumOff val="-32673"/>
            </a:schemeClr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upervisor Dr Md. Mizanur Rahoman"/>
          <p:cNvSpPr txBox="1"/>
          <p:nvPr>
            <p:ph type="body" idx="21"/>
          </p:nvPr>
        </p:nvSpPr>
        <p:spPr>
          <a:xfrm>
            <a:off x="1206500" y="8381524"/>
            <a:ext cx="21971000" cy="660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rPr i="1"/>
              <a:t>Supervisor </a:t>
            </a:r>
            <a:r>
              <a:rPr>
                <a:latin typeface="+mj-lt"/>
                <a:ea typeface="+mj-ea"/>
                <a:cs typeface="+mj-cs"/>
                <a:sym typeface="Produkt Medium"/>
              </a:rPr>
              <a:t>Dr Md. Mizanur Rahoman</a:t>
            </a:r>
          </a:p>
        </p:txBody>
      </p:sp>
      <p:sp>
        <p:nvSpPr>
          <p:cNvPr id="172" name="Correlation study between traditional student feedback and a multimodal teacher evaluation system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344931">
              <a:defRPr spc="-97" sz="9700"/>
            </a:lvl1pPr>
          </a:lstStyle>
          <a:p>
            <a:pPr/>
            <a:r>
              <a:t>Correlation study between traditional student feedback and a multimodal teacher evaluation system</a:t>
            </a:r>
          </a:p>
        </p:txBody>
      </p:sp>
      <p:sp>
        <p:nvSpPr>
          <p:cNvPr id="173" name="Md Shafiqul Islam"/>
          <p:cNvSpPr txBox="1"/>
          <p:nvPr/>
        </p:nvSpPr>
        <p:spPr>
          <a:xfrm>
            <a:off x="1206500" y="7663058"/>
            <a:ext cx="219710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spcBef>
                <a:spcPts val="0"/>
              </a:spcBef>
              <a:defRPr sz="3300">
                <a:latin typeface="+mj-lt"/>
                <a:ea typeface="+mj-ea"/>
                <a:cs typeface="+mj-cs"/>
                <a:sym typeface="Produkt Medium"/>
              </a:defRPr>
            </a:lvl1pPr>
          </a:lstStyle>
          <a:p>
            <a:pPr/>
            <a:r>
              <a:t>Md Shafiqul Islam</a:t>
            </a:r>
          </a:p>
        </p:txBody>
      </p:sp>
      <p:sp>
        <p:nvSpPr>
          <p:cNvPr id="174" name="26 May , 2025"/>
          <p:cNvSpPr txBox="1"/>
          <p:nvPr/>
        </p:nvSpPr>
        <p:spPr>
          <a:xfrm>
            <a:off x="1206500" y="11748375"/>
            <a:ext cx="2197100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spcBef>
                <a:spcPts val="0"/>
              </a:spcBef>
              <a:defRPr sz="330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26 May , 2025</a:t>
            </a:r>
          </a:p>
        </p:txBody>
      </p:sp>
      <p:sp>
        <p:nvSpPr>
          <p:cNvPr id="175" name="Slide Number"/>
          <p:cNvSpPr txBox="1"/>
          <p:nvPr>
            <p:ph type="sldNum" sz="quarter" idx="4294967295"/>
          </p:nvPr>
        </p:nvSpPr>
        <p:spPr>
          <a:xfrm>
            <a:off x="23731473" y="12460720"/>
            <a:ext cx="21564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1" name="Evaluation metrics"/>
          <p:cNvSpPr txBox="1"/>
          <p:nvPr/>
        </p:nvSpPr>
        <p:spPr>
          <a:xfrm>
            <a:off x="1112288" y="970624"/>
            <a:ext cx="7949947" cy="1261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pc="-70" sz="7000">
                <a:latin typeface="+mj-lt"/>
                <a:ea typeface="+mj-ea"/>
                <a:cs typeface="+mj-cs"/>
                <a:sym typeface="Produkt Medium"/>
              </a:defRPr>
            </a:lvl1pPr>
          </a:lstStyle>
          <a:p>
            <a:pPr/>
            <a:r>
              <a:t>Evaluation metrics</a:t>
            </a:r>
          </a:p>
        </p:txBody>
      </p:sp>
      <p:sp>
        <p:nvSpPr>
          <p:cNvPr id="252" name="We evaluated engagement, clarity, responsiveness, and overall effectiveness by comparing student feedback with multimodal features such as gestures, speech patterns, response timing, and combined audio-visual-text data."/>
          <p:cNvSpPr txBox="1"/>
          <p:nvPr/>
        </p:nvSpPr>
        <p:spPr>
          <a:xfrm>
            <a:off x="1386834" y="3837939"/>
            <a:ext cx="7400856" cy="6040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We evaluated engagement, clarity, responsiveness, and overall effectiveness by comparing student feedback with multimodal features such as gestures, speech patterns, response timing, and combined audio-visual-text data.</a:t>
            </a:r>
          </a:p>
        </p:txBody>
      </p:sp>
      <p:pic>
        <p:nvPicPr>
          <p:cNvPr id="253" name="Screenshot 2025-05-25 at 1.03.13 AM.png" descr="Screenshot 2025-05-25 at 1.03.13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52285" y="3646623"/>
            <a:ext cx="13069331" cy="64227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lide Number"/>
          <p:cNvSpPr txBox="1"/>
          <p:nvPr>
            <p:ph type="sldNum" sz="quarter" idx="4294967295"/>
          </p:nvPr>
        </p:nvSpPr>
        <p:spPr>
          <a:xfrm>
            <a:off x="23630127" y="12458699"/>
            <a:ext cx="316993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6" name="THANK YOU"/>
          <p:cNvSpPr txBox="1"/>
          <p:nvPr/>
        </p:nvSpPr>
        <p:spPr>
          <a:xfrm>
            <a:off x="5073014" y="2825750"/>
            <a:ext cx="14237971" cy="806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>
              <a:lnSpc>
                <a:spcPct val="60000"/>
              </a:lnSpc>
              <a:spcBef>
                <a:spcPts val="0"/>
              </a:spcBef>
              <a:defRPr spc="-300" sz="30000">
                <a:latin typeface="+mj-lt"/>
                <a:ea typeface="+mj-ea"/>
                <a:cs typeface="+mj-cs"/>
                <a:sym typeface="Produkt Medium"/>
              </a:defRPr>
            </a:pPr>
            <a:r>
              <a:t>THANK</a:t>
            </a:r>
            <a:br/>
            <a:r>
              <a:t>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Introduction"/>
          <p:cNvSpPr txBox="1"/>
          <p:nvPr/>
        </p:nvSpPr>
        <p:spPr>
          <a:xfrm>
            <a:off x="1112288" y="970624"/>
            <a:ext cx="5419853" cy="1261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pc="-70" sz="7000">
                <a:latin typeface="+mj-lt"/>
                <a:ea typeface="+mj-ea"/>
                <a:cs typeface="+mj-cs"/>
                <a:sym typeface="Produkt Medium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78" name="Importance of evaluating teacher performance in higher education"/>
          <p:cNvSpPr txBox="1"/>
          <p:nvPr/>
        </p:nvSpPr>
        <p:spPr>
          <a:xfrm>
            <a:off x="1427993" y="3946615"/>
            <a:ext cx="16978885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571500" indent="-571500">
              <a:buSzPct val="27000"/>
              <a:buBlip>
                <a:blip r:embed="rId2"/>
              </a:buBlip>
              <a:defRPr sz="400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Importance of evaluating teacher performance in higher education</a:t>
            </a:r>
          </a:p>
        </p:txBody>
      </p:sp>
      <p:sp>
        <p:nvSpPr>
          <p:cNvPr id="179" name="Traditional reliance on student feedback — subjective and limited"/>
          <p:cNvSpPr txBox="1"/>
          <p:nvPr/>
        </p:nvSpPr>
        <p:spPr>
          <a:xfrm>
            <a:off x="1427993" y="5104121"/>
            <a:ext cx="16568929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571500" indent="-571500">
              <a:buSzPct val="27000"/>
              <a:buBlip>
                <a:blip r:embed="rId2"/>
              </a:buBlip>
              <a:defRPr sz="400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Traditional reliance on student feedback — subjective and limited</a:t>
            </a:r>
          </a:p>
        </p:txBody>
      </p:sp>
      <p:sp>
        <p:nvSpPr>
          <p:cNvPr id="180" name="Emergence of multimodal systems using AI/ML"/>
          <p:cNvSpPr txBox="1"/>
          <p:nvPr/>
        </p:nvSpPr>
        <p:spPr>
          <a:xfrm>
            <a:off x="1427993" y="6261628"/>
            <a:ext cx="12105133" cy="756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571500" indent="-571500">
              <a:buSzPct val="27000"/>
              <a:buBlip>
                <a:blip r:embed="rId2"/>
              </a:buBlip>
              <a:defRPr sz="400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Emergence of multimodal systems using AI/ML</a:t>
            </a:r>
          </a:p>
        </p:txBody>
      </p:sp>
      <p:sp>
        <p:nvSpPr>
          <p:cNvPr id="181" name="Objective: Compare reliability and validity between traditional and multimodal methods"/>
          <p:cNvSpPr txBox="1"/>
          <p:nvPr/>
        </p:nvSpPr>
        <p:spPr>
          <a:xfrm>
            <a:off x="1427993" y="9156383"/>
            <a:ext cx="15408064" cy="1771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Objective: Compare reliability and validity between traditional and multimodal methods</a:t>
            </a:r>
          </a:p>
        </p:txBody>
      </p:sp>
      <p:sp>
        <p:nvSpPr>
          <p:cNvPr id="182" name="Slide Number"/>
          <p:cNvSpPr txBox="1"/>
          <p:nvPr>
            <p:ph type="sldNum" sz="quarter" idx="4294967295"/>
          </p:nvPr>
        </p:nvSpPr>
        <p:spPr>
          <a:xfrm>
            <a:off x="23692103" y="12458699"/>
            <a:ext cx="25501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search problem and objectives"/>
          <p:cNvSpPr txBox="1"/>
          <p:nvPr/>
        </p:nvSpPr>
        <p:spPr>
          <a:xfrm>
            <a:off x="1112288" y="970624"/>
            <a:ext cx="14034263" cy="1261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pc="-70" sz="7000">
                <a:latin typeface="+mj-lt"/>
                <a:ea typeface="+mj-ea"/>
                <a:cs typeface="+mj-cs"/>
                <a:sym typeface="Produkt Medium"/>
              </a:defRPr>
            </a:lvl1pPr>
          </a:lstStyle>
          <a:p>
            <a:pPr/>
            <a:r>
              <a:t>Research problem and objectives</a:t>
            </a:r>
          </a:p>
        </p:txBody>
      </p:sp>
      <p:sp>
        <p:nvSpPr>
          <p:cNvPr id="185" name="Slide Number"/>
          <p:cNvSpPr txBox="1"/>
          <p:nvPr>
            <p:ph type="sldNum" sz="quarter" idx="4294967295"/>
          </p:nvPr>
        </p:nvSpPr>
        <p:spPr>
          <a:xfrm>
            <a:off x="23679403" y="12458699"/>
            <a:ext cx="26771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6" name="Student feedback suffers from bias and lacks depth"/>
          <p:cNvSpPr txBox="1"/>
          <p:nvPr/>
        </p:nvSpPr>
        <p:spPr>
          <a:xfrm>
            <a:off x="3828364" y="6341366"/>
            <a:ext cx="7029832" cy="1417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Student feedback suffers from bias and lacks depth</a:t>
            </a:r>
          </a:p>
        </p:txBody>
      </p:sp>
      <p:sp>
        <p:nvSpPr>
          <p:cNvPr id="187" name="Problem"/>
          <p:cNvSpPr/>
          <p:nvPr/>
        </p:nvSpPr>
        <p:spPr>
          <a:xfrm>
            <a:off x="3841064" y="4421210"/>
            <a:ext cx="4917780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Problem</a:t>
            </a:r>
          </a:p>
        </p:txBody>
      </p:sp>
      <p:sp>
        <p:nvSpPr>
          <p:cNvPr id="188" name="Objectives"/>
          <p:cNvSpPr/>
          <p:nvPr/>
        </p:nvSpPr>
        <p:spPr>
          <a:xfrm>
            <a:off x="11778778" y="4421210"/>
            <a:ext cx="4917780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189" name="Evaluate reliability and validity of both methods"/>
          <p:cNvSpPr txBox="1"/>
          <p:nvPr/>
        </p:nvSpPr>
        <p:spPr>
          <a:xfrm>
            <a:off x="11766078" y="6341366"/>
            <a:ext cx="7911852" cy="1417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571500" indent="-571500">
              <a:buSzPct val="27000"/>
              <a:buBlip>
                <a:blip r:embed="rId2"/>
              </a:buBlip>
              <a:defRPr sz="400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Evaluate reliability and validity of both methods</a:t>
            </a:r>
          </a:p>
        </p:txBody>
      </p:sp>
      <p:sp>
        <p:nvSpPr>
          <p:cNvPr id="190" name="Analyze correlation between student feedback and multimodal evaluation"/>
          <p:cNvSpPr txBox="1"/>
          <p:nvPr/>
        </p:nvSpPr>
        <p:spPr>
          <a:xfrm>
            <a:off x="11766078" y="8396142"/>
            <a:ext cx="11714762" cy="1417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571500" indent="-571500">
              <a:buSzPct val="27000"/>
              <a:buBlip>
                <a:blip r:embed="rId2"/>
              </a:buBlip>
              <a:defRPr sz="400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Analyze correlation between student feedback and multimodal evaluation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Literary review"/>
          <p:cNvSpPr txBox="1"/>
          <p:nvPr/>
        </p:nvSpPr>
        <p:spPr>
          <a:xfrm>
            <a:off x="1112288" y="2702608"/>
            <a:ext cx="6459094" cy="1261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pc="-70" sz="7000">
                <a:latin typeface="+mj-lt"/>
                <a:ea typeface="+mj-ea"/>
                <a:cs typeface="+mj-cs"/>
                <a:sym typeface="Produkt Medium"/>
              </a:defRPr>
            </a:lvl1pPr>
          </a:lstStyle>
          <a:p>
            <a:pPr/>
            <a:r>
              <a:t>Literary review</a:t>
            </a:r>
          </a:p>
        </p:txBody>
      </p:sp>
      <p:pic>
        <p:nvPicPr>
          <p:cNvPr id="193" name="Screenshot 2025-05-25 at 1.02.08 AM.png" descr="Screenshot 2025-05-25 at 1.02.08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73267" y="1223938"/>
            <a:ext cx="12965830" cy="5634062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Slide Number"/>
          <p:cNvSpPr txBox="1"/>
          <p:nvPr>
            <p:ph type="sldNum" sz="quarter" idx="4294967295"/>
          </p:nvPr>
        </p:nvSpPr>
        <p:spPr>
          <a:xfrm>
            <a:off x="23676101" y="12458699"/>
            <a:ext cx="271019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5" name="Student feedback"/>
          <p:cNvSpPr/>
          <p:nvPr/>
        </p:nvSpPr>
        <p:spPr>
          <a:xfrm>
            <a:off x="1124988" y="6093959"/>
            <a:ext cx="4319750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20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Student feedback</a:t>
            </a:r>
          </a:p>
        </p:txBody>
      </p:sp>
      <p:sp>
        <p:nvSpPr>
          <p:cNvPr id="196" name="Common but biased by non-academic factors"/>
          <p:cNvSpPr txBox="1"/>
          <p:nvPr/>
        </p:nvSpPr>
        <p:spPr>
          <a:xfrm>
            <a:off x="1112288" y="7556485"/>
            <a:ext cx="4798553" cy="1088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Common but biased by non-academic factors</a:t>
            </a:r>
          </a:p>
        </p:txBody>
      </p:sp>
      <p:sp>
        <p:nvSpPr>
          <p:cNvPr id="197" name="Auditory Evaluation"/>
          <p:cNvSpPr/>
          <p:nvPr/>
        </p:nvSpPr>
        <p:spPr>
          <a:xfrm>
            <a:off x="6087415" y="6093960"/>
            <a:ext cx="4319749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20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Auditory Evaluation</a:t>
            </a:r>
          </a:p>
        </p:txBody>
      </p:sp>
      <p:sp>
        <p:nvSpPr>
          <p:cNvPr id="198" name="Captures vocal tone, emotion, prosody"/>
          <p:cNvSpPr txBox="1"/>
          <p:nvPr/>
        </p:nvSpPr>
        <p:spPr>
          <a:xfrm>
            <a:off x="6074714" y="7556485"/>
            <a:ext cx="4798554" cy="1088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Captures vocal tone, emotion, prosody</a:t>
            </a:r>
          </a:p>
        </p:txBody>
      </p:sp>
      <p:sp>
        <p:nvSpPr>
          <p:cNvPr id="199" name="Vision-Based Systems"/>
          <p:cNvSpPr/>
          <p:nvPr/>
        </p:nvSpPr>
        <p:spPr>
          <a:xfrm>
            <a:off x="6087415" y="9465787"/>
            <a:ext cx="4319749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20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Vision-Based Systems</a:t>
            </a:r>
          </a:p>
        </p:txBody>
      </p:sp>
      <p:sp>
        <p:nvSpPr>
          <p:cNvPr id="200" name="Track movement, gestures, classroom interaction"/>
          <p:cNvSpPr txBox="1"/>
          <p:nvPr/>
        </p:nvSpPr>
        <p:spPr>
          <a:xfrm>
            <a:off x="6074715" y="10947774"/>
            <a:ext cx="5103079" cy="1088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Track movement, gestures, classroom interaction</a:t>
            </a:r>
          </a:p>
        </p:txBody>
      </p:sp>
      <p:sp>
        <p:nvSpPr>
          <p:cNvPr id="201" name="Linguistic/NLP"/>
          <p:cNvSpPr/>
          <p:nvPr/>
        </p:nvSpPr>
        <p:spPr>
          <a:xfrm>
            <a:off x="11385098" y="9465787"/>
            <a:ext cx="4319749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20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Linguistic/NLP</a:t>
            </a:r>
          </a:p>
        </p:txBody>
      </p:sp>
      <p:sp>
        <p:nvSpPr>
          <p:cNvPr id="202" name="Analyze instructional clarity, sentiment, question quality"/>
          <p:cNvSpPr txBox="1"/>
          <p:nvPr/>
        </p:nvSpPr>
        <p:spPr>
          <a:xfrm>
            <a:off x="11372398" y="10947774"/>
            <a:ext cx="5394759" cy="1088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Analyze instructional clarity, sentiment, question quality</a:t>
            </a:r>
          </a:p>
        </p:txBody>
      </p:sp>
      <p:sp>
        <p:nvSpPr>
          <p:cNvPr id="203" name="Multimodal Systems"/>
          <p:cNvSpPr/>
          <p:nvPr/>
        </p:nvSpPr>
        <p:spPr>
          <a:xfrm>
            <a:off x="1124988" y="9465787"/>
            <a:ext cx="4319750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 sz="320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Multimodal Systems</a:t>
            </a:r>
          </a:p>
        </p:txBody>
      </p:sp>
      <p:sp>
        <p:nvSpPr>
          <p:cNvPr id="204" name="Combine all above for holistic analysis"/>
          <p:cNvSpPr txBox="1"/>
          <p:nvPr/>
        </p:nvSpPr>
        <p:spPr>
          <a:xfrm>
            <a:off x="1112288" y="10947774"/>
            <a:ext cx="5394759" cy="1088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Combine all above for holistic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Methodology"/>
          <p:cNvSpPr txBox="1"/>
          <p:nvPr/>
        </p:nvSpPr>
        <p:spPr>
          <a:xfrm>
            <a:off x="1112288" y="970624"/>
            <a:ext cx="5744338" cy="1261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pc="-70" sz="7000">
                <a:latin typeface="+mj-lt"/>
                <a:ea typeface="+mj-ea"/>
                <a:cs typeface="+mj-cs"/>
                <a:sym typeface="Produkt Medium"/>
              </a:defRPr>
            </a:lvl1pPr>
          </a:lstStyle>
          <a:p>
            <a:pPr/>
            <a:r>
              <a:t>Methodology</a:t>
            </a:r>
          </a:p>
        </p:txBody>
      </p:sp>
      <p:sp>
        <p:nvSpPr>
          <p:cNvPr id="207" name="Slide Number"/>
          <p:cNvSpPr txBox="1"/>
          <p:nvPr>
            <p:ph type="sldNum" sz="quarter" idx="4294967295"/>
          </p:nvPr>
        </p:nvSpPr>
        <p:spPr>
          <a:xfrm>
            <a:off x="23683721" y="12458699"/>
            <a:ext cx="263399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8" name="Screenshot 2025-05-25 at 1.02.32 AM.png" descr="Screenshot 2025-05-25 at 1.02.3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14009" y="5049834"/>
            <a:ext cx="13699514" cy="3616332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This study employs a mixed-methods comparative design"/>
          <p:cNvSpPr txBox="1"/>
          <p:nvPr/>
        </p:nvSpPr>
        <p:spPr>
          <a:xfrm>
            <a:off x="1086888" y="5010834"/>
            <a:ext cx="7914449" cy="1417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This study employs a mixed-methods comparative design</a:t>
            </a:r>
          </a:p>
        </p:txBody>
      </p:sp>
      <p:sp>
        <p:nvSpPr>
          <p:cNvPr id="210" name="Research design"/>
          <p:cNvSpPr/>
          <p:nvPr/>
        </p:nvSpPr>
        <p:spPr>
          <a:xfrm>
            <a:off x="1099588" y="3403543"/>
            <a:ext cx="5554903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Research design</a:t>
            </a:r>
          </a:p>
        </p:txBody>
      </p:sp>
      <p:sp>
        <p:nvSpPr>
          <p:cNvPr id="211" name="Student feedback      Likert-scale (7 dimensions)"/>
          <p:cNvSpPr txBox="1"/>
          <p:nvPr/>
        </p:nvSpPr>
        <p:spPr>
          <a:xfrm>
            <a:off x="1112288" y="9361031"/>
            <a:ext cx="7914449" cy="1417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457200">
              <a:buSzPct val="100000"/>
              <a:buChar char="•"/>
              <a:defRPr sz="4000">
                <a:latin typeface="Produkt Regular"/>
                <a:ea typeface="Produkt Regular"/>
                <a:cs typeface="Produkt Regular"/>
                <a:sym typeface="Produkt Regular"/>
              </a:defRPr>
            </a:pPr>
            <a:r>
              <a:rPr i="1">
                <a:latin typeface="Produkt Light"/>
                <a:ea typeface="Produkt Light"/>
                <a:cs typeface="Produkt Light"/>
                <a:sym typeface="Produkt Light"/>
              </a:rPr>
              <a:t>Student feedback</a:t>
            </a:r>
            <a:r>
              <a:t> </a:t>
            </a:r>
            <a:br/>
            <a:r>
              <a:t>    Likert-scale (7 dimensions)</a:t>
            </a:r>
          </a:p>
        </p:txBody>
      </p:sp>
      <p:sp>
        <p:nvSpPr>
          <p:cNvPr id="212" name="Data collection methods"/>
          <p:cNvSpPr/>
          <p:nvPr/>
        </p:nvSpPr>
        <p:spPr>
          <a:xfrm>
            <a:off x="1099588" y="7600672"/>
            <a:ext cx="7863649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Data collection methods</a:t>
            </a:r>
          </a:p>
        </p:txBody>
      </p:sp>
      <p:sp>
        <p:nvSpPr>
          <p:cNvPr id="213" name="Multimodal system      Audio, Video, Text"/>
          <p:cNvSpPr txBox="1"/>
          <p:nvPr/>
        </p:nvSpPr>
        <p:spPr>
          <a:xfrm>
            <a:off x="1061488" y="11041379"/>
            <a:ext cx="7914449" cy="1417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457200">
              <a:buSzPct val="100000"/>
              <a:buChar char="•"/>
              <a:defRPr sz="4000">
                <a:latin typeface="Produkt Regular"/>
                <a:ea typeface="Produkt Regular"/>
                <a:cs typeface="Produkt Regular"/>
                <a:sym typeface="Produkt Regular"/>
              </a:defRPr>
            </a:pPr>
            <a:r>
              <a:rPr i="1">
                <a:latin typeface="Produkt Light"/>
                <a:ea typeface="Produkt Light"/>
                <a:cs typeface="Produkt Light"/>
                <a:sym typeface="Produkt Light"/>
              </a:rPr>
              <a:t>Multimodal system</a:t>
            </a:r>
            <a:r>
              <a:t> </a:t>
            </a:r>
            <a:br/>
            <a:r>
              <a:t>    Audio, Video,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Methodology"/>
          <p:cNvSpPr txBox="1"/>
          <p:nvPr/>
        </p:nvSpPr>
        <p:spPr>
          <a:xfrm>
            <a:off x="1112288" y="970624"/>
            <a:ext cx="5744338" cy="1261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pc="-70" sz="7000">
                <a:latin typeface="+mj-lt"/>
                <a:ea typeface="+mj-ea"/>
                <a:cs typeface="+mj-cs"/>
                <a:sym typeface="Produkt Medium"/>
              </a:defRPr>
            </a:lvl1pPr>
          </a:lstStyle>
          <a:p>
            <a:pPr/>
            <a:r>
              <a:t>Methodology</a:t>
            </a:r>
          </a:p>
        </p:txBody>
      </p:sp>
      <p:sp>
        <p:nvSpPr>
          <p:cNvPr id="216" name="Slide Number"/>
          <p:cNvSpPr txBox="1"/>
          <p:nvPr>
            <p:ph type="sldNum" sz="quarter" idx="4294967295"/>
          </p:nvPr>
        </p:nvSpPr>
        <p:spPr>
          <a:xfrm>
            <a:off x="23675593" y="12458699"/>
            <a:ext cx="27152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7" name="This study employs a mixed-methods comparative design"/>
          <p:cNvSpPr txBox="1"/>
          <p:nvPr/>
        </p:nvSpPr>
        <p:spPr>
          <a:xfrm>
            <a:off x="1112288" y="13515070"/>
            <a:ext cx="7914449" cy="1417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4000"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This study employs a mixed-methods comparative design</a:t>
            </a:r>
          </a:p>
        </p:txBody>
      </p:sp>
      <p:sp>
        <p:nvSpPr>
          <p:cNvPr id="218" name="Visual     YOLOv5 + HRNet"/>
          <p:cNvSpPr txBox="1"/>
          <p:nvPr/>
        </p:nvSpPr>
        <p:spPr>
          <a:xfrm>
            <a:off x="1163088" y="5741455"/>
            <a:ext cx="7914449" cy="1417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457200">
              <a:buSzPct val="100000"/>
              <a:buChar char="•"/>
              <a:defRPr sz="4000">
                <a:latin typeface="Produkt Regular"/>
                <a:ea typeface="Produkt Regular"/>
                <a:cs typeface="Produkt Regular"/>
                <a:sym typeface="Produkt Regular"/>
              </a:defRPr>
            </a:pPr>
            <a:r>
              <a:rPr i="1">
                <a:latin typeface="Produkt Light"/>
                <a:ea typeface="Produkt Light"/>
                <a:cs typeface="Produkt Light"/>
                <a:sym typeface="Produkt Light"/>
              </a:rPr>
              <a:t>Visual</a:t>
            </a:r>
            <a:br/>
            <a:r>
              <a:t>    YOLOv5 + HRNet</a:t>
            </a:r>
          </a:p>
        </p:txBody>
      </p:sp>
      <p:sp>
        <p:nvSpPr>
          <p:cNvPr id="219" name="Data processing"/>
          <p:cNvSpPr/>
          <p:nvPr/>
        </p:nvSpPr>
        <p:spPr>
          <a:xfrm>
            <a:off x="1124988" y="3854010"/>
            <a:ext cx="5924216" cy="151064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Data processing</a:t>
            </a:r>
          </a:p>
        </p:txBody>
      </p:sp>
      <p:sp>
        <p:nvSpPr>
          <p:cNvPr id="220" name="Audio     PRAAT + emotion indicators"/>
          <p:cNvSpPr txBox="1"/>
          <p:nvPr/>
        </p:nvSpPr>
        <p:spPr>
          <a:xfrm>
            <a:off x="1137688" y="7421804"/>
            <a:ext cx="7914449" cy="1417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457200">
              <a:buSzPct val="100000"/>
              <a:buChar char="•"/>
              <a:defRPr sz="4000">
                <a:latin typeface="Produkt Regular"/>
                <a:ea typeface="Produkt Regular"/>
                <a:cs typeface="Produkt Regular"/>
                <a:sym typeface="Produkt Regular"/>
              </a:defRPr>
            </a:pPr>
            <a:r>
              <a:rPr i="1">
                <a:latin typeface="Produkt Light"/>
                <a:ea typeface="Produkt Light"/>
                <a:cs typeface="Produkt Light"/>
                <a:sym typeface="Produkt Light"/>
              </a:rPr>
              <a:t>Audio</a:t>
            </a:r>
            <a:br/>
            <a:r>
              <a:t>    PRAAT + emotion indicators</a:t>
            </a:r>
          </a:p>
        </p:txBody>
      </p:sp>
      <p:pic>
        <p:nvPicPr>
          <p:cNvPr id="221" name="Screenshot 2025-05-25 at 1.02.52 AM.png" descr="Screenshot 2025-05-25 at 1.02.5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71623" y="3374258"/>
            <a:ext cx="13349993" cy="6967484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Text     NLP + BERT embeddings"/>
          <p:cNvSpPr txBox="1"/>
          <p:nvPr/>
        </p:nvSpPr>
        <p:spPr>
          <a:xfrm>
            <a:off x="1112288" y="9102152"/>
            <a:ext cx="7914449" cy="1417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457200">
              <a:buSzPct val="100000"/>
              <a:buChar char="•"/>
              <a:defRPr sz="4000">
                <a:latin typeface="Produkt Regular"/>
                <a:ea typeface="Produkt Regular"/>
                <a:cs typeface="Produkt Regular"/>
                <a:sym typeface="Produkt Regular"/>
              </a:defRPr>
            </a:pPr>
            <a:r>
              <a:rPr i="1">
                <a:latin typeface="Produkt Light"/>
                <a:ea typeface="Produkt Light"/>
                <a:cs typeface="Produkt Light"/>
                <a:sym typeface="Produkt Light"/>
              </a:rPr>
              <a:t>Text</a:t>
            </a:r>
            <a:br/>
            <a:r>
              <a:t>    NLP + BERT embeddings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Data collection summery"/>
          <p:cNvSpPr txBox="1"/>
          <p:nvPr/>
        </p:nvSpPr>
        <p:spPr>
          <a:xfrm>
            <a:off x="1112288" y="1052539"/>
            <a:ext cx="10564496" cy="1261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pc="-70" sz="7000">
                <a:latin typeface="+mj-lt"/>
                <a:ea typeface="+mj-ea"/>
                <a:cs typeface="+mj-cs"/>
                <a:sym typeface="Produkt Medium"/>
              </a:defRPr>
            </a:lvl1pPr>
          </a:lstStyle>
          <a:p>
            <a:pPr/>
            <a:r>
              <a:t>Data collection summery</a:t>
            </a:r>
          </a:p>
        </p:txBody>
      </p:sp>
      <p:sp>
        <p:nvSpPr>
          <p:cNvPr id="225" name="Slide Number"/>
          <p:cNvSpPr txBox="1"/>
          <p:nvPr>
            <p:ph type="sldNum" sz="quarter" idx="4294967295"/>
          </p:nvPr>
        </p:nvSpPr>
        <p:spPr>
          <a:xfrm>
            <a:off x="23699469" y="12458699"/>
            <a:ext cx="247651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6" name="Screenshot 2025-05-25 at 1.03.22 AM.png" descr="Screenshot 2025-05-25 at 1.03.22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77536" y="4206483"/>
            <a:ext cx="13593689" cy="530303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1" name="Group"/>
          <p:cNvGrpSpPr/>
          <p:nvPr/>
        </p:nvGrpSpPr>
        <p:grpSpPr>
          <a:xfrm>
            <a:off x="1163088" y="4468991"/>
            <a:ext cx="7914449" cy="4602666"/>
            <a:chOff x="0" y="708659"/>
            <a:chExt cx="7914447" cy="4602665"/>
          </a:xfrm>
        </p:grpSpPr>
        <p:sp>
          <p:nvSpPr>
            <p:cNvPr id="227" name="Audio recordings    WAV, 44.1Hz"/>
            <p:cNvSpPr/>
            <p:nvPr/>
          </p:nvSpPr>
          <p:spPr>
            <a:xfrm>
              <a:off x="0" y="708659"/>
              <a:ext cx="791444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L="457200" indent="-457200">
                <a:buSzPct val="100000"/>
                <a:buChar char="•"/>
                <a:defRPr sz="4000">
                  <a:latin typeface="Produkt Regular"/>
                  <a:ea typeface="Produkt Regular"/>
                  <a:cs typeface="Produkt Regular"/>
                  <a:sym typeface="Produkt Regular"/>
                </a:defRPr>
              </a:pPr>
              <a:r>
                <a:rPr i="1">
                  <a:latin typeface="Produkt Light"/>
                  <a:ea typeface="Produkt Light"/>
                  <a:cs typeface="Produkt Light"/>
                  <a:sym typeface="Produkt Light"/>
                </a:rPr>
                <a:t>Audio recordings</a:t>
              </a:r>
              <a:br/>
              <a:r>
                <a:t>   WAV, 44.1Hz</a:t>
              </a:r>
            </a:p>
          </p:txBody>
        </p:sp>
        <p:sp>
          <p:nvSpPr>
            <p:cNvPr id="228" name="Video recordings      MP4, 1080p"/>
            <p:cNvSpPr/>
            <p:nvPr/>
          </p:nvSpPr>
          <p:spPr>
            <a:xfrm>
              <a:off x="0" y="2301332"/>
              <a:ext cx="791444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L="457200" indent="-457200">
                <a:buSzPct val="100000"/>
                <a:buChar char="•"/>
                <a:defRPr sz="4000">
                  <a:latin typeface="Produkt Regular"/>
                  <a:ea typeface="Produkt Regular"/>
                  <a:cs typeface="Produkt Regular"/>
                  <a:sym typeface="Produkt Regular"/>
                </a:defRPr>
              </a:pPr>
              <a:r>
                <a:rPr i="1">
                  <a:latin typeface="Produkt Light"/>
                  <a:ea typeface="Produkt Light"/>
                  <a:cs typeface="Produkt Light"/>
                  <a:sym typeface="Produkt Light"/>
                </a:rPr>
                <a:t>Video recordings</a:t>
              </a:r>
              <a:r>
                <a:t> </a:t>
              </a:r>
              <a:br/>
              <a:r>
                <a:t>    MP4, 1080p</a:t>
              </a:r>
            </a:p>
          </p:txBody>
        </p:sp>
        <p:sp>
          <p:nvSpPr>
            <p:cNvPr id="229" name="Transcripts     TXT"/>
            <p:cNvSpPr/>
            <p:nvPr/>
          </p:nvSpPr>
          <p:spPr>
            <a:xfrm>
              <a:off x="0" y="3894005"/>
              <a:ext cx="791444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L="457200" indent="-457200">
                <a:buSzPct val="100000"/>
                <a:buChar char="•"/>
                <a:defRPr sz="4000">
                  <a:latin typeface="Produkt Regular"/>
                  <a:ea typeface="Produkt Regular"/>
                  <a:cs typeface="Produkt Regular"/>
                  <a:sym typeface="Produkt Regular"/>
                </a:defRPr>
              </a:pPr>
              <a:r>
                <a:rPr i="1">
                  <a:latin typeface="Produkt Light"/>
                  <a:ea typeface="Produkt Light"/>
                  <a:cs typeface="Produkt Light"/>
                  <a:sym typeface="Produkt Light"/>
                </a:rPr>
                <a:t>Transcripts</a:t>
              </a:r>
              <a:br/>
              <a:r>
                <a:t>    TXT</a:t>
              </a:r>
            </a:p>
          </p:txBody>
        </p:sp>
        <p:sp>
          <p:nvSpPr>
            <p:cNvPr id="230" name="Student feedback     CSV"/>
            <p:cNvSpPr/>
            <p:nvPr/>
          </p:nvSpPr>
          <p:spPr>
            <a:xfrm>
              <a:off x="0" y="5311324"/>
              <a:ext cx="791444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L="457200" indent="-457200">
                <a:buSzPct val="100000"/>
                <a:buChar char="•"/>
                <a:defRPr sz="4000">
                  <a:latin typeface="Produkt Regular"/>
                  <a:ea typeface="Produkt Regular"/>
                  <a:cs typeface="Produkt Regular"/>
                  <a:sym typeface="Produkt Regular"/>
                </a:defRPr>
              </a:pPr>
              <a:r>
                <a:rPr i="1">
                  <a:latin typeface="Produkt Light"/>
                  <a:ea typeface="Produkt Light"/>
                  <a:cs typeface="Produkt Light"/>
                  <a:sym typeface="Produkt Light"/>
                </a:rPr>
                <a:t>Student feedback</a:t>
              </a:r>
              <a:br/>
              <a:r>
                <a:t>    CSV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Experimental setup"/>
          <p:cNvSpPr txBox="1"/>
          <p:nvPr/>
        </p:nvSpPr>
        <p:spPr>
          <a:xfrm>
            <a:off x="1112288" y="970624"/>
            <a:ext cx="8307325" cy="1261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pc="-70" sz="7000">
                <a:latin typeface="+mj-lt"/>
                <a:ea typeface="+mj-ea"/>
                <a:cs typeface="+mj-cs"/>
                <a:sym typeface="Produkt Medium"/>
              </a:defRPr>
            </a:lvl1pPr>
          </a:lstStyle>
          <a:p>
            <a:pPr/>
            <a:r>
              <a:t>Experimental setup</a:t>
            </a:r>
          </a:p>
        </p:txBody>
      </p:sp>
      <p:sp>
        <p:nvSpPr>
          <p:cNvPr id="234" name="Slide Number"/>
          <p:cNvSpPr txBox="1"/>
          <p:nvPr>
            <p:ph type="sldNum" sz="quarter" idx="4294967295"/>
          </p:nvPr>
        </p:nvSpPr>
        <p:spPr>
          <a:xfrm>
            <a:off x="23678641" y="12458699"/>
            <a:ext cx="268479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5" name="Hardwares"/>
          <p:cNvSpPr/>
          <p:nvPr/>
        </p:nvSpPr>
        <p:spPr>
          <a:xfrm>
            <a:off x="4290252" y="4051243"/>
            <a:ext cx="4022312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Hardwares</a:t>
            </a:r>
          </a:p>
        </p:txBody>
      </p:sp>
      <p:sp>
        <p:nvSpPr>
          <p:cNvPr id="236" name="PRAAT      For audio processing"/>
          <p:cNvSpPr txBox="1"/>
          <p:nvPr/>
        </p:nvSpPr>
        <p:spPr>
          <a:xfrm>
            <a:off x="12242799" y="5811602"/>
            <a:ext cx="7914449" cy="1417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457200">
              <a:buSzPct val="100000"/>
              <a:buChar char="•"/>
              <a:defRPr sz="4000">
                <a:latin typeface="Produkt Regular"/>
                <a:ea typeface="Produkt Regular"/>
                <a:cs typeface="Produkt Regular"/>
                <a:sym typeface="Produkt Regular"/>
              </a:defRPr>
            </a:pPr>
            <a:r>
              <a:rPr i="1">
                <a:latin typeface="Produkt Light"/>
                <a:ea typeface="Produkt Light"/>
                <a:cs typeface="Produkt Light"/>
                <a:sym typeface="Produkt Light"/>
              </a:rPr>
              <a:t>PRAAT</a:t>
            </a:r>
            <a:r>
              <a:t> </a:t>
            </a:r>
            <a:br/>
            <a:r>
              <a:t>    For audio processing</a:t>
            </a:r>
          </a:p>
        </p:txBody>
      </p:sp>
      <p:sp>
        <p:nvSpPr>
          <p:cNvPr id="237" name="Softwares"/>
          <p:cNvSpPr/>
          <p:nvPr/>
        </p:nvSpPr>
        <p:spPr>
          <a:xfrm>
            <a:off x="12230099" y="4051243"/>
            <a:ext cx="4504053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defRPr>
                <a:latin typeface="Produkt Regular"/>
                <a:ea typeface="Produkt Regular"/>
                <a:cs typeface="Produkt Regular"/>
                <a:sym typeface="Produkt Regular"/>
              </a:defRPr>
            </a:lvl1pPr>
          </a:lstStyle>
          <a:p>
            <a:pPr/>
            <a:r>
              <a:t>Softwares</a:t>
            </a:r>
          </a:p>
        </p:txBody>
      </p:sp>
      <p:sp>
        <p:nvSpPr>
          <p:cNvPr id="238" name="OpenPose/HRNet      For pose estimation"/>
          <p:cNvSpPr txBox="1"/>
          <p:nvPr/>
        </p:nvSpPr>
        <p:spPr>
          <a:xfrm>
            <a:off x="12217399" y="7505699"/>
            <a:ext cx="7914449" cy="1417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457200">
              <a:buSzPct val="100000"/>
              <a:buChar char="•"/>
              <a:defRPr sz="4000">
                <a:latin typeface="Produkt Regular"/>
                <a:ea typeface="Produkt Regular"/>
                <a:cs typeface="Produkt Regular"/>
                <a:sym typeface="Produkt Regular"/>
              </a:defRPr>
            </a:pPr>
            <a:r>
              <a:rPr i="1">
                <a:latin typeface="Produkt Light"/>
                <a:ea typeface="Produkt Light"/>
                <a:cs typeface="Produkt Light"/>
                <a:sym typeface="Produkt Light"/>
              </a:rPr>
              <a:t>OpenPose/HRNet</a:t>
            </a:r>
            <a:r>
              <a:t> </a:t>
            </a:r>
            <a:br/>
            <a:r>
              <a:t>    For pose estimation</a:t>
            </a:r>
          </a:p>
        </p:txBody>
      </p:sp>
      <p:sp>
        <p:nvSpPr>
          <p:cNvPr id="239" name="Python + hugginface     For analysis and modeling"/>
          <p:cNvSpPr txBox="1"/>
          <p:nvPr/>
        </p:nvSpPr>
        <p:spPr>
          <a:xfrm>
            <a:off x="12192000" y="9199797"/>
            <a:ext cx="7914448" cy="1417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457200">
              <a:buSzPct val="100000"/>
              <a:buChar char="•"/>
              <a:defRPr sz="4000">
                <a:latin typeface="Produkt Regular"/>
                <a:ea typeface="Produkt Regular"/>
                <a:cs typeface="Produkt Regular"/>
                <a:sym typeface="Produkt Regular"/>
              </a:defRPr>
            </a:pPr>
            <a:r>
              <a:rPr i="1">
                <a:latin typeface="Produkt Light"/>
                <a:ea typeface="Produkt Light"/>
                <a:cs typeface="Produkt Light"/>
                <a:sym typeface="Produkt Light"/>
              </a:rPr>
              <a:t>Python + hugginface</a:t>
            </a:r>
            <a:br/>
            <a:r>
              <a:t>    For analysis and modeling</a:t>
            </a:r>
          </a:p>
        </p:txBody>
      </p:sp>
      <p:sp>
        <p:nvSpPr>
          <p:cNvPr id="240" name="RTX 3060 + 32 GB RAM     For faster processing"/>
          <p:cNvSpPr txBox="1"/>
          <p:nvPr/>
        </p:nvSpPr>
        <p:spPr>
          <a:xfrm>
            <a:off x="4277552" y="5811602"/>
            <a:ext cx="7914449" cy="1417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457200">
              <a:buSzPct val="100000"/>
              <a:buChar char="•"/>
              <a:defRPr sz="4000">
                <a:latin typeface="Produkt Regular"/>
                <a:ea typeface="Produkt Regular"/>
                <a:cs typeface="Produkt Regular"/>
                <a:sym typeface="Produkt Regular"/>
              </a:defRPr>
            </a:pPr>
            <a:r>
              <a:rPr i="1">
                <a:latin typeface="Produkt Light"/>
                <a:ea typeface="Produkt Light"/>
                <a:cs typeface="Produkt Light"/>
                <a:sym typeface="Produkt Light"/>
              </a:rPr>
              <a:t>RTX 3060 + 32 GB RAM</a:t>
            </a:r>
            <a:br/>
            <a:r>
              <a:t>    For faster processing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lide Number"/>
          <p:cNvSpPr txBox="1"/>
          <p:nvPr>
            <p:ph type="sldNum" sz="quarter" idx="4294967295"/>
          </p:nvPr>
        </p:nvSpPr>
        <p:spPr>
          <a:xfrm>
            <a:off x="23675339" y="12458699"/>
            <a:ext cx="271781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3" name="Multimodal evaluation system"/>
          <p:cNvSpPr txBox="1"/>
          <p:nvPr/>
        </p:nvSpPr>
        <p:spPr>
          <a:xfrm>
            <a:off x="1112288" y="970624"/>
            <a:ext cx="12711431" cy="1261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pc="-70" sz="7000">
                <a:latin typeface="+mj-lt"/>
                <a:ea typeface="+mj-ea"/>
                <a:cs typeface="+mj-cs"/>
                <a:sym typeface="Produkt Medium"/>
              </a:defRPr>
            </a:lvl1pPr>
          </a:lstStyle>
          <a:p>
            <a:pPr/>
            <a:r>
              <a:t>Multimodal evaluation system</a:t>
            </a:r>
          </a:p>
        </p:txBody>
      </p:sp>
      <p:pic>
        <p:nvPicPr>
          <p:cNvPr id="244" name="Screenshot 2025-05-25 at 4.18.41 AM.png" descr="Screenshot 2025-05-25 at 4.18.4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35225" y="3047999"/>
            <a:ext cx="10051131" cy="941073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8" name="Group"/>
          <p:cNvGrpSpPr/>
          <p:nvPr/>
        </p:nvGrpSpPr>
        <p:grpSpPr>
          <a:xfrm>
            <a:off x="1099473" y="3450183"/>
            <a:ext cx="8236731" cy="6815634"/>
            <a:chOff x="0" y="0"/>
            <a:chExt cx="8236730" cy="6815633"/>
          </a:xfrm>
        </p:grpSpPr>
        <p:sp>
          <p:nvSpPr>
            <p:cNvPr id="245" name="Audio    Speech rate, pitch, emotion using Wav2Vec2"/>
            <p:cNvSpPr txBox="1"/>
            <p:nvPr/>
          </p:nvSpPr>
          <p:spPr>
            <a:xfrm>
              <a:off x="89247" y="0"/>
              <a:ext cx="7400855" cy="20777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L="457200" indent="-457200">
                <a:buSzPct val="100000"/>
                <a:buChar char="•"/>
                <a:defRPr sz="4000">
                  <a:latin typeface="Produkt Regular"/>
                  <a:ea typeface="Produkt Regular"/>
                  <a:cs typeface="Produkt Regular"/>
                  <a:sym typeface="Produkt Regular"/>
                </a:defRPr>
              </a:pPr>
              <a:r>
                <a:rPr i="1">
                  <a:latin typeface="Produkt Light"/>
                  <a:ea typeface="Produkt Light"/>
                  <a:cs typeface="Produkt Light"/>
                  <a:sym typeface="Produkt Light"/>
                </a:rPr>
                <a:t>Audio</a:t>
              </a:r>
              <a:br/>
              <a:r>
                <a:t>   Speech rate, pitch, emotion using Wav2Vec2</a:t>
              </a:r>
            </a:p>
          </p:txBody>
        </p:sp>
        <p:sp>
          <p:nvSpPr>
            <p:cNvPr id="246" name="Video     Pose estimation, gesture       tracking (YOLOv5, HRNet)"/>
            <p:cNvSpPr txBox="1"/>
            <p:nvPr/>
          </p:nvSpPr>
          <p:spPr>
            <a:xfrm>
              <a:off x="0" y="2368956"/>
              <a:ext cx="7914448" cy="20777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L="457200" indent="-457200">
                <a:buSzPct val="100000"/>
                <a:buChar char="•"/>
                <a:defRPr sz="4000">
                  <a:latin typeface="Produkt Regular"/>
                  <a:ea typeface="Produkt Regular"/>
                  <a:cs typeface="Produkt Regular"/>
                  <a:sym typeface="Produkt Regular"/>
                </a:defRPr>
              </a:pPr>
              <a:r>
                <a:rPr i="1">
                  <a:latin typeface="Produkt Light"/>
                  <a:ea typeface="Produkt Light"/>
                  <a:cs typeface="Produkt Light"/>
                  <a:sym typeface="Produkt Light"/>
                </a:rPr>
                <a:t>Video</a:t>
              </a:r>
              <a:br/>
              <a:r>
                <a:t>    Pose estimation, gesture       tracking (YOLOv5, HRNet)</a:t>
              </a:r>
            </a:p>
          </p:txBody>
        </p:sp>
        <p:sp>
          <p:nvSpPr>
            <p:cNvPr id="247" name="Text feedback     Sentiment analysis, question        type (BERT/DistilBERT)"/>
            <p:cNvSpPr txBox="1"/>
            <p:nvPr/>
          </p:nvSpPr>
          <p:spPr>
            <a:xfrm>
              <a:off x="12815" y="4737913"/>
              <a:ext cx="8223916" cy="20777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marL="457200" indent="-457200">
                <a:buSzPct val="100000"/>
                <a:buChar char="•"/>
                <a:defRPr sz="4000">
                  <a:latin typeface="Produkt Regular"/>
                  <a:ea typeface="Produkt Regular"/>
                  <a:cs typeface="Produkt Regular"/>
                  <a:sym typeface="Produkt Regular"/>
                </a:defRPr>
              </a:pPr>
              <a:r>
                <a:rPr i="1">
                  <a:latin typeface="Produkt Light"/>
                  <a:ea typeface="Produkt Light"/>
                  <a:cs typeface="Produkt Light"/>
                  <a:sym typeface="Produkt Light"/>
                </a:rPr>
                <a:t>Text feedback</a:t>
              </a:r>
              <a:br/>
              <a:r>
                <a:t>    Sentiment analysis, question        type (BERT/DistilBERT)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6_DynamicWavesLight">
  <a:themeElements>
    <a:clrScheme name="36_DynamicWavesLight">
      <a:dk1>
        <a:srgbClr val="53585F"/>
      </a:dk1>
      <a:lt1>
        <a:srgbClr val="5F3E0C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6_DynamicWavesLight">
      <a:majorFont>
        <a:latin typeface="Produkt Medium"/>
        <a:ea typeface="Produkt Medium"/>
        <a:cs typeface="Produkt Medium"/>
      </a:majorFont>
      <a:minorFont>
        <a:latin typeface="Produkt Extralight"/>
        <a:ea typeface="Produkt Extralight"/>
        <a:cs typeface="Produkt Extralight"/>
      </a:minorFont>
    </a:fontScheme>
    <a:fmtScheme name="36_DynamicWaves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6_DynamicWavesLight">
  <a:themeElements>
    <a:clrScheme name="36_DynamicWavesLight">
      <a:dk1>
        <a:srgbClr val="000000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6_DynamicWavesLight">
      <a:majorFont>
        <a:latin typeface="Produkt Medium"/>
        <a:ea typeface="Produkt Medium"/>
        <a:cs typeface="Produkt Medium"/>
      </a:majorFont>
      <a:minorFont>
        <a:latin typeface="Produkt Extralight"/>
        <a:ea typeface="Produkt Extralight"/>
        <a:cs typeface="Produkt Extralight"/>
      </a:minorFont>
    </a:fontScheme>
    <a:fmtScheme name="36_DynamicWaves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