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1pPr>
            <a:lvl2pPr marL="0" indent="45720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2pPr>
            <a:lvl3pPr marL="0" indent="91440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3pPr>
            <a:lvl4pPr marL="0" indent="137160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4pPr>
            <a:lvl5pPr marL="0" indent="182880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e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5715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1pPr>
      <a:lvl2pPr marL="10287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2pPr>
      <a:lvl3pPr marL="14859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3pPr>
      <a:lvl4pPr marL="19431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4pPr>
      <a:lvl5pPr marL="24003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5pPr>
      <a:lvl6pPr marL="28575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6pPr>
      <a:lvl7pPr marL="33147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7pPr>
      <a:lvl8pPr marL="37719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8pPr>
      <a:lvl9pPr marL="42291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upervisor Dr Md. Mizanur Rahoman"/>
          <p:cNvSpPr txBox="1"/>
          <p:nvPr>
            <p:ph type="body" idx="21"/>
          </p:nvPr>
        </p:nvSpPr>
        <p:spPr>
          <a:xfrm>
            <a:off x="1206500" y="8381524"/>
            <a:ext cx="21971000" cy="660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 i="1"/>
              <a:t>Supervisor </a:t>
            </a:r>
            <a:r>
              <a:rPr>
                <a:latin typeface="+mj-lt"/>
                <a:ea typeface="+mj-ea"/>
                <a:cs typeface="+mj-cs"/>
                <a:sym typeface="Produkt Medium"/>
              </a:rPr>
              <a:t>Dr Md. Mizanur Rahoman</a:t>
            </a:r>
          </a:p>
        </p:txBody>
      </p:sp>
      <p:sp>
        <p:nvSpPr>
          <p:cNvPr id="172" name="A multimodal evaluation model for improving pedagogical outcomes"/>
          <p:cNvSpPr txBox="1"/>
          <p:nvPr>
            <p:ph type="ctrTitle"/>
          </p:nvPr>
        </p:nvSpPr>
        <p:spPr>
          <a:xfrm>
            <a:off x="1206500" y="2209800"/>
            <a:ext cx="21971004" cy="4648200"/>
          </a:xfrm>
          <a:prstGeom prst="rect">
            <a:avLst/>
          </a:prstGeom>
        </p:spPr>
        <p:txBody>
          <a:bodyPr/>
          <a:lstStyle>
            <a:lvl1pPr>
              <a:defRPr spc="-100" sz="10000"/>
            </a:lvl1pPr>
          </a:lstStyle>
          <a:p>
            <a:pPr/>
            <a:r>
              <a:t>A multimodal evaluation model for improving pedagogical outcomes</a:t>
            </a:r>
          </a:p>
        </p:txBody>
      </p:sp>
      <p:sp>
        <p:nvSpPr>
          <p:cNvPr id="173" name="Md Shafiqul Islam"/>
          <p:cNvSpPr txBox="1"/>
          <p:nvPr/>
        </p:nvSpPr>
        <p:spPr>
          <a:xfrm>
            <a:off x="1206500" y="7663058"/>
            <a:ext cx="21971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spcBef>
                <a:spcPts val="0"/>
              </a:spcBef>
              <a:defRPr sz="33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Md Shafiqul Islam</a:t>
            </a:r>
          </a:p>
        </p:txBody>
      </p:sp>
      <p:sp>
        <p:nvSpPr>
          <p:cNvPr id="174" name="26 May , 2025"/>
          <p:cNvSpPr txBox="1"/>
          <p:nvPr/>
        </p:nvSpPr>
        <p:spPr>
          <a:xfrm>
            <a:off x="1206500" y="11748375"/>
            <a:ext cx="21971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spcBef>
                <a:spcPts val="0"/>
              </a:spcBef>
              <a:defRPr sz="33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26 May , 2025</a:t>
            </a:r>
          </a:p>
        </p:txBody>
      </p:sp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23731473" y="12460720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Evaluation metrics"/>
          <p:cNvSpPr txBox="1"/>
          <p:nvPr/>
        </p:nvSpPr>
        <p:spPr>
          <a:xfrm>
            <a:off x="1112288" y="970624"/>
            <a:ext cx="7949947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Evaluation metrics</a:t>
            </a:r>
          </a:p>
        </p:txBody>
      </p:sp>
      <p:sp>
        <p:nvSpPr>
          <p:cNvPr id="254" name="We evaluated engagement, clarity, responsiveness, and overall effectiveness by comparing student feedback with multimodal features such as gestures, speech patterns, response timing, and combined audio-visual-text data."/>
          <p:cNvSpPr txBox="1"/>
          <p:nvPr/>
        </p:nvSpPr>
        <p:spPr>
          <a:xfrm>
            <a:off x="1386834" y="3837939"/>
            <a:ext cx="7400855" cy="604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We evaluated engagement, clarity, responsiveness, and overall effectiveness by comparing student feedback with multimodal features such as gestures, speech patterns, response timing, and combined audio-visual-text data.</a:t>
            </a:r>
          </a:p>
        </p:txBody>
      </p:sp>
      <p:pic>
        <p:nvPicPr>
          <p:cNvPr id="255" name="Screenshot 2025-05-25 at 1.03.13 AM.png" descr="Screenshot 2025-05-25 at 1.03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2285" y="3646623"/>
            <a:ext cx="13069331" cy="6422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lide Number"/>
          <p:cNvSpPr txBox="1"/>
          <p:nvPr>
            <p:ph type="sldNum" sz="quarter" idx="4294967295"/>
          </p:nvPr>
        </p:nvSpPr>
        <p:spPr>
          <a:xfrm>
            <a:off x="23630127" y="12458699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Results"/>
          <p:cNvSpPr txBox="1"/>
          <p:nvPr/>
        </p:nvSpPr>
        <p:spPr>
          <a:xfrm>
            <a:off x="1112288" y="970624"/>
            <a:ext cx="3165349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259" name="To be continued …"/>
          <p:cNvSpPr txBox="1"/>
          <p:nvPr/>
        </p:nvSpPr>
        <p:spPr>
          <a:xfrm>
            <a:off x="9386887" y="6384924"/>
            <a:ext cx="5610226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 be continued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4294967295"/>
          </p:nvPr>
        </p:nvSpPr>
        <p:spPr>
          <a:xfrm>
            <a:off x="23590757" y="12458699"/>
            <a:ext cx="3563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Comparison and analysis"/>
          <p:cNvSpPr txBox="1"/>
          <p:nvPr/>
        </p:nvSpPr>
        <p:spPr>
          <a:xfrm>
            <a:off x="1112288" y="970624"/>
            <a:ext cx="10799192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Comparison and analysis </a:t>
            </a:r>
          </a:p>
        </p:txBody>
      </p:sp>
      <p:sp>
        <p:nvSpPr>
          <p:cNvPr id="263" name="To be continued …"/>
          <p:cNvSpPr txBox="1"/>
          <p:nvPr/>
        </p:nvSpPr>
        <p:spPr>
          <a:xfrm>
            <a:off x="9386887" y="6384924"/>
            <a:ext cx="5610226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 be continued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/>
          <p:nvPr>
            <p:ph type="sldNum" sz="quarter" idx="4294967295"/>
          </p:nvPr>
        </p:nvSpPr>
        <p:spPr>
          <a:xfrm>
            <a:off x="23578057" y="12458699"/>
            <a:ext cx="3690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Discussion and future works"/>
          <p:cNvSpPr txBox="1"/>
          <p:nvPr/>
        </p:nvSpPr>
        <p:spPr>
          <a:xfrm>
            <a:off x="1112288" y="970624"/>
            <a:ext cx="11916665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Discussion and future works</a:t>
            </a:r>
          </a:p>
        </p:txBody>
      </p:sp>
      <p:sp>
        <p:nvSpPr>
          <p:cNvPr id="267" name="To be continued …"/>
          <p:cNvSpPr txBox="1"/>
          <p:nvPr/>
        </p:nvSpPr>
        <p:spPr>
          <a:xfrm>
            <a:off x="9386887" y="6384924"/>
            <a:ext cx="5610226" cy="94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 be continued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lide Number"/>
          <p:cNvSpPr txBox="1"/>
          <p:nvPr>
            <p:ph type="sldNum" sz="quarter" idx="4294967295"/>
          </p:nvPr>
        </p:nvSpPr>
        <p:spPr>
          <a:xfrm>
            <a:off x="23579835" y="12458699"/>
            <a:ext cx="36728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0" name="THANK YOU"/>
          <p:cNvSpPr txBox="1"/>
          <p:nvPr/>
        </p:nvSpPr>
        <p:spPr>
          <a:xfrm>
            <a:off x="5073014" y="2825750"/>
            <a:ext cx="14237971" cy="806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60000"/>
              </a:lnSpc>
              <a:spcBef>
                <a:spcPts val="0"/>
              </a:spcBef>
              <a:defRPr spc="-300" sz="30000">
                <a:latin typeface="+mj-lt"/>
                <a:ea typeface="+mj-ea"/>
                <a:cs typeface="+mj-cs"/>
                <a:sym typeface="Produkt Medium"/>
              </a:defRPr>
            </a:pPr>
            <a:r>
              <a:t>THANK</a:t>
            </a:r>
            <a:br/>
            <a:r>
              <a:t>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Introduction"/>
          <p:cNvSpPr txBox="1"/>
          <p:nvPr/>
        </p:nvSpPr>
        <p:spPr>
          <a:xfrm>
            <a:off x="1112288" y="970624"/>
            <a:ext cx="5419853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8" name="Importance of evaluating teaching performance in higher education"/>
          <p:cNvSpPr txBox="1"/>
          <p:nvPr/>
        </p:nvSpPr>
        <p:spPr>
          <a:xfrm>
            <a:off x="1427993" y="3946615"/>
            <a:ext cx="1726895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Importance of evaluating teaching performance in higher education</a:t>
            </a:r>
          </a:p>
        </p:txBody>
      </p:sp>
      <p:sp>
        <p:nvSpPr>
          <p:cNvPr id="179" name="Traditional reliance on student feedback — subjective and limited"/>
          <p:cNvSpPr txBox="1"/>
          <p:nvPr/>
        </p:nvSpPr>
        <p:spPr>
          <a:xfrm>
            <a:off x="1427993" y="5104121"/>
            <a:ext cx="1656892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Traditional reliance on student feedback — subjective and limited</a:t>
            </a:r>
          </a:p>
        </p:txBody>
      </p:sp>
      <p:sp>
        <p:nvSpPr>
          <p:cNvPr id="180" name="Emergence of systems using AI/ML"/>
          <p:cNvSpPr txBox="1"/>
          <p:nvPr/>
        </p:nvSpPr>
        <p:spPr>
          <a:xfrm>
            <a:off x="1427993" y="6261628"/>
            <a:ext cx="918616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Emergence of systems using AI/ML</a:t>
            </a:r>
          </a:p>
        </p:txBody>
      </p:sp>
      <p:sp>
        <p:nvSpPr>
          <p:cNvPr id="181" name="Objective: Compare reliability and validity between traditional and multimodal methods"/>
          <p:cNvSpPr txBox="1"/>
          <p:nvPr/>
        </p:nvSpPr>
        <p:spPr>
          <a:xfrm>
            <a:off x="1427993" y="9156383"/>
            <a:ext cx="15408064" cy="177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Objective: Compare reliability and validity between traditional and multimodal methods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23692103" y="12458699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search problem and objectives"/>
          <p:cNvSpPr txBox="1"/>
          <p:nvPr/>
        </p:nvSpPr>
        <p:spPr>
          <a:xfrm>
            <a:off x="1112288" y="970624"/>
            <a:ext cx="14034263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Research problem and objectives</a:t>
            </a:r>
          </a:p>
        </p:txBody>
      </p:sp>
      <p:sp>
        <p:nvSpPr>
          <p:cNvPr id="185" name="Slide Number"/>
          <p:cNvSpPr txBox="1"/>
          <p:nvPr>
            <p:ph type="sldNum" sz="quarter" idx="4294967295"/>
          </p:nvPr>
        </p:nvSpPr>
        <p:spPr>
          <a:xfrm>
            <a:off x="23679403" y="12458699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Student feedback suffers from bias and lacks depth"/>
          <p:cNvSpPr txBox="1"/>
          <p:nvPr/>
        </p:nvSpPr>
        <p:spPr>
          <a:xfrm>
            <a:off x="3828364" y="6341366"/>
            <a:ext cx="7029833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Student feedback suffers from bias and lacks depth</a:t>
            </a:r>
          </a:p>
        </p:txBody>
      </p:sp>
      <p:sp>
        <p:nvSpPr>
          <p:cNvPr id="187" name="Problem"/>
          <p:cNvSpPr/>
          <p:nvPr/>
        </p:nvSpPr>
        <p:spPr>
          <a:xfrm>
            <a:off x="3841064" y="4421209"/>
            <a:ext cx="4917780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88" name="Objectives"/>
          <p:cNvSpPr/>
          <p:nvPr/>
        </p:nvSpPr>
        <p:spPr>
          <a:xfrm>
            <a:off x="11778778" y="4421209"/>
            <a:ext cx="4917780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89" name="Evaluate reliability and validity of both methods"/>
          <p:cNvSpPr txBox="1"/>
          <p:nvPr/>
        </p:nvSpPr>
        <p:spPr>
          <a:xfrm>
            <a:off x="11766078" y="6341366"/>
            <a:ext cx="7911852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Evaluate reliability and validity of both methods</a:t>
            </a:r>
          </a:p>
        </p:txBody>
      </p:sp>
      <p:sp>
        <p:nvSpPr>
          <p:cNvPr id="190" name="Analyze correlation between student feedback and multimodal evaluation"/>
          <p:cNvSpPr txBox="1"/>
          <p:nvPr/>
        </p:nvSpPr>
        <p:spPr>
          <a:xfrm>
            <a:off x="11766078" y="8396143"/>
            <a:ext cx="11714762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Analyze correlation between student feedback and multimodal evaluation</a:t>
            </a:r>
          </a:p>
        </p:txBody>
      </p:sp>
      <p:sp>
        <p:nvSpPr>
          <p:cNvPr id="191" name="Only auditory or visual systems are not enough"/>
          <p:cNvSpPr txBox="1"/>
          <p:nvPr/>
        </p:nvSpPr>
        <p:spPr>
          <a:xfrm>
            <a:off x="3828364" y="8396143"/>
            <a:ext cx="7029833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Only auditory or visual systems are not enough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terary review"/>
          <p:cNvSpPr txBox="1"/>
          <p:nvPr/>
        </p:nvSpPr>
        <p:spPr>
          <a:xfrm>
            <a:off x="1112288" y="1052539"/>
            <a:ext cx="6459094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Literary review</a:t>
            </a:r>
          </a:p>
        </p:txBody>
      </p:sp>
      <p:sp>
        <p:nvSpPr>
          <p:cNvPr id="194" name="Slide Number"/>
          <p:cNvSpPr txBox="1"/>
          <p:nvPr>
            <p:ph type="sldNum" sz="quarter" idx="4294967295"/>
          </p:nvPr>
        </p:nvSpPr>
        <p:spPr>
          <a:xfrm>
            <a:off x="23676101" y="12458699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Student feedback"/>
          <p:cNvSpPr/>
          <p:nvPr/>
        </p:nvSpPr>
        <p:spPr>
          <a:xfrm>
            <a:off x="4354535" y="3660729"/>
            <a:ext cx="43197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Student feedback</a:t>
            </a:r>
          </a:p>
        </p:txBody>
      </p:sp>
      <p:sp>
        <p:nvSpPr>
          <p:cNvPr id="196" name="Common but biased by non-academic factors Subjective &amp; biased"/>
          <p:cNvSpPr txBox="1"/>
          <p:nvPr/>
        </p:nvSpPr>
        <p:spPr>
          <a:xfrm>
            <a:off x="4375657" y="5188176"/>
            <a:ext cx="4798553" cy="158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Common but biased by non-academic factors</a:t>
            </a:r>
            <a:br/>
            <a:r>
              <a:rPr>
                <a:solidFill>
                  <a:srgbClr val="910007"/>
                </a:solidFill>
              </a:rPr>
              <a:t>Subjective &amp; biased</a:t>
            </a:r>
          </a:p>
        </p:txBody>
      </p:sp>
      <p:sp>
        <p:nvSpPr>
          <p:cNvPr id="197" name="Auditory Evaluation"/>
          <p:cNvSpPr/>
          <p:nvPr/>
        </p:nvSpPr>
        <p:spPr>
          <a:xfrm>
            <a:off x="11134338" y="3660729"/>
            <a:ext cx="4319750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Auditory Evaluation</a:t>
            </a:r>
          </a:p>
        </p:txBody>
      </p:sp>
      <p:sp>
        <p:nvSpPr>
          <p:cNvPr id="198" name="Captures vocal tone, emotion, prosody Sensitive to Noise &amp; Accent"/>
          <p:cNvSpPr txBox="1"/>
          <p:nvPr/>
        </p:nvSpPr>
        <p:spPr>
          <a:xfrm>
            <a:off x="11121638" y="5188176"/>
            <a:ext cx="5394759" cy="158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Captures vocal tone, emotion, prosody</a:t>
            </a:r>
            <a:br/>
            <a:r>
              <a:rPr>
                <a:solidFill>
                  <a:srgbClr val="910008"/>
                </a:solidFill>
              </a:rPr>
              <a:t>Sensitive to Noise &amp; Accent</a:t>
            </a:r>
          </a:p>
        </p:txBody>
      </p:sp>
      <p:sp>
        <p:nvSpPr>
          <p:cNvPr id="199" name="Vision-Based Systems"/>
          <p:cNvSpPr/>
          <p:nvPr/>
        </p:nvSpPr>
        <p:spPr>
          <a:xfrm>
            <a:off x="4388357" y="8164407"/>
            <a:ext cx="43197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Vision-Based Systems</a:t>
            </a:r>
          </a:p>
        </p:txBody>
      </p:sp>
      <p:sp>
        <p:nvSpPr>
          <p:cNvPr id="200" name="Track movement, gestures, classroom interaction Lacks Context"/>
          <p:cNvSpPr txBox="1"/>
          <p:nvPr/>
        </p:nvSpPr>
        <p:spPr>
          <a:xfrm>
            <a:off x="4375657" y="9646393"/>
            <a:ext cx="5103079" cy="158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Track movement, gestures, classroom interaction</a:t>
            </a:r>
            <a:br/>
            <a:r>
              <a:rPr>
                <a:solidFill>
                  <a:srgbClr val="910008"/>
                </a:solidFill>
              </a:rPr>
              <a:t>Lacks Context</a:t>
            </a:r>
          </a:p>
        </p:txBody>
      </p:sp>
      <p:sp>
        <p:nvSpPr>
          <p:cNvPr id="201" name="Linguistic/NLP"/>
          <p:cNvSpPr/>
          <p:nvPr/>
        </p:nvSpPr>
        <p:spPr>
          <a:xfrm>
            <a:off x="11134338" y="8164407"/>
            <a:ext cx="4319750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Linguistic/NLP</a:t>
            </a:r>
          </a:p>
        </p:txBody>
      </p:sp>
      <p:sp>
        <p:nvSpPr>
          <p:cNvPr id="202" name="Analyze instructional clarity, sentiment, question quality Misses Non-Verbal Cues"/>
          <p:cNvSpPr txBox="1"/>
          <p:nvPr/>
        </p:nvSpPr>
        <p:spPr>
          <a:xfrm>
            <a:off x="11121638" y="9646393"/>
            <a:ext cx="5394759" cy="158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Analyze instructional clarity, sentiment, question quality</a:t>
            </a:r>
            <a:br/>
            <a:r>
              <a:rPr>
                <a:solidFill>
                  <a:srgbClr val="910008"/>
                </a:solidFill>
              </a:rPr>
              <a:t>Misses Non-Verbal Cues</a:t>
            </a:r>
          </a:p>
        </p:txBody>
      </p:sp>
      <p:sp>
        <p:nvSpPr>
          <p:cNvPr id="203" name="Add the issues"/>
          <p:cNvSpPr txBox="1"/>
          <p:nvPr/>
        </p:nvSpPr>
        <p:spPr>
          <a:xfrm>
            <a:off x="9752478" y="-2010928"/>
            <a:ext cx="4451986" cy="9461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 the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ethodology"/>
          <p:cNvSpPr txBox="1"/>
          <p:nvPr/>
        </p:nvSpPr>
        <p:spPr>
          <a:xfrm>
            <a:off x="1112288" y="970624"/>
            <a:ext cx="5744338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06" name="Slide Number"/>
          <p:cNvSpPr txBox="1"/>
          <p:nvPr>
            <p:ph type="sldNum" sz="quarter" idx="4294967295"/>
          </p:nvPr>
        </p:nvSpPr>
        <p:spPr>
          <a:xfrm>
            <a:off x="23683721" y="12458699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Instructor/Teacher/Students"/>
          <p:cNvSpPr txBox="1"/>
          <p:nvPr/>
        </p:nvSpPr>
        <p:spPr>
          <a:xfrm>
            <a:off x="10397030" y="3893122"/>
            <a:ext cx="791444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Instructor/Teacher/Students</a:t>
            </a:r>
          </a:p>
        </p:txBody>
      </p:sp>
      <p:sp>
        <p:nvSpPr>
          <p:cNvPr id="208" name="Sampling"/>
          <p:cNvSpPr/>
          <p:nvPr/>
        </p:nvSpPr>
        <p:spPr>
          <a:xfrm>
            <a:off x="1716893" y="3570772"/>
            <a:ext cx="78636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Sampling</a:t>
            </a:r>
          </a:p>
        </p:txBody>
      </p:sp>
      <p:sp>
        <p:nvSpPr>
          <p:cNvPr id="209" name="Data collection"/>
          <p:cNvSpPr/>
          <p:nvPr/>
        </p:nvSpPr>
        <p:spPr>
          <a:xfrm>
            <a:off x="1716893" y="5509489"/>
            <a:ext cx="78636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Data collection</a:t>
            </a:r>
          </a:p>
        </p:txBody>
      </p:sp>
      <p:sp>
        <p:nvSpPr>
          <p:cNvPr id="210" name="Data processing"/>
          <p:cNvSpPr/>
          <p:nvPr/>
        </p:nvSpPr>
        <p:spPr>
          <a:xfrm>
            <a:off x="1716893" y="7427810"/>
            <a:ext cx="78636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Data processing</a:t>
            </a:r>
          </a:p>
        </p:txBody>
      </p:sp>
      <p:sp>
        <p:nvSpPr>
          <p:cNvPr id="211" name="Data Analysis"/>
          <p:cNvSpPr/>
          <p:nvPr/>
        </p:nvSpPr>
        <p:spPr>
          <a:xfrm>
            <a:off x="1716893" y="9376153"/>
            <a:ext cx="78636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Data Analysis </a:t>
            </a:r>
          </a:p>
        </p:txBody>
      </p:sp>
      <p:sp>
        <p:nvSpPr>
          <p:cNvPr id="212" name="Results"/>
          <p:cNvSpPr/>
          <p:nvPr/>
        </p:nvSpPr>
        <p:spPr>
          <a:xfrm>
            <a:off x="1716893" y="11314870"/>
            <a:ext cx="78636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213" name="Likert-scale, Audio, Video, Text"/>
          <p:cNvSpPr txBox="1"/>
          <p:nvPr/>
        </p:nvSpPr>
        <p:spPr>
          <a:xfrm>
            <a:off x="10397030" y="5831839"/>
            <a:ext cx="791444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Likert-scale, Audio, Video, Text</a:t>
            </a:r>
          </a:p>
        </p:txBody>
      </p:sp>
      <p:sp>
        <p:nvSpPr>
          <p:cNvPr id="214" name="YOLOv5 + HRNet, PRAAT, BERT"/>
          <p:cNvSpPr txBox="1"/>
          <p:nvPr/>
        </p:nvSpPr>
        <p:spPr>
          <a:xfrm>
            <a:off x="10397030" y="7699361"/>
            <a:ext cx="791444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YOLOv5 + HRNet, PRAAT, BERT</a:t>
            </a:r>
          </a:p>
        </p:txBody>
      </p:sp>
      <p:sp>
        <p:nvSpPr>
          <p:cNvPr id="215" name="Triangle"/>
          <p:cNvSpPr/>
          <p:nvPr/>
        </p:nvSpPr>
        <p:spPr>
          <a:xfrm rot="19080000">
            <a:off x="5353802" y="4550661"/>
            <a:ext cx="673546" cy="603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</a:p>
        </p:txBody>
      </p:sp>
      <p:sp>
        <p:nvSpPr>
          <p:cNvPr id="216" name="Triangle"/>
          <p:cNvSpPr/>
          <p:nvPr/>
        </p:nvSpPr>
        <p:spPr>
          <a:xfrm rot="19080000">
            <a:off x="5353802" y="6464410"/>
            <a:ext cx="673546" cy="603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</a:p>
        </p:txBody>
      </p:sp>
      <p:sp>
        <p:nvSpPr>
          <p:cNvPr id="217" name="Triangle"/>
          <p:cNvSpPr/>
          <p:nvPr/>
        </p:nvSpPr>
        <p:spPr>
          <a:xfrm rot="19080000">
            <a:off x="5353802" y="8404697"/>
            <a:ext cx="673546" cy="603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</a:p>
        </p:txBody>
      </p:sp>
      <p:sp>
        <p:nvSpPr>
          <p:cNvPr id="218" name="Triangle"/>
          <p:cNvSpPr/>
          <p:nvPr/>
        </p:nvSpPr>
        <p:spPr>
          <a:xfrm rot="19080000">
            <a:off x="5353802" y="10359526"/>
            <a:ext cx="673546" cy="603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</a:p>
        </p:txBody>
      </p:sp>
      <p:sp>
        <p:nvSpPr>
          <p:cNvPr id="219" name="Correlation, regression, thematic coding"/>
          <p:cNvSpPr txBox="1"/>
          <p:nvPr/>
        </p:nvSpPr>
        <p:spPr>
          <a:xfrm>
            <a:off x="10397030" y="9632693"/>
            <a:ext cx="996791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Correlation, regression, thematic 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ethodology"/>
          <p:cNvSpPr txBox="1"/>
          <p:nvPr/>
        </p:nvSpPr>
        <p:spPr>
          <a:xfrm>
            <a:off x="1112288" y="970624"/>
            <a:ext cx="5744338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23675593" y="12458699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This study employs a mixed-methods comparative design"/>
          <p:cNvSpPr txBox="1"/>
          <p:nvPr/>
        </p:nvSpPr>
        <p:spPr>
          <a:xfrm>
            <a:off x="1112288" y="13515070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This study employs a mixed-methods comparative design</a:t>
            </a:r>
          </a:p>
        </p:txBody>
      </p:sp>
      <p:pic>
        <p:nvPicPr>
          <p:cNvPr id="224" name="Screenshot 2025-05-25 at 1.02.52 AM.png" descr="Screenshot 2025-05-25 at 1.02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6369" y="3564712"/>
            <a:ext cx="16511262" cy="8617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Experimental setup"/>
          <p:cNvSpPr txBox="1"/>
          <p:nvPr/>
        </p:nvSpPr>
        <p:spPr>
          <a:xfrm>
            <a:off x="1112288" y="970624"/>
            <a:ext cx="8307325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Experimental setup</a:t>
            </a:r>
          </a:p>
        </p:txBody>
      </p:sp>
      <p:sp>
        <p:nvSpPr>
          <p:cNvPr id="227" name="Slide Number"/>
          <p:cNvSpPr txBox="1"/>
          <p:nvPr>
            <p:ph type="sldNum" sz="quarter" idx="4294967295"/>
          </p:nvPr>
        </p:nvSpPr>
        <p:spPr>
          <a:xfrm>
            <a:off x="23699469" y="12458699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Hardwares"/>
          <p:cNvSpPr/>
          <p:nvPr/>
        </p:nvSpPr>
        <p:spPr>
          <a:xfrm>
            <a:off x="4290252" y="4051243"/>
            <a:ext cx="4022312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Hardwares</a:t>
            </a:r>
          </a:p>
        </p:txBody>
      </p:sp>
      <p:sp>
        <p:nvSpPr>
          <p:cNvPr id="229" name="PRAAT      For audio processing"/>
          <p:cNvSpPr txBox="1"/>
          <p:nvPr/>
        </p:nvSpPr>
        <p:spPr>
          <a:xfrm>
            <a:off x="12242800" y="5811601"/>
            <a:ext cx="7914448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PRAAT</a:t>
            </a:r>
            <a:r>
              <a:t> </a:t>
            </a:r>
            <a:br/>
            <a:r>
              <a:t>    For audio processing</a:t>
            </a:r>
          </a:p>
        </p:txBody>
      </p:sp>
      <p:sp>
        <p:nvSpPr>
          <p:cNvPr id="230" name="Softwares"/>
          <p:cNvSpPr/>
          <p:nvPr/>
        </p:nvSpPr>
        <p:spPr>
          <a:xfrm>
            <a:off x="12230100" y="4051243"/>
            <a:ext cx="4504052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Softwares</a:t>
            </a:r>
          </a:p>
        </p:txBody>
      </p:sp>
      <p:sp>
        <p:nvSpPr>
          <p:cNvPr id="231" name="OpenPose/HRNet      For pose estimation"/>
          <p:cNvSpPr txBox="1"/>
          <p:nvPr/>
        </p:nvSpPr>
        <p:spPr>
          <a:xfrm>
            <a:off x="12217400" y="7505699"/>
            <a:ext cx="7914448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OpenPose/HRNet</a:t>
            </a:r>
            <a:r>
              <a:t> </a:t>
            </a:r>
            <a:br/>
            <a:r>
              <a:t>    For pose estimation</a:t>
            </a:r>
          </a:p>
        </p:txBody>
      </p:sp>
      <p:sp>
        <p:nvSpPr>
          <p:cNvPr id="232" name="Python + hugginface     For analysis and modeling"/>
          <p:cNvSpPr txBox="1"/>
          <p:nvPr/>
        </p:nvSpPr>
        <p:spPr>
          <a:xfrm>
            <a:off x="12192000" y="9199798"/>
            <a:ext cx="7914448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Python + hugginface</a:t>
            </a:r>
            <a:br/>
            <a:r>
              <a:t>    For analysis and modeling</a:t>
            </a:r>
          </a:p>
        </p:txBody>
      </p:sp>
      <p:sp>
        <p:nvSpPr>
          <p:cNvPr id="233" name="RTX 3060 + 32 GB RAM     For faster processing"/>
          <p:cNvSpPr txBox="1"/>
          <p:nvPr/>
        </p:nvSpPr>
        <p:spPr>
          <a:xfrm>
            <a:off x="4277552" y="5811601"/>
            <a:ext cx="7914448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RTX 3060 + 32 GB RAM</a:t>
            </a:r>
            <a:br/>
            <a:r>
              <a:t>    For faster processing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ata collection summery"/>
          <p:cNvSpPr txBox="1"/>
          <p:nvPr/>
        </p:nvSpPr>
        <p:spPr>
          <a:xfrm>
            <a:off x="1112288" y="1052539"/>
            <a:ext cx="10564496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Data collection summery</a:t>
            </a:r>
          </a:p>
        </p:txBody>
      </p:sp>
      <p:sp>
        <p:nvSpPr>
          <p:cNvPr id="236" name="Slide Number"/>
          <p:cNvSpPr txBox="1"/>
          <p:nvPr>
            <p:ph type="sldNum" sz="quarter" idx="4294967295"/>
          </p:nvPr>
        </p:nvSpPr>
        <p:spPr>
          <a:xfrm>
            <a:off x="23678641" y="12458699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7" name="Screenshot 2025-05-25 at 1.03.22 AM.png" descr="Screenshot 2025-05-25 at 1.03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7536" y="4206483"/>
            <a:ext cx="13593689" cy="53030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1163088" y="4468991"/>
            <a:ext cx="7914449" cy="4602666"/>
            <a:chOff x="0" y="708659"/>
            <a:chExt cx="7914447" cy="4602665"/>
          </a:xfrm>
        </p:grpSpPr>
        <p:sp>
          <p:nvSpPr>
            <p:cNvPr id="238" name="Audio recordings    WAV, 44.1Hz"/>
            <p:cNvSpPr/>
            <p:nvPr/>
          </p:nvSpPr>
          <p:spPr>
            <a:xfrm>
              <a:off x="0" y="708659"/>
              <a:ext cx="79144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Audio recordings</a:t>
              </a:r>
              <a:br/>
              <a:r>
                <a:t>   WAV, 44.1Hz</a:t>
              </a:r>
            </a:p>
          </p:txBody>
        </p:sp>
        <p:sp>
          <p:nvSpPr>
            <p:cNvPr id="239" name="Video recordings      MP4, 1080p"/>
            <p:cNvSpPr/>
            <p:nvPr/>
          </p:nvSpPr>
          <p:spPr>
            <a:xfrm>
              <a:off x="0" y="2301332"/>
              <a:ext cx="79144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Video recordings</a:t>
              </a:r>
              <a:r>
                <a:t> </a:t>
              </a:r>
              <a:br/>
              <a:r>
                <a:t>    MP4, 1080p</a:t>
              </a:r>
            </a:p>
          </p:txBody>
        </p:sp>
        <p:sp>
          <p:nvSpPr>
            <p:cNvPr id="240" name="Transcripts     TXT"/>
            <p:cNvSpPr/>
            <p:nvPr/>
          </p:nvSpPr>
          <p:spPr>
            <a:xfrm>
              <a:off x="0" y="3894004"/>
              <a:ext cx="79144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Transcripts</a:t>
              </a:r>
              <a:br/>
              <a:r>
                <a:t>    TXT</a:t>
              </a:r>
            </a:p>
          </p:txBody>
        </p:sp>
        <p:sp>
          <p:nvSpPr>
            <p:cNvPr id="241" name="Student feedback     CSV"/>
            <p:cNvSpPr/>
            <p:nvPr/>
          </p:nvSpPr>
          <p:spPr>
            <a:xfrm>
              <a:off x="0" y="5311325"/>
              <a:ext cx="79144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Student feedback</a:t>
              </a:r>
              <a:br/>
              <a:r>
                <a:t>    CSV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/>
          <p:nvPr>
            <p:ph type="sldNum" sz="quarter" idx="4294967295"/>
          </p:nvPr>
        </p:nvSpPr>
        <p:spPr>
          <a:xfrm>
            <a:off x="23675339" y="12458699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Multimodal evaluation system"/>
          <p:cNvSpPr txBox="1"/>
          <p:nvPr/>
        </p:nvSpPr>
        <p:spPr>
          <a:xfrm>
            <a:off x="1112288" y="970624"/>
            <a:ext cx="12711431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Multimodal evaluation system</a:t>
            </a:r>
          </a:p>
        </p:txBody>
      </p:sp>
      <p:pic>
        <p:nvPicPr>
          <p:cNvPr id="246" name="Screenshot 2025-05-25 at 4.18.41 AM.png" descr="Screenshot 2025-05-25 at 4.18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5225" y="3047999"/>
            <a:ext cx="10051132" cy="94107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"/>
          <p:cNvGrpSpPr/>
          <p:nvPr/>
        </p:nvGrpSpPr>
        <p:grpSpPr>
          <a:xfrm>
            <a:off x="1099473" y="3450183"/>
            <a:ext cx="8236731" cy="6815634"/>
            <a:chOff x="0" y="0"/>
            <a:chExt cx="8236730" cy="6815633"/>
          </a:xfrm>
        </p:grpSpPr>
        <p:sp>
          <p:nvSpPr>
            <p:cNvPr id="247" name="Audio    Speech rate, pitch, emotion using Wav2Vec2"/>
            <p:cNvSpPr txBox="1"/>
            <p:nvPr/>
          </p:nvSpPr>
          <p:spPr>
            <a:xfrm>
              <a:off x="89247" y="0"/>
              <a:ext cx="7400855" cy="2077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Audio</a:t>
              </a:r>
              <a:br/>
              <a:r>
                <a:t>   Speech rate, pitch, emotion using Wav2Vec2</a:t>
              </a:r>
            </a:p>
          </p:txBody>
        </p:sp>
        <p:sp>
          <p:nvSpPr>
            <p:cNvPr id="248" name="Video     Pose estimation, gesture       tracking (YOLOv5, HRNet)"/>
            <p:cNvSpPr txBox="1"/>
            <p:nvPr/>
          </p:nvSpPr>
          <p:spPr>
            <a:xfrm>
              <a:off x="0" y="2368956"/>
              <a:ext cx="7914448" cy="2077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Video</a:t>
              </a:r>
              <a:br/>
              <a:r>
                <a:t>    Pose estimation, gesture       tracking (YOLOv5, HRNet)</a:t>
              </a:r>
            </a:p>
          </p:txBody>
        </p:sp>
        <p:sp>
          <p:nvSpPr>
            <p:cNvPr id="249" name="Text feedback     Sentiment analysis, question        type (BERT/DistilBERT)"/>
            <p:cNvSpPr txBox="1"/>
            <p:nvPr/>
          </p:nvSpPr>
          <p:spPr>
            <a:xfrm>
              <a:off x="12815" y="4737913"/>
              <a:ext cx="8223916" cy="2077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Text feedback</a:t>
              </a:r>
              <a:br/>
              <a:r>
                <a:t>    Sentiment analysis, question        type (BERT/DistilBERT)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Medium"/>
        <a:ea typeface="Produkt Medium"/>
        <a:cs typeface="Produkt Medium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Medium"/>
        <a:ea typeface="Produkt Medium"/>
        <a:cs typeface="Produkt Medium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