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5"/>
  </p:notesMasterIdLst>
  <p:handoutMasterIdLst>
    <p:handoutMasterId r:id="rId96"/>
  </p:handoutMasterIdLst>
  <p:sldIdLst>
    <p:sldId id="256" r:id="rId5"/>
    <p:sldId id="277" r:id="rId6"/>
    <p:sldId id="294" r:id="rId7"/>
    <p:sldId id="295" r:id="rId8"/>
    <p:sldId id="296" r:id="rId9"/>
    <p:sldId id="297" r:id="rId10"/>
    <p:sldId id="261" r:id="rId11"/>
    <p:sldId id="298" r:id="rId12"/>
    <p:sldId id="299" r:id="rId13"/>
    <p:sldId id="300" r:id="rId14"/>
    <p:sldId id="301" r:id="rId15"/>
    <p:sldId id="262" r:id="rId16"/>
    <p:sldId id="302" r:id="rId17"/>
    <p:sldId id="303" r:id="rId18"/>
    <p:sldId id="304" r:id="rId19"/>
    <p:sldId id="289" r:id="rId20"/>
    <p:sldId id="305" r:id="rId21"/>
    <p:sldId id="306" r:id="rId22"/>
    <p:sldId id="307" r:id="rId23"/>
    <p:sldId id="308" r:id="rId24"/>
    <p:sldId id="309" r:id="rId25"/>
    <p:sldId id="310" r:id="rId26"/>
    <p:sldId id="315" r:id="rId27"/>
    <p:sldId id="331" r:id="rId28"/>
    <p:sldId id="330" r:id="rId29"/>
    <p:sldId id="329" r:id="rId30"/>
    <p:sldId id="328" r:id="rId31"/>
    <p:sldId id="327" r:id="rId32"/>
    <p:sldId id="326" r:id="rId33"/>
    <p:sldId id="325" r:id="rId34"/>
    <p:sldId id="324" r:id="rId35"/>
    <p:sldId id="332" r:id="rId36"/>
    <p:sldId id="333" r:id="rId37"/>
    <p:sldId id="334" r:id="rId38"/>
    <p:sldId id="335" r:id="rId39"/>
    <p:sldId id="264" r:id="rId40"/>
    <p:sldId id="339" r:id="rId41"/>
    <p:sldId id="340" r:id="rId42"/>
    <p:sldId id="338" r:id="rId43"/>
    <p:sldId id="336" r:id="rId44"/>
    <p:sldId id="337" r:id="rId45"/>
    <p:sldId id="341" r:id="rId46"/>
    <p:sldId id="342" r:id="rId47"/>
    <p:sldId id="343" r:id="rId48"/>
    <p:sldId id="344" r:id="rId49"/>
    <p:sldId id="345" r:id="rId50"/>
    <p:sldId id="346" r:id="rId51"/>
    <p:sldId id="258" r:id="rId52"/>
    <p:sldId id="278" r:id="rId53"/>
    <p:sldId id="347" r:id="rId54"/>
    <p:sldId id="348" r:id="rId55"/>
    <p:sldId id="349" r:id="rId56"/>
    <p:sldId id="350" r:id="rId57"/>
    <p:sldId id="351" r:id="rId58"/>
    <p:sldId id="352" r:id="rId59"/>
    <p:sldId id="354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55" r:id="rId77"/>
    <p:sldId id="372" r:id="rId78"/>
    <p:sldId id="373" r:id="rId79"/>
    <p:sldId id="374" r:id="rId80"/>
    <p:sldId id="375" r:id="rId81"/>
    <p:sldId id="376" r:id="rId82"/>
    <p:sldId id="266" r:id="rId83"/>
    <p:sldId id="292" r:id="rId84"/>
    <p:sldId id="293" r:id="rId85"/>
    <p:sldId id="280" r:id="rId86"/>
    <p:sldId id="271" r:id="rId87"/>
    <p:sldId id="287" r:id="rId88"/>
    <p:sldId id="260" r:id="rId89"/>
    <p:sldId id="282" r:id="rId90"/>
    <p:sldId id="283" r:id="rId91"/>
    <p:sldId id="290" r:id="rId92"/>
    <p:sldId id="275" r:id="rId93"/>
    <p:sldId id="276" r:id="rId9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microsoft.com/office/2018/10/relationships/authors" Target="author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"€"\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€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23/01/2024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88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45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52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764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214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05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65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28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47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359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76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30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384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610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76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733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859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388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112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18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069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89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891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605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801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053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903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0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149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229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50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497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693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418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24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0759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3187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435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290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9074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0674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75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879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6568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702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220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7959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6369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212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874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9163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364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72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1015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5833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196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3681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9939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4534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5656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316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9147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1043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021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0197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2492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7723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3758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2908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7630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438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644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8628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22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243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764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4620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0146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1330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9963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688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0971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312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0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61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31" name="Segnaposto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2" name="Segnaposto piè di pagina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3" name="Segnaposto numero diapositiva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10" Type="http://schemas.openxmlformats.org/officeDocument/2006/relationships/image" Target="../media/image47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113" y="4882551"/>
            <a:ext cx="6929887" cy="993668"/>
          </a:xfrm>
        </p:spPr>
        <p:txBody>
          <a:bodyPr rtlCol="0"/>
          <a:lstStyle/>
          <a:p>
            <a:pPr rtl="0"/>
            <a:r>
              <a:rPr lang="it-IT" sz="4400" dirty="0"/>
              <a:t>Music </a:t>
            </a:r>
            <a:r>
              <a:rPr lang="it-IT" sz="4400" dirty="0" err="1"/>
              <a:t>retrieval</a:t>
            </a:r>
            <a:br>
              <a:rPr lang="it-IT" sz="4400" dirty="0"/>
            </a:br>
            <a:r>
              <a:rPr lang="it-IT" sz="2400" dirty="0"/>
              <a:t>a </a:t>
            </a:r>
            <a:r>
              <a:rPr lang="it-IT" sz="2400" dirty="0" err="1"/>
              <a:t>boolean</a:t>
            </a:r>
            <a:r>
              <a:rPr lang="it-IT" sz="2400" dirty="0"/>
              <a:t> </a:t>
            </a:r>
            <a:r>
              <a:rPr lang="it-IT" sz="2400" dirty="0" err="1"/>
              <a:t>retrieval</a:t>
            </a:r>
            <a:r>
              <a:rPr lang="it-IT" sz="2400" dirty="0"/>
              <a:t> </a:t>
            </a:r>
            <a:r>
              <a:rPr lang="it-IT" sz="2400" dirty="0" err="1"/>
              <a:t>approach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113" y="5876219"/>
            <a:ext cx="4941770" cy="39666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Sandro Junior Della Rovere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1210738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takes</a:t>
            </a:r>
            <a:br>
              <a:rPr lang="it-IT" dirty="0"/>
            </a:br>
            <a:r>
              <a:rPr lang="it-IT" sz="1200" dirty="0"/>
              <a:t>to build a </a:t>
            </a:r>
            <a:r>
              <a:rPr lang="it-IT" sz="1200" dirty="0" err="1"/>
              <a:t>boolean</a:t>
            </a:r>
            <a:r>
              <a:rPr lang="it-IT" sz="1200" dirty="0"/>
              <a:t> </a:t>
            </a:r>
            <a:r>
              <a:rPr lang="it-IT" sz="1200" dirty="0" err="1"/>
              <a:t>retrieval</a:t>
            </a:r>
            <a:r>
              <a:rPr lang="it-IT" sz="1200" dirty="0"/>
              <a:t> system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481137"/>
            <a:ext cx="1516810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dirty="0" err="1"/>
              <a:t>collection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it-IT" dirty="0" err="1"/>
              <a:t>Inverted</a:t>
            </a:r>
            <a:r>
              <a:rPr lang="it-IT" dirty="0"/>
              <a:t> index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b="1" dirty="0"/>
              <a:t>«Spotify </a:t>
            </a:r>
            <a:r>
              <a:rPr lang="it-IT" b="1" dirty="0" err="1"/>
              <a:t>Milllion</a:t>
            </a:r>
            <a:r>
              <a:rPr lang="it-IT" b="1" dirty="0"/>
              <a:t> Song Dataset»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57.650 songs in the English </a:t>
            </a:r>
            <a:r>
              <a:rPr lang="it-IT" dirty="0" err="1"/>
              <a:t>language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attributes</a:t>
            </a:r>
            <a:r>
              <a:rPr lang="it-IT" dirty="0"/>
              <a:t>: </a:t>
            </a:r>
            <a:r>
              <a:rPr lang="it-IT" i="1" dirty="0"/>
              <a:t>Title</a:t>
            </a:r>
            <a:r>
              <a:rPr lang="it-IT" dirty="0"/>
              <a:t>, </a:t>
            </a:r>
            <a:r>
              <a:rPr lang="it-IT" i="1" dirty="0"/>
              <a:t>Artist</a:t>
            </a:r>
            <a:r>
              <a:rPr lang="it-IT" dirty="0"/>
              <a:t>, </a:t>
            </a:r>
            <a:r>
              <a:rPr lang="it-IT" i="1" dirty="0"/>
              <a:t>Link</a:t>
            </a:r>
            <a:r>
              <a:rPr lang="it-IT" dirty="0"/>
              <a:t>, </a:t>
            </a:r>
            <a:r>
              <a:rPr lang="it-IT" i="1" dirty="0" err="1"/>
              <a:t>Lyrics</a:t>
            </a:r>
            <a:endParaRPr lang="it-IT" i="1" dirty="0"/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 data </a:t>
            </a:r>
            <a:r>
              <a:rPr lang="it-IT" dirty="0" err="1"/>
              <a:t>structure</a:t>
            </a:r>
            <a:r>
              <a:rPr lang="it-IT" dirty="0"/>
              <a:t> on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 err="1"/>
              <a:t>dictionary</a:t>
            </a:r>
            <a:r>
              <a:rPr lang="it-IT" dirty="0"/>
              <a:t> of </a:t>
            </a:r>
            <a:r>
              <a:rPr lang="it-IT" i="1" dirty="0" err="1"/>
              <a:t>Terms</a:t>
            </a:r>
            <a:r>
              <a:rPr lang="it-IT" dirty="0"/>
              <a:t> in the </a:t>
            </a:r>
            <a:r>
              <a:rPr lang="it-IT" dirty="0" err="1"/>
              <a:t>collection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points to a </a:t>
            </a:r>
            <a:r>
              <a:rPr lang="it-IT" i="1" dirty="0" err="1"/>
              <a:t>Posting</a:t>
            </a:r>
            <a:r>
              <a:rPr lang="it-IT" i="1" dirty="0"/>
              <a:t> List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r>
              <a:rPr lang="it-IT" sz="800" dirty="0"/>
              <a:t>3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F120995-6DA0-4098-A2FC-3C3E7C7C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299" y="6355032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18" name="Segnaposto testo 3">
            <a:extLst>
              <a:ext uri="{FF2B5EF4-FFF2-40B4-BE49-F238E27FC236}">
                <a16:creationId xmlns:a16="http://schemas.microsoft.com/office/drawing/2014/main" id="{2E6BD716-4226-E9E8-08A1-F062826A32C4}"/>
              </a:ext>
            </a:extLst>
          </p:cNvPr>
          <p:cNvSpPr txBox="1">
            <a:spLocks/>
          </p:cNvSpPr>
          <p:nvPr/>
        </p:nvSpPr>
        <p:spPr>
          <a:xfrm>
            <a:off x="1284128" y="363378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Query </a:t>
            </a:r>
            <a:r>
              <a:rPr lang="it-IT" dirty="0" err="1"/>
              <a:t>engine</a:t>
            </a:r>
            <a:endParaRPr lang="it-IT" dirty="0"/>
          </a:p>
        </p:txBody>
      </p:sp>
      <p:sp>
        <p:nvSpPr>
          <p:cNvPr id="19" name="Segnaposto testo 7">
            <a:extLst>
              <a:ext uri="{FF2B5EF4-FFF2-40B4-BE49-F238E27FC236}">
                <a16:creationId xmlns:a16="http://schemas.microsoft.com/office/drawing/2014/main" id="{2BA62A9C-5A90-B8E6-8625-D164E573F6CA}"/>
              </a:ext>
            </a:extLst>
          </p:cNvPr>
          <p:cNvSpPr txBox="1">
            <a:spLocks/>
          </p:cNvSpPr>
          <p:nvPr/>
        </p:nvSpPr>
        <p:spPr>
          <a:xfrm>
            <a:off x="5543241" y="375217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</a:t>
            </a:r>
            <a:r>
              <a:rPr lang="it-IT" dirty="0" err="1"/>
              <a:t>program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 err="1"/>
              <a:t>boolean</a:t>
            </a:r>
            <a:r>
              <a:rPr lang="it-IT" i="1" dirty="0"/>
              <a:t> queries</a:t>
            </a:r>
            <a:r>
              <a:rPr lang="it-IT" dirty="0"/>
              <a:t> on the IR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AND</a:t>
            </a:r>
            <a:r>
              <a:rPr lang="it-IT" dirty="0"/>
              <a:t>/</a:t>
            </a:r>
            <a:r>
              <a:rPr lang="it-IT" i="1" dirty="0"/>
              <a:t>OR</a:t>
            </a:r>
            <a:r>
              <a:rPr lang="it-IT" dirty="0"/>
              <a:t>/</a:t>
            </a:r>
            <a:r>
              <a:rPr lang="it-IT" i="1" dirty="0"/>
              <a:t>NOT </a:t>
            </a:r>
            <a:r>
              <a:rPr lang="it-IT" dirty="0"/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Complex</a:t>
            </a:r>
            <a:r>
              <a:rPr lang="it-IT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77616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1210738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takes</a:t>
            </a:r>
            <a:br>
              <a:rPr lang="it-IT" dirty="0"/>
            </a:br>
            <a:r>
              <a:rPr lang="it-IT" sz="1200" dirty="0"/>
              <a:t>to build a </a:t>
            </a:r>
            <a:r>
              <a:rPr lang="it-IT" sz="1200" dirty="0" err="1"/>
              <a:t>boolean</a:t>
            </a:r>
            <a:r>
              <a:rPr lang="it-IT" sz="1200" dirty="0"/>
              <a:t> </a:t>
            </a:r>
            <a:r>
              <a:rPr lang="it-IT" sz="1200" dirty="0" err="1"/>
              <a:t>retrieval</a:t>
            </a:r>
            <a:r>
              <a:rPr lang="it-IT" sz="1200" dirty="0"/>
              <a:t> system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481137"/>
            <a:ext cx="1516810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dirty="0" err="1"/>
              <a:t>collection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it-IT" dirty="0" err="1"/>
              <a:t>Inverted</a:t>
            </a:r>
            <a:r>
              <a:rPr lang="it-IT" dirty="0"/>
              <a:t> index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it-IT" dirty="0"/>
              <a:t>Evaluation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b="1" dirty="0"/>
              <a:t>«Spotify </a:t>
            </a:r>
            <a:r>
              <a:rPr lang="it-IT" b="1" dirty="0" err="1"/>
              <a:t>Milllion</a:t>
            </a:r>
            <a:r>
              <a:rPr lang="it-IT" b="1" dirty="0"/>
              <a:t> Song Dataset»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57.650 songs in the English </a:t>
            </a:r>
            <a:r>
              <a:rPr lang="it-IT" dirty="0" err="1"/>
              <a:t>language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attributes</a:t>
            </a:r>
            <a:r>
              <a:rPr lang="it-IT" dirty="0"/>
              <a:t>: </a:t>
            </a:r>
            <a:r>
              <a:rPr lang="it-IT" i="1" dirty="0"/>
              <a:t>Title</a:t>
            </a:r>
            <a:r>
              <a:rPr lang="it-IT" dirty="0"/>
              <a:t>, </a:t>
            </a:r>
            <a:r>
              <a:rPr lang="it-IT" i="1" dirty="0"/>
              <a:t>Artist</a:t>
            </a:r>
            <a:r>
              <a:rPr lang="it-IT" dirty="0"/>
              <a:t>, </a:t>
            </a:r>
            <a:r>
              <a:rPr lang="it-IT" i="1" dirty="0"/>
              <a:t>Link</a:t>
            </a:r>
            <a:r>
              <a:rPr lang="it-IT" dirty="0"/>
              <a:t>, </a:t>
            </a:r>
            <a:r>
              <a:rPr lang="it-IT" i="1" dirty="0" err="1"/>
              <a:t>Lyrics</a:t>
            </a:r>
            <a:endParaRPr lang="it-IT" i="1" dirty="0"/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 data </a:t>
            </a:r>
            <a:r>
              <a:rPr lang="it-IT" dirty="0" err="1"/>
              <a:t>structure</a:t>
            </a:r>
            <a:r>
              <a:rPr lang="it-IT" dirty="0"/>
              <a:t> on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 err="1"/>
              <a:t>dictionary</a:t>
            </a:r>
            <a:r>
              <a:rPr lang="it-IT" dirty="0"/>
              <a:t> of </a:t>
            </a:r>
            <a:r>
              <a:rPr lang="it-IT" i="1" dirty="0" err="1"/>
              <a:t>Terms</a:t>
            </a:r>
            <a:r>
              <a:rPr lang="it-IT" dirty="0"/>
              <a:t> in the </a:t>
            </a:r>
            <a:r>
              <a:rPr lang="it-IT" dirty="0" err="1"/>
              <a:t>collection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points to a </a:t>
            </a:r>
            <a:r>
              <a:rPr lang="it-IT" i="1" dirty="0" err="1"/>
              <a:t>Posting</a:t>
            </a:r>
            <a:r>
              <a:rPr lang="it-IT" i="1" dirty="0"/>
              <a:t> List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Some way to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effectiveness</a:t>
            </a:r>
            <a:r>
              <a:rPr lang="it-IT" dirty="0"/>
              <a:t> of the system</a:t>
            </a:r>
          </a:p>
          <a:p>
            <a:pPr rtl="0"/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r>
              <a:rPr lang="it-IT" sz="800" dirty="0"/>
              <a:t>3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F120995-6DA0-4098-A2FC-3C3E7C7C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299" y="6355032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18" name="Segnaposto testo 3">
            <a:extLst>
              <a:ext uri="{FF2B5EF4-FFF2-40B4-BE49-F238E27FC236}">
                <a16:creationId xmlns:a16="http://schemas.microsoft.com/office/drawing/2014/main" id="{2E6BD716-4226-E9E8-08A1-F062826A32C4}"/>
              </a:ext>
            </a:extLst>
          </p:cNvPr>
          <p:cNvSpPr txBox="1">
            <a:spLocks/>
          </p:cNvSpPr>
          <p:nvPr/>
        </p:nvSpPr>
        <p:spPr>
          <a:xfrm>
            <a:off x="1284128" y="363378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Query </a:t>
            </a:r>
            <a:r>
              <a:rPr lang="it-IT" dirty="0" err="1"/>
              <a:t>engine</a:t>
            </a:r>
            <a:endParaRPr lang="it-IT" dirty="0"/>
          </a:p>
        </p:txBody>
      </p:sp>
      <p:sp>
        <p:nvSpPr>
          <p:cNvPr id="19" name="Segnaposto testo 7">
            <a:extLst>
              <a:ext uri="{FF2B5EF4-FFF2-40B4-BE49-F238E27FC236}">
                <a16:creationId xmlns:a16="http://schemas.microsoft.com/office/drawing/2014/main" id="{2BA62A9C-5A90-B8E6-8625-D164E573F6CA}"/>
              </a:ext>
            </a:extLst>
          </p:cNvPr>
          <p:cNvSpPr txBox="1">
            <a:spLocks/>
          </p:cNvSpPr>
          <p:nvPr/>
        </p:nvSpPr>
        <p:spPr>
          <a:xfrm>
            <a:off x="5543241" y="375217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</a:t>
            </a:r>
            <a:r>
              <a:rPr lang="it-IT" dirty="0" err="1"/>
              <a:t>program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 err="1"/>
              <a:t>boolean</a:t>
            </a:r>
            <a:r>
              <a:rPr lang="it-IT" i="1" dirty="0"/>
              <a:t> queries</a:t>
            </a:r>
            <a:r>
              <a:rPr lang="it-IT" dirty="0"/>
              <a:t> on the IR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AND</a:t>
            </a:r>
            <a:r>
              <a:rPr lang="it-IT" dirty="0"/>
              <a:t>/</a:t>
            </a:r>
            <a:r>
              <a:rPr lang="it-IT" i="1" dirty="0"/>
              <a:t>OR</a:t>
            </a:r>
            <a:r>
              <a:rPr lang="it-IT" dirty="0"/>
              <a:t>/</a:t>
            </a:r>
            <a:r>
              <a:rPr lang="it-IT" i="1" dirty="0"/>
              <a:t>NOT </a:t>
            </a:r>
            <a:r>
              <a:rPr lang="it-IT" dirty="0"/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Complex</a:t>
            </a:r>
            <a:r>
              <a:rPr lang="it-IT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15564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810000" y="6356350"/>
            <a:ext cx="4571999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7049" y="2563123"/>
            <a:ext cx="4478637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OBJECT ORIENTED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7051" y="3070348"/>
            <a:ext cx="4478635" cy="1376086"/>
          </a:xfrm>
        </p:spPr>
        <p:txBody>
          <a:bodyPr rtlCol="0">
            <a:normAutofit/>
          </a:bodyPr>
          <a:lstStyle/>
          <a:p>
            <a:r>
              <a:rPr lang="it-IT" dirty="0"/>
              <a:t>The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</a:t>
            </a:r>
            <a:r>
              <a:rPr lang="it-IT" i="1" dirty="0" err="1"/>
              <a:t>python</a:t>
            </a:r>
            <a:r>
              <a:rPr lang="it-IT" dirty="0"/>
              <a:t> programming </a:t>
            </a:r>
            <a:r>
              <a:rPr lang="it-IT" dirty="0" err="1"/>
              <a:t>language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follows the </a:t>
            </a:r>
            <a:br>
              <a:rPr lang="it-IT" dirty="0"/>
            </a:br>
            <a:r>
              <a:rPr lang="it-IT" b="1" dirty="0" err="1"/>
              <a:t>object-oriended</a:t>
            </a:r>
            <a:r>
              <a:rPr lang="it-IT" dirty="0"/>
              <a:t> </a:t>
            </a:r>
            <a:r>
              <a:rPr lang="it-IT" dirty="0" err="1"/>
              <a:t>paradigm</a:t>
            </a:r>
            <a:r>
              <a:rPr lang="it-IT" dirty="0"/>
              <a:t>, with classes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of the system.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810000" y="6356350"/>
            <a:ext cx="4571999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29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87051" y="4588534"/>
            <a:ext cx="4478636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BUT ALSO FUNCTIONAL…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7051" y="5095759"/>
            <a:ext cx="4478636" cy="1057308"/>
          </a:xfrm>
        </p:spPr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i="1" dirty="0"/>
              <a:t>query </a:t>
            </a:r>
            <a:r>
              <a:rPr lang="it-IT" i="1" dirty="0" err="1"/>
              <a:t>engine</a:t>
            </a:r>
            <a:r>
              <a:rPr lang="it-IT" i="1" dirty="0"/>
              <a:t> </a:t>
            </a:r>
            <a:r>
              <a:rPr lang="it-IT" dirty="0"/>
              <a:t>and the </a:t>
            </a:r>
            <a:r>
              <a:rPr lang="it-IT" i="1" dirty="0" err="1"/>
              <a:t>evaluation</a:t>
            </a:r>
            <a:r>
              <a:rPr lang="it-IT" dirty="0"/>
              <a:t> part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a </a:t>
            </a:r>
            <a:r>
              <a:rPr lang="it-IT" b="1" dirty="0" err="1"/>
              <a:t>functional</a:t>
            </a:r>
            <a:r>
              <a:rPr lang="it-IT" b="1" dirty="0"/>
              <a:t> programming </a:t>
            </a:r>
            <a:r>
              <a:rPr lang="it-IT" dirty="0"/>
              <a:t>fashion, due to the </a:t>
            </a:r>
            <a:r>
              <a:rPr lang="it-IT" b="1" dirty="0" err="1"/>
              <a:t>algorithmic</a:t>
            </a:r>
            <a:r>
              <a:rPr lang="it-IT" b="1" dirty="0"/>
              <a:t> nature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parts.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7049" y="2563123"/>
            <a:ext cx="4478637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OBJECT ORIENTED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7051" y="3070348"/>
            <a:ext cx="4478635" cy="1376086"/>
          </a:xfrm>
        </p:spPr>
        <p:txBody>
          <a:bodyPr rtlCol="0">
            <a:normAutofit/>
          </a:bodyPr>
          <a:lstStyle/>
          <a:p>
            <a:r>
              <a:rPr lang="it-IT" dirty="0"/>
              <a:t>The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</a:t>
            </a:r>
            <a:r>
              <a:rPr lang="it-IT" i="1" dirty="0" err="1"/>
              <a:t>python</a:t>
            </a:r>
            <a:r>
              <a:rPr lang="it-IT" dirty="0"/>
              <a:t> programming </a:t>
            </a:r>
            <a:r>
              <a:rPr lang="it-IT" dirty="0" err="1"/>
              <a:t>language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follows the </a:t>
            </a:r>
            <a:br>
              <a:rPr lang="it-IT" dirty="0"/>
            </a:br>
            <a:r>
              <a:rPr lang="it-IT" b="1" dirty="0" err="1"/>
              <a:t>object-oriended</a:t>
            </a:r>
            <a:r>
              <a:rPr lang="it-IT" dirty="0"/>
              <a:t> </a:t>
            </a:r>
            <a:r>
              <a:rPr lang="it-IT" dirty="0" err="1"/>
              <a:t>paradigm</a:t>
            </a:r>
            <a:r>
              <a:rPr lang="it-IT" dirty="0"/>
              <a:t>, with classes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of the system.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810000" y="6356350"/>
            <a:ext cx="4571999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597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87051" y="4588534"/>
            <a:ext cx="4478636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BUT ALSO FUNCTIONAL…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7051" y="5095759"/>
            <a:ext cx="4478636" cy="1057308"/>
          </a:xfrm>
        </p:spPr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i="1" dirty="0"/>
              <a:t>query </a:t>
            </a:r>
            <a:r>
              <a:rPr lang="it-IT" i="1" dirty="0" err="1"/>
              <a:t>engine</a:t>
            </a:r>
            <a:r>
              <a:rPr lang="it-IT" i="1" dirty="0"/>
              <a:t> </a:t>
            </a:r>
            <a:r>
              <a:rPr lang="it-IT" dirty="0"/>
              <a:t>and the </a:t>
            </a:r>
            <a:r>
              <a:rPr lang="it-IT" i="1" dirty="0" err="1"/>
              <a:t>evaluation</a:t>
            </a:r>
            <a:r>
              <a:rPr lang="it-IT" dirty="0"/>
              <a:t> part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a </a:t>
            </a:r>
            <a:r>
              <a:rPr lang="it-IT" b="1" dirty="0" err="1"/>
              <a:t>functional</a:t>
            </a:r>
            <a:r>
              <a:rPr lang="it-IT" b="1" dirty="0"/>
              <a:t> programming </a:t>
            </a:r>
            <a:r>
              <a:rPr lang="it-IT" dirty="0"/>
              <a:t>fashion, due to the </a:t>
            </a:r>
            <a:r>
              <a:rPr lang="it-IT" b="1" dirty="0" err="1"/>
              <a:t>algorithmic</a:t>
            </a:r>
            <a:r>
              <a:rPr lang="it-IT" b="1" dirty="0"/>
              <a:t> nature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parts.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7049" y="2563123"/>
            <a:ext cx="4478637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OBJECT ORIENTED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7051" y="3070348"/>
            <a:ext cx="4478635" cy="1376086"/>
          </a:xfrm>
        </p:spPr>
        <p:txBody>
          <a:bodyPr rtlCol="0">
            <a:normAutofit/>
          </a:bodyPr>
          <a:lstStyle/>
          <a:p>
            <a:r>
              <a:rPr lang="it-IT" dirty="0"/>
              <a:t>The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</a:t>
            </a:r>
            <a:r>
              <a:rPr lang="it-IT" i="1" dirty="0" err="1"/>
              <a:t>python</a:t>
            </a:r>
            <a:r>
              <a:rPr lang="it-IT" dirty="0"/>
              <a:t> programming </a:t>
            </a:r>
            <a:r>
              <a:rPr lang="it-IT" dirty="0" err="1"/>
              <a:t>language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follows the </a:t>
            </a:r>
            <a:br>
              <a:rPr lang="it-IT" dirty="0"/>
            </a:br>
            <a:r>
              <a:rPr lang="it-IT" b="1" dirty="0" err="1"/>
              <a:t>object-oriended</a:t>
            </a:r>
            <a:r>
              <a:rPr lang="it-IT" dirty="0"/>
              <a:t> </a:t>
            </a:r>
            <a:r>
              <a:rPr lang="it-IT" dirty="0" err="1"/>
              <a:t>paradigm</a:t>
            </a:r>
            <a:r>
              <a:rPr lang="it-IT" dirty="0"/>
              <a:t>, with classes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of the system.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3006" y="2562045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LIBRARIES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519" y="3069269"/>
            <a:ext cx="4031030" cy="3083797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Pandas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Numpy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/>
              <a:t>NLTK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String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/>
              <a:t>Re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Functools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Pickle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Matplotlib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dirty="0" err="1"/>
              <a:t>Seaborn</a:t>
            </a:r>
            <a:endParaRPr lang="it-IT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810000" y="6356350"/>
            <a:ext cx="4571999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sz="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592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37" name="Immagine 3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3BDC9CC-DE9A-DE39-1FFF-674C91FE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702" y="1238828"/>
            <a:ext cx="7629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8F251A9-80C5-B058-C5DD-6BA2894D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04" y="982518"/>
            <a:ext cx="3151545" cy="35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6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EA67AB4-BB25-6E4F-6332-9D14283F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60" y="982519"/>
            <a:ext cx="3585399" cy="40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A0B2EF3-A949-BBFC-FCE0-4105CD2F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85" y="982519"/>
            <a:ext cx="1698347" cy="40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422515"/>
            <a:ext cx="4796823" cy="3651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 err="1"/>
              <a:t>Implement</a:t>
            </a:r>
            <a:r>
              <a:rPr lang="it-IT" sz="1800" dirty="0"/>
              <a:t> a </a:t>
            </a:r>
            <a:r>
              <a:rPr lang="it-IT" sz="1800" dirty="0" err="1"/>
              <a:t>Boolean</a:t>
            </a:r>
            <a:r>
              <a:rPr lang="it-IT" sz="1800" dirty="0"/>
              <a:t> </a:t>
            </a:r>
            <a:r>
              <a:rPr lang="it-IT" sz="1800" dirty="0" err="1"/>
              <a:t>Retrieval</a:t>
            </a:r>
            <a:r>
              <a:rPr lang="it-IT" sz="1800" dirty="0"/>
              <a:t> system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FFF3E22D-A166-DA02-5581-15D0371F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7588" y="6356349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17" name="Segnaposto numero diapositiva 12">
            <a:extLst>
              <a:ext uri="{FF2B5EF4-FFF2-40B4-BE49-F238E27FC236}">
                <a16:creationId xmlns:a16="http://schemas.microsoft.com/office/drawing/2014/main" id="{DFA64F40-29E9-0413-8CA1-BA7330810693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3D9133D-31CB-F2C1-172B-6B304D95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49" y="982519"/>
            <a:ext cx="6357018" cy="29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3440814-2F79-B305-AA4A-0C229C61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62" y="982519"/>
            <a:ext cx="4108555" cy="29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9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C9DEDC6-1DAD-60EA-945F-9DCA8F07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45" y="982519"/>
            <a:ext cx="6075987" cy="27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1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5920283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7085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7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</p:txBody>
      </p:sp>
    </p:spTree>
    <p:extLst>
      <p:ext uri="{BB962C8B-B14F-4D97-AF65-F5344CB8AC3E}">
        <p14:creationId xmlns:p14="http://schemas.microsoft.com/office/powerpoint/2010/main" val="398152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</p:txBody>
      </p:sp>
    </p:spTree>
    <p:extLst>
      <p:ext uri="{BB962C8B-B14F-4D97-AF65-F5344CB8AC3E}">
        <p14:creationId xmlns:p14="http://schemas.microsoft.com/office/powerpoint/2010/main" val="155395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</p:txBody>
      </p:sp>
    </p:spTree>
    <p:extLst>
      <p:ext uri="{BB962C8B-B14F-4D97-AF65-F5344CB8AC3E}">
        <p14:creationId xmlns:p14="http://schemas.microsoft.com/office/powerpoint/2010/main" val="2004737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903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33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422515"/>
            <a:ext cx="4796823" cy="3651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 err="1"/>
              <a:t>Implement</a:t>
            </a:r>
            <a:r>
              <a:rPr lang="it-IT" sz="1800" dirty="0"/>
              <a:t> a </a:t>
            </a:r>
            <a:r>
              <a:rPr lang="it-IT" sz="1800" dirty="0" err="1"/>
              <a:t>Boolean</a:t>
            </a:r>
            <a:r>
              <a:rPr lang="it-IT" sz="1800" dirty="0"/>
              <a:t> </a:t>
            </a:r>
            <a:r>
              <a:rPr lang="it-IT" sz="1800" dirty="0" err="1"/>
              <a:t>Retrieval</a:t>
            </a:r>
            <a:r>
              <a:rPr lang="it-IT" sz="1800" dirty="0"/>
              <a:t> system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670A3077-165A-8243-E254-04D4DC5B02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1" y="1334040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Retrieval</a:t>
            </a:r>
            <a:r>
              <a:rPr lang="it-IT" sz="1800" dirty="0"/>
              <a:t> of songs</a:t>
            </a:r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8F7E9250-D40B-9E3E-3C06-7364A1D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7588" y="6356349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12">
            <a:extLst>
              <a:ext uri="{FF2B5EF4-FFF2-40B4-BE49-F238E27FC236}">
                <a16:creationId xmlns:a16="http://schemas.microsoft.com/office/drawing/2014/main" id="{BBD88094-7922-9558-976B-56EAF6802E78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4069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482437" cy="4734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sym typeface="Wingdings" panose="05000000000000000000" pitchFamily="2" charset="2"/>
              </a:rPr>
              <a:t>Stem/</a:t>
            </a:r>
            <a:r>
              <a:rPr lang="it-IT" sz="1200" dirty="0" err="1">
                <a:sym typeface="Wingdings" panose="05000000000000000000" pitchFamily="2" charset="2"/>
              </a:rPr>
              <a:t>Lemmatize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based</a:t>
            </a:r>
            <a:r>
              <a:rPr lang="it-IT" sz="1200" dirty="0">
                <a:sym typeface="Wingdings" panose="05000000000000000000" pitchFamily="2" charset="2"/>
              </a:rPr>
              <a:t> on the </a:t>
            </a:r>
            <a:r>
              <a:rPr lang="it-IT" sz="1200" dirty="0" err="1">
                <a:sym typeface="Wingdings" panose="05000000000000000000" pitchFamily="2" charset="2"/>
              </a:rPr>
              <a:t>value</a:t>
            </a:r>
            <a:r>
              <a:rPr lang="it-IT" sz="1200" dirty="0">
                <a:sym typeface="Wingdings" panose="05000000000000000000" pitchFamily="2" charset="2"/>
              </a:rPr>
              <a:t> of </a:t>
            </a:r>
            <a:r>
              <a:rPr lang="it-IT" sz="1200" dirty="0" err="1">
                <a:sym typeface="Wingdings" panose="05000000000000000000" pitchFamily="2" charset="2"/>
              </a:rPr>
              <a:t>word_reduction_type</a:t>
            </a:r>
            <a:endParaRPr lang="it-IT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927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3" y="982519"/>
            <a:ext cx="6351604" cy="5292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sym typeface="Wingdings" panose="05000000000000000000" pitchFamily="2" charset="2"/>
              </a:rPr>
              <a:t>Stem/</a:t>
            </a:r>
            <a:r>
              <a:rPr lang="it-IT" sz="1200" dirty="0" err="1">
                <a:sym typeface="Wingdings" panose="05000000000000000000" pitchFamily="2" charset="2"/>
              </a:rPr>
              <a:t>Lemmatize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based</a:t>
            </a:r>
            <a:r>
              <a:rPr lang="it-IT" sz="1200" dirty="0">
                <a:sym typeface="Wingdings" panose="05000000000000000000" pitchFamily="2" charset="2"/>
              </a:rPr>
              <a:t> on the </a:t>
            </a:r>
            <a:r>
              <a:rPr lang="it-IT" sz="1200" dirty="0" err="1">
                <a:sym typeface="Wingdings" panose="05000000000000000000" pitchFamily="2" charset="2"/>
              </a:rPr>
              <a:t>value</a:t>
            </a:r>
            <a:r>
              <a:rPr lang="it-IT" sz="1200" dirty="0">
                <a:sym typeface="Wingdings" panose="05000000000000000000" pitchFamily="2" charset="2"/>
              </a:rPr>
              <a:t> of </a:t>
            </a:r>
            <a:r>
              <a:rPr lang="it-IT" sz="1200" dirty="0" err="1">
                <a:sym typeface="Wingdings" panose="05000000000000000000" pitchFamily="2" charset="2"/>
              </a:rPr>
              <a:t>word_reduction_type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600" dirty="0">
                <a:sym typeface="Wingdings" panose="05000000000000000000" pitchFamily="2" charset="2"/>
              </a:rPr>
              <a:t>Call </a:t>
            </a:r>
            <a:r>
              <a:rPr lang="it-IT" sz="1600" dirty="0" err="1">
                <a:sym typeface="Wingdings" panose="05000000000000000000" pitchFamily="2" charset="2"/>
              </a:rPr>
              <a:t>function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i="1" dirty="0" err="1">
                <a:sym typeface="Wingdings" panose="05000000000000000000" pitchFamily="2" charset="2"/>
              </a:rPr>
              <a:t>get_posting_list</a:t>
            </a:r>
            <a:r>
              <a:rPr lang="it-IT" sz="1600" i="1" dirty="0">
                <a:sym typeface="Wingdings" panose="05000000000000000000" pitchFamily="2" charset="2"/>
              </a:rPr>
              <a:t>()</a:t>
            </a:r>
            <a:r>
              <a:rPr lang="it-IT" sz="1600" dirty="0">
                <a:sym typeface="Wingdings" panose="05000000000000000000" pitchFamily="2" charset="2"/>
              </a:rPr>
              <a:t> from the </a:t>
            </a:r>
            <a:r>
              <a:rPr lang="it-IT" sz="1600" i="1" dirty="0" err="1">
                <a:sym typeface="Wingdings" panose="05000000000000000000" pitchFamily="2" charset="2"/>
              </a:rPr>
              <a:t>IRsystem</a:t>
            </a:r>
            <a:r>
              <a:rPr lang="it-IT" sz="1600" dirty="0">
                <a:sym typeface="Wingdings" panose="05000000000000000000" pitchFamily="2" charset="2"/>
              </a:rPr>
              <a:t> class to </a:t>
            </a:r>
            <a:r>
              <a:rPr lang="it-IT" sz="1600" b="1" dirty="0" err="1">
                <a:sym typeface="Wingdings" panose="05000000000000000000" pitchFamily="2" charset="2"/>
              </a:rPr>
              <a:t>retrieve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posting</a:t>
            </a:r>
            <a:r>
              <a:rPr lang="it-IT" sz="1600" b="1" dirty="0">
                <a:sym typeface="Wingdings" panose="05000000000000000000" pitchFamily="2" charset="2"/>
              </a:rPr>
              <a:t> list of the first word </a:t>
            </a:r>
            <a:r>
              <a:rPr lang="it-IT" sz="1600" dirty="0">
                <a:sym typeface="Wingdings" panose="05000000000000000000" pitchFamily="2" charset="2"/>
              </a:rPr>
              <a:t>in the query, </a:t>
            </a:r>
            <a:r>
              <a:rPr lang="it-IT" sz="1600" dirty="0" err="1">
                <a:sym typeface="Wingdings" panose="05000000000000000000" pitchFamily="2" charset="2"/>
              </a:rPr>
              <a:t>add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it</a:t>
            </a:r>
            <a:r>
              <a:rPr lang="it-IT" sz="1600" dirty="0">
                <a:sym typeface="Wingdings" panose="05000000000000000000" pitchFamily="2" charset="2"/>
              </a:rPr>
              <a:t> to the </a:t>
            </a:r>
            <a:r>
              <a:rPr lang="it-IT" sz="1600" dirty="0" err="1">
                <a:sym typeface="Wingdings" panose="05000000000000000000" pitchFamily="2" charset="2"/>
              </a:rPr>
              <a:t>answer</a:t>
            </a:r>
            <a:r>
              <a:rPr lang="it-IT" sz="1600" dirty="0">
                <a:sym typeface="Wingdings" panose="05000000000000000000" pitchFamily="2" charset="2"/>
              </a:rPr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20544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334351" cy="5292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sym typeface="Wingdings" panose="05000000000000000000" pitchFamily="2" charset="2"/>
              </a:rPr>
              <a:t>Stem/</a:t>
            </a:r>
            <a:r>
              <a:rPr lang="it-IT" sz="1200" dirty="0" err="1">
                <a:sym typeface="Wingdings" panose="05000000000000000000" pitchFamily="2" charset="2"/>
              </a:rPr>
              <a:t>Lemmatize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based</a:t>
            </a:r>
            <a:r>
              <a:rPr lang="it-IT" sz="1200" dirty="0">
                <a:sym typeface="Wingdings" panose="05000000000000000000" pitchFamily="2" charset="2"/>
              </a:rPr>
              <a:t> on the </a:t>
            </a:r>
            <a:r>
              <a:rPr lang="it-IT" sz="1200" dirty="0" err="1">
                <a:sym typeface="Wingdings" panose="05000000000000000000" pitchFamily="2" charset="2"/>
              </a:rPr>
              <a:t>value</a:t>
            </a:r>
            <a:r>
              <a:rPr lang="it-IT" sz="1200" dirty="0">
                <a:sym typeface="Wingdings" panose="05000000000000000000" pitchFamily="2" charset="2"/>
              </a:rPr>
              <a:t> of </a:t>
            </a:r>
            <a:r>
              <a:rPr lang="it-IT" sz="1200" dirty="0" err="1">
                <a:sym typeface="Wingdings" panose="05000000000000000000" pitchFamily="2" charset="2"/>
              </a:rPr>
              <a:t>word_reduction_type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600" dirty="0">
                <a:sym typeface="Wingdings" panose="05000000000000000000" pitchFamily="2" charset="2"/>
              </a:rPr>
              <a:t>Call </a:t>
            </a:r>
            <a:r>
              <a:rPr lang="it-IT" sz="1600" dirty="0" err="1">
                <a:sym typeface="Wingdings" panose="05000000000000000000" pitchFamily="2" charset="2"/>
              </a:rPr>
              <a:t>function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i="1" dirty="0" err="1">
                <a:sym typeface="Wingdings" panose="05000000000000000000" pitchFamily="2" charset="2"/>
              </a:rPr>
              <a:t>get_posting_list</a:t>
            </a:r>
            <a:r>
              <a:rPr lang="it-IT" sz="1600" i="1" dirty="0">
                <a:sym typeface="Wingdings" panose="05000000000000000000" pitchFamily="2" charset="2"/>
              </a:rPr>
              <a:t>()</a:t>
            </a:r>
            <a:r>
              <a:rPr lang="it-IT" sz="1600" dirty="0">
                <a:sym typeface="Wingdings" panose="05000000000000000000" pitchFamily="2" charset="2"/>
              </a:rPr>
              <a:t> from the </a:t>
            </a:r>
            <a:r>
              <a:rPr lang="it-IT" sz="1600" i="1" dirty="0" err="1">
                <a:sym typeface="Wingdings" panose="05000000000000000000" pitchFamily="2" charset="2"/>
              </a:rPr>
              <a:t>IRsystem</a:t>
            </a:r>
            <a:r>
              <a:rPr lang="it-IT" sz="1600" dirty="0">
                <a:sym typeface="Wingdings" panose="05000000000000000000" pitchFamily="2" charset="2"/>
              </a:rPr>
              <a:t> class to </a:t>
            </a:r>
            <a:r>
              <a:rPr lang="it-IT" sz="1600" b="1" dirty="0" err="1">
                <a:sym typeface="Wingdings" panose="05000000000000000000" pitchFamily="2" charset="2"/>
              </a:rPr>
              <a:t>retrieve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posting</a:t>
            </a:r>
            <a:r>
              <a:rPr lang="it-IT" sz="1600" b="1" dirty="0">
                <a:sym typeface="Wingdings" panose="05000000000000000000" pitchFamily="2" charset="2"/>
              </a:rPr>
              <a:t> list of the first word </a:t>
            </a:r>
            <a:r>
              <a:rPr lang="it-IT" sz="1600" dirty="0">
                <a:sym typeface="Wingdings" panose="05000000000000000000" pitchFamily="2" charset="2"/>
              </a:rPr>
              <a:t>in the query, </a:t>
            </a:r>
            <a:r>
              <a:rPr lang="it-IT" sz="1600" dirty="0" err="1">
                <a:sym typeface="Wingdings" panose="05000000000000000000" pitchFamily="2" charset="2"/>
              </a:rPr>
              <a:t>add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it</a:t>
            </a:r>
            <a:r>
              <a:rPr lang="it-IT" sz="1600" dirty="0">
                <a:sym typeface="Wingdings" panose="05000000000000000000" pitchFamily="2" charset="2"/>
              </a:rPr>
              <a:t> to the </a:t>
            </a:r>
            <a:r>
              <a:rPr lang="it-IT" sz="1600" dirty="0" err="1">
                <a:sym typeface="Wingdings" panose="05000000000000000000" pitchFamily="2" charset="2"/>
              </a:rPr>
              <a:t>answer</a:t>
            </a:r>
            <a:r>
              <a:rPr lang="it-IT" sz="1600" dirty="0">
                <a:sym typeface="Wingdings" panose="05000000000000000000" pitchFamily="2" charset="2"/>
              </a:rPr>
              <a:t> set</a:t>
            </a:r>
          </a:p>
          <a:p>
            <a:r>
              <a:rPr lang="it-IT" sz="1600" b="1" dirty="0">
                <a:sym typeface="Wingdings" panose="05000000000000000000" pitchFamily="2" charset="2"/>
              </a:rPr>
              <a:t>Loop </a:t>
            </a:r>
            <a:r>
              <a:rPr lang="it-IT" sz="1600" b="1" dirty="0" err="1">
                <a:sym typeface="Wingdings" panose="05000000000000000000" pitchFamily="2" charset="2"/>
              </a:rPr>
              <a:t>through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remaining</a:t>
            </a:r>
            <a:r>
              <a:rPr lang="it-IT" sz="1600" b="1" dirty="0">
                <a:sym typeface="Wingdings" panose="05000000000000000000" pitchFamily="2" charset="2"/>
              </a:rPr>
              <a:t> words</a:t>
            </a:r>
            <a:r>
              <a:rPr lang="it-IT" sz="1600" dirty="0">
                <a:sym typeface="Wingdings" panose="05000000000000000000" pitchFamily="2" charset="2"/>
              </a:rPr>
              <a:t> in the query</a:t>
            </a:r>
            <a:endParaRPr lang="it-IT" sz="17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4713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368857" cy="5292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sym typeface="Wingdings" panose="05000000000000000000" pitchFamily="2" charset="2"/>
              </a:rPr>
              <a:t>Stem/</a:t>
            </a:r>
            <a:r>
              <a:rPr lang="it-IT" sz="1200" dirty="0" err="1">
                <a:sym typeface="Wingdings" panose="05000000000000000000" pitchFamily="2" charset="2"/>
              </a:rPr>
              <a:t>Lemmatize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based</a:t>
            </a:r>
            <a:r>
              <a:rPr lang="it-IT" sz="1200" dirty="0">
                <a:sym typeface="Wingdings" panose="05000000000000000000" pitchFamily="2" charset="2"/>
              </a:rPr>
              <a:t> on the </a:t>
            </a:r>
            <a:r>
              <a:rPr lang="it-IT" sz="1200" dirty="0" err="1">
                <a:sym typeface="Wingdings" panose="05000000000000000000" pitchFamily="2" charset="2"/>
              </a:rPr>
              <a:t>value</a:t>
            </a:r>
            <a:r>
              <a:rPr lang="it-IT" sz="1200" dirty="0">
                <a:sym typeface="Wingdings" panose="05000000000000000000" pitchFamily="2" charset="2"/>
              </a:rPr>
              <a:t> of </a:t>
            </a:r>
            <a:r>
              <a:rPr lang="it-IT" sz="1200" dirty="0" err="1">
                <a:sym typeface="Wingdings" panose="05000000000000000000" pitchFamily="2" charset="2"/>
              </a:rPr>
              <a:t>word_reduction_type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600" dirty="0">
                <a:sym typeface="Wingdings" panose="05000000000000000000" pitchFamily="2" charset="2"/>
              </a:rPr>
              <a:t>Call </a:t>
            </a:r>
            <a:r>
              <a:rPr lang="it-IT" sz="1600" dirty="0" err="1">
                <a:sym typeface="Wingdings" panose="05000000000000000000" pitchFamily="2" charset="2"/>
              </a:rPr>
              <a:t>function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i="1" dirty="0" err="1">
                <a:sym typeface="Wingdings" panose="05000000000000000000" pitchFamily="2" charset="2"/>
              </a:rPr>
              <a:t>get_posting_list</a:t>
            </a:r>
            <a:r>
              <a:rPr lang="it-IT" sz="1600" i="1" dirty="0">
                <a:sym typeface="Wingdings" panose="05000000000000000000" pitchFamily="2" charset="2"/>
              </a:rPr>
              <a:t>()</a:t>
            </a:r>
            <a:r>
              <a:rPr lang="it-IT" sz="1600" dirty="0">
                <a:sym typeface="Wingdings" panose="05000000000000000000" pitchFamily="2" charset="2"/>
              </a:rPr>
              <a:t> from the </a:t>
            </a:r>
            <a:r>
              <a:rPr lang="it-IT" sz="1600" i="1" dirty="0" err="1">
                <a:sym typeface="Wingdings" panose="05000000000000000000" pitchFamily="2" charset="2"/>
              </a:rPr>
              <a:t>IRsystem</a:t>
            </a:r>
            <a:r>
              <a:rPr lang="it-IT" sz="1600" dirty="0">
                <a:sym typeface="Wingdings" panose="05000000000000000000" pitchFamily="2" charset="2"/>
              </a:rPr>
              <a:t> class to </a:t>
            </a:r>
            <a:r>
              <a:rPr lang="it-IT" sz="1600" b="1" dirty="0" err="1">
                <a:sym typeface="Wingdings" panose="05000000000000000000" pitchFamily="2" charset="2"/>
              </a:rPr>
              <a:t>retrieve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posting</a:t>
            </a:r>
            <a:r>
              <a:rPr lang="it-IT" sz="1600" b="1" dirty="0">
                <a:sym typeface="Wingdings" panose="05000000000000000000" pitchFamily="2" charset="2"/>
              </a:rPr>
              <a:t> list of the first word </a:t>
            </a:r>
            <a:r>
              <a:rPr lang="it-IT" sz="1600" dirty="0">
                <a:sym typeface="Wingdings" panose="05000000000000000000" pitchFamily="2" charset="2"/>
              </a:rPr>
              <a:t>in the query, </a:t>
            </a:r>
            <a:r>
              <a:rPr lang="it-IT" sz="1600" dirty="0" err="1">
                <a:sym typeface="Wingdings" panose="05000000000000000000" pitchFamily="2" charset="2"/>
              </a:rPr>
              <a:t>add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it</a:t>
            </a:r>
            <a:r>
              <a:rPr lang="it-IT" sz="1600" dirty="0">
                <a:sym typeface="Wingdings" panose="05000000000000000000" pitchFamily="2" charset="2"/>
              </a:rPr>
              <a:t> to the </a:t>
            </a:r>
            <a:r>
              <a:rPr lang="it-IT" sz="1600" dirty="0" err="1">
                <a:sym typeface="Wingdings" panose="05000000000000000000" pitchFamily="2" charset="2"/>
              </a:rPr>
              <a:t>answer</a:t>
            </a:r>
            <a:r>
              <a:rPr lang="it-IT" sz="1600" dirty="0">
                <a:sym typeface="Wingdings" panose="05000000000000000000" pitchFamily="2" charset="2"/>
              </a:rPr>
              <a:t> set</a:t>
            </a:r>
          </a:p>
          <a:p>
            <a:r>
              <a:rPr lang="it-IT" sz="1600" b="1" dirty="0">
                <a:sym typeface="Wingdings" panose="05000000000000000000" pitchFamily="2" charset="2"/>
              </a:rPr>
              <a:t>Loop </a:t>
            </a:r>
            <a:r>
              <a:rPr lang="it-IT" sz="1600" b="1" dirty="0" err="1">
                <a:sym typeface="Wingdings" panose="05000000000000000000" pitchFamily="2" charset="2"/>
              </a:rPr>
              <a:t>through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remaining</a:t>
            </a:r>
            <a:r>
              <a:rPr lang="it-IT" sz="1600" b="1" dirty="0">
                <a:sym typeface="Wingdings" panose="05000000000000000000" pitchFamily="2" charset="2"/>
              </a:rPr>
              <a:t> words</a:t>
            </a:r>
            <a:r>
              <a:rPr lang="it-IT" sz="1600" dirty="0">
                <a:sym typeface="Wingdings" panose="05000000000000000000" pitchFamily="2" charset="2"/>
              </a:rPr>
              <a:t> in the query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the word </a:t>
            </a:r>
            <a:r>
              <a:rPr lang="it-IT" sz="1200" dirty="0" err="1">
                <a:sym typeface="Wingdings" panose="05000000000000000000" pitchFamily="2" charset="2"/>
              </a:rPr>
              <a:t>is</a:t>
            </a:r>
            <a:r>
              <a:rPr lang="it-IT" sz="1200" dirty="0">
                <a:sym typeface="Wingdings" panose="05000000000000000000" pitchFamily="2" charset="2"/>
              </a:rPr>
              <a:t> «AND», </a:t>
            </a:r>
            <a:r>
              <a:rPr lang="it-IT" sz="1200" dirty="0" err="1">
                <a:sym typeface="Wingdings" panose="05000000000000000000" pitchFamily="2" charset="2"/>
              </a:rPr>
              <a:t>intersect</a:t>
            </a:r>
            <a:r>
              <a:rPr lang="it-IT" sz="1200" dirty="0">
                <a:sym typeface="Wingdings" panose="05000000000000000000" pitchFamily="2" charset="2"/>
              </a:rPr>
              <a:t> the </a:t>
            </a:r>
            <a:r>
              <a:rPr lang="it-IT" sz="1200" dirty="0" err="1">
                <a:sym typeface="Wingdings" panose="05000000000000000000" pitchFamily="2" charset="2"/>
              </a:rPr>
              <a:t>answer</a:t>
            </a:r>
            <a:r>
              <a:rPr lang="it-IT" sz="1200" dirty="0">
                <a:sym typeface="Wingdings" panose="05000000000000000000" pitchFamily="2" charset="2"/>
              </a:rPr>
              <a:t> set with the </a:t>
            </a:r>
            <a:r>
              <a:rPr lang="it-IT" sz="1200" dirty="0" err="1">
                <a:sym typeface="Wingdings" panose="05000000000000000000" pitchFamily="2" charset="2"/>
              </a:rPr>
              <a:t>posting</a:t>
            </a:r>
            <a:r>
              <a:rPr lang="it-IT" sz="1200" dirty="0">
                <a:sym typeface="Wingdings" panose="05000000000000000000" pitchFamily="2" charset="2"/>
              </a:rPr>
              <a:t> list of the </a:t>
            </a:r>
            <a:r>
              <a:rPr lang="it-IT" sz="1200" dirty="0" err="1">
                <a:sym typeface="Wingdings" panose="05000000000000000000" pitchFamily="2" charset="2"/>
              </a:rPr>
              <a:t>next</a:t>
            </a:r>
            <a:r>
              <a:rPr lang="it-IT" sz="1200" dirty="0">
                <a:sym typeface="Wingdings" panose="05000000000000000000" pitchFamily="2" charset="2"/>
              </a:rPr>
              <a:t> word</a:t>
            </a:r>
            <a:endParaRPr lang="it-IT" sz="1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2807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3" y="982519"/>
            <a:ext cx="6317098" cy="5292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sym typeface="Wingdings" panose="05000000000000000000" pitchFamily="2" charset="2"/>
              </a:rPr>
              <a:t>Stem/</a:t>
            </a:r>
            <a:r>
              <a:rPr lang="it-IT" sz="1200" dirty="0" err="1">
                <a:sym typeface="Wingdings" panose="05000000000000000000" pitchFamily="2" charset="2"/>
              </a:rPr>
              <a:t>Lemmatize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based</a:t>
            </a:r>
            <a:r>
              <a:rPr lang="it-IT" sz="1200" dirty="0">
                <a:sym typeface="Wingdings" panose="05000000000000000000" pitchFamily="2" charset="2"/>
              </a:rPr>
              <a:t> on the </a:t>
            </a:r>
            <a:r>
              <a:rPr lang="it-IT" sz="1200" dirty="0" err="1">
                <a:sym typeface="Wingdings" panose="05000000000000000000" pitchFamily="2" charset="2"/>
              </a:rPr>
              <a:t>value</a:t>
            </a:r>
            <a:r>
              <a:rPr lang="it-IT" sz="1200" dirty="0">
                <a:sym typeface="Wingdings" panose="05000000000000000000" pitchFamily="2" charset="2"/>
              </a:rPr>
              <a:t> of </a:t>
            </a:r>
            <a:r>
              <a:rPr lang="it-IT" sz="1200" dirty="0" err="1">
                <a:sym typeface="Wingdings" panose="05000000000000000000" pitchFamily="2" charset="2"/>
              </a:rPr>
              <a:t>word_reduction_type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600" dirty="0">
                <a:sym typeface="Wingdings" panose="05000000000000000000" pitchFamily="2" charset="2"/>
              </a:rPr>
              <a:t>Call </a:t>
            </a:r>
            <a:r>
              <a:rPr lang="it-IT" sz="1600" dirty="0" err="1">
                <a:sym typeface="Wingdings" panose="05000000000000000000" pitchFamily="2" charset="2"/>
              </a:rPr>
              <a:t>function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i="1" dirty="0" err="1">
                <a:sym typeface="Wingdings" panose="05000000000000000000" pitchFamily="2" charset="2"/>
              </a:rPr>
              <a:t>get_posting_list</a:t>
            </a:r>
            <a:r>
              <a:rPr lang="it-IT" sz="1600" i="1" dirty="0">
                <a:sym typeface="Wingdings" panose="05000000000000000000" pitchFamily="2" charset="2"/>
              </a:rPr>
              <a:t>()</a:t>
            </a:r>
            <a:r>
              <a:rPr lang="it-IT" sz="1600" dirty="0">
                <a:sym typeface="Wingdings" panose="05000000000000000000" pitchFamily="2" charset="2"/>
              </a:rPr>
              <a:t> from the </a:t>
            </a:r>
            <a:r>
              <a:rPr lang="it-IT" sz="1600" i="1" dirty="0" err="1">
                <a:sym typeface="Wingdings" panose="05000000000000000000" pitchFamily="2" charset="2"/>
              </a:rPr>
              <a:t>IRsystem</a:t>
            </a:r>
            <a:r>
              <a:rPr lang="it-IT" sz="1600" dirty="0">
                <a:sym typeface="Wingdings" panose="05000000000000000000" pitchFamily="2" charset="2"/>
              </a:rPr>
              <a:t> class to </a:t>
            </a:r>
            <a:r>
              <a:rPr lang="it-IT" sz="1600" b="1" dirty="0" err="1">
                <a:sym typeface="Wingdings" panose="05000000000000000000" pitchFamily="2" charset="2"/>
              </a:rPr>
              <a:t>retrieve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posting</a:t>
            </a:r>
            <a:r>
              <a:rPr lang="it-IT" sz="1600" b="1" dirty="0">
                <a:sym typeface="Wingdings" panose="05000000000000000000" pitchFamily="2" charset="2"/>
              </a:rPr>
              <a:t> list of the first word </a:t>
            </a:r>
            <a:r>
              <a:rPr lang="it-IT" sz="1600" dirty="0">
                <a:sym typeface="Wingdings" panose="05000000000000000000" pitchFamily="2" charset="2"/>
              </a:rPr>
              <a:t>in the query, </a:t>
            </a:r>
            <a:r>
              <a:rPr lang="it-IT" sz="1600" dirty="0" err="1">
                <a:sym typeface="Wingdings" panose="05000000000000000000" pitchFamily="2" charset="2"/>
              </a:rPr>
              <a:t>add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it</a:t>
            </a:r>
            <a:r>
              <a:rPr lang="it-IT" sz="1600" dirty="0">
                <a:sym typeface="Wingdings" panose="05000000000000000000" pitchFamily="2" charset="2"/>
              </a:rPr>
              <a:t> to the </a:t>
            </a:r>
            <a:r>
              <a:rPr lang="it-IT" sz="1600" dirty="0" err="1">
                <a:sym typeface="Wingdings" panose="05000000000000000000" pitchFamily="2" charset="2"/>
              </a:rPr>
              <a:t>answer</a:t>
            </a:r>
            <a:r>
              <a:rPr lang="it-IT" sz="1600" dirty="0">
                <a:sym typeface="Wingdings" panose="05000000000000000000" pitchFamily="2" charset="2"/>
              </a:rPr>
              <a:t> set</a:t>
            </a:r>
          </a:p>
          <a:p>
            <a:r>
              <a:rPr lang="it-IT" sz="1600" b="1" dirty="0">
                <a:sym typeface="Wingdings" panose="05000000000000000000" pitchFamily="2" charset="2"/>
              </a:rPr>
              <a:t>Loop </a:t>
            </a:r>
            <a:r>
              <a:rPr lang="it-IT" sz="1600" b="1" dirty="0" err="1">
                <a:sym typeface="Wingdings" panose="05000000000000000000" pitchFamily="2" charset="2"/>
              </a:rPr>
              <a:t>through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remaining</a:t>
            </a:r>
            <a:r>
              <a:rPr lang="it-IT" sz="1600" b="1" dirty="0">
                <a:sym typeface="Wingdings" panose="05000000000000000000" pitchFamily="2" charset="2"/>
              </a:rPr>
              <a:t> words</a:t>
            </a:r>
            <a:r>
              <a:rPr lang="it-IT" sz="1600" dirty="0">
                <a:sym typeface="Wingdings" panose="05000000000000000000" pitchFamily="2" charset="2"/>
              </a:rPr>
              <a:t> in the query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the word </a:t>
            </a:r>
            <a:r>
              <a:rPr lang="it-IT" sz="1200" dirty="0" err="1">
                <a:sym typeface="Wingdings" panose="05000000000000000000" pitchFamily="2" charset="2"/>
              </a:rPr>
              <a:t>is</a:t>
            </a:r>
            <a:r>
              <a:rPr lang="it-IT" sz="1200" dirty="0">
                <a:sym typeface="Wingdings" panose="05000000000000000000" pitchFamily="2" charset="2"/>
              </a:rPr>
              <a:t> «AND», </a:t>
            </a:r>
            <a:r>
              <a:rPr lang="it-IT" sz="1200" dirty="0" err="1">
                <a:sym typeface="Wingdings" panose="05000000000000000000" pitchFamily="2" charset="2"/>
              </a:rPr>
              <a:t>intersect</a:t>
            </a:r>
            <a:r>
              <a:rPr lang="it-IT" sz="1200" dirty="0">
                <a:sym typeface="Wingdings" panose="05000000000000000000" pitchFamily="2" charset="2"/>
              </a:rPr>
              <a:t> the </a:t>
            </a:r>
            <a:r>
              <a:rPr lang="it-IT" sz="1200" dirty="0" err="1">
                <a:sym typeface="Wingdings" panose="05000000000000000000" pitchFamily="2" charset="2"/>
              </a:rPr>
              <a:t>answer</a:t>
            </a:r>
            <a:r>
              <a:rPr lang="it-IT" sz="1200" dirty="0">
                <a:sym typeface="Wingdings" panose="05000000000000000000" pitchFamily="2" charset="2"/>
              </a:rPr>
              <a:t> set with the </a:t>
            </a:r>
            <a:r>
              <a:rPr lang="it-IT" sz="1200" dirty="0" err="1">
                <a:sym typeface="Wingdings" panose="05000000000000000000" pitchFamily="2" charset="2"/>
              </a:rPr>
              <a:t>posting</a:t>
            </a:r>
            <a:r>
              <a:rPr lang="it-IT" sz="1200" dirty="0">
                <a:sym typeface="Wingdings" panose="05000000000000000000" pitchFamily="2" charset="2"/>
              </a:rPr>
              <a:t> list of the </a:t>
            </a:r>
            <a:r>
              <a:rPr lang="it-IT" sz="1200" dirty="0" err="1">
                <a:sym typeface="Wingdings" panose="05000000000000000000" pitchFamily="2" charset="2"/>
              </a:rPr>
              <a:t>next</a:t>
            </a:r>
            <a:r>
              <a:rPr lang="it-IT" sz="1200" dirty="0">
                <a:sym typeface="Wingdings" panose="05000000000000000000" pitchFamily="2" charset="2"/>
              </a:rPr>
              <a:t> word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the word </a:t>
            </a:r>
            <a:r>
              <a:rPr lang="it-IT" sz="1200" dirty="0" err="1">
                <a:sym typeface="Wingdings" panose="05000000000000000000" pitchFamily="2" charset="2"/>
              </a:rPr>
              <a:t>is</a:t>
            </a:r>
            <a:r>
              <a:rPr lang="it-IT" sz="1200" dirty="0">
                <a:sym typeface="Wingdings" panose="05000000000000000000" pitchFamily="2" charset="2"/>
              </a:rPr>
              <a:t> «OR», unite the </a:t>
            </a:r>
            <a:r>
              <a:rPr lang="it-IT" sz="1200" dirty="0" err="1">
                <a:sym typeface="Wingdings" panose="05000000000000000000" pitchFamily="2" charset="2"/>
              </a:rPr>
              <a:t>answer</a:t>
            </a:r>
            <a:r>
              <a:rPr lang="it-IT" sz="1200" dirty="0">
                <a:sym typeface="Wingdings" panose="05000000000000000000" pitchFamily="2" charset="2"/>
              </a:rPr>
              <a:t> set with the </a:t>
            </a:r>
            <a:r>
              <a:rPr lang="it-IT" sz="1200" dirty="0" err="1">
                <a:sym typeface="Wingdings" panose="05000000000000000000" pitchFamily="2" charset="2"/>
              </a:rPr>
              <a:t>posting</a:t>
            </a:r>
            <a:r>
              <a:rPr lang="it-IT" sz="1200" dirty="0">
                <a:sym typeface="Wingdings" panose="05000000000000000000" pitchFamily="2" charset="2"/>
              </a:rPr>
              <a:t> list of the </a:t>
            </a:r>
            <a:r>
              <a:rPr lang="it-IT" sz="1200" dirty="0" err="1">
                <a:sym typeface="Wingdings" panose="05000000000000000000" pitchFamily="2" charset="2"/>
              </a:rPr>
              <a:t>next</a:t>
            </a:r>
            <a:r>
              <a:rPr lang="it-IT" sz="1200" dirty="0">
                <a:sym typeface="Wingdings" panose="05000000000000000000" pitchFamily="2" charset="2"/>
              </a:rPr>
              <a:t> word</a:t>
            </a:r>
            <a:endParaRPr lang="it-IT" sz="1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3628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49" y="5717399"/>
            <a:ext cx="3908629" cy="557950"/>
          </a:xfrm>
        </p:spPr>
        <p:txBody>
          <a:bodyPr rtlCol="0"/>
          <a:lstStyle/>
          <a:p>
            <a:pPr rtl="0"/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B415D-D7F3-31AD-86F9-44E9C4DB7453}"/>
              </a:ext>
            </a:extLst>
          </p:cNvPr>
          <p:cNvSpPr txBox="1">
            <a:spLocks/>
          </p:cNvSpPr>
          <p:nvPr/>
        </p:nvSpPr>
        <p:spPr>
          <a:xfrm>
            <a:off x="4871362" y="982519"/>
            <a:ext cx="6299846" cy="5608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QUERY ENGINE </a:t>
            </a:r>
            <a:br>
              <a:rPr lang="it-IT" dirty="0"/>
            </a:b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(query,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word_reduction_type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‘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stemming_porter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’, 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stopword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True, _</a:t>
            </a:r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it-IT" sz="1200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sz="1600" b="1" dirty="0" err="1"/>
              <a:t>Initialize</a:t>
            </a:r>
            <a:r>
              <a:rPr lang="it-IT" sz="1600" b="1" dirty="0"/>
              <a:t> an </a:t>
            </a:r>
            <a:r>
              <a:rPr lang="it-IT" sz="1600" b="1" dirty="0" err="1"/>
              <a:t>empty</a:t>
            </a:r>
            <a:r>
              <a:rPr lang="it-IT" sz="1600" b="1" dirty="0"/>
              <a:t> set </a:t>
            </a:r>
            <a:r>
              <a:rPr lang="it-IT" sz="1600" dirty="0"/>
              <a:t>for the </a:t>
            </a:r>
            <a:r>
              <a:rPr lang="it-IT" sz="1600" dirty="0" err="1"/>
              <a:t>answer</a:t>
            </a:r>
            <a:r>
              <a:rPr lang="it-IT" sz="1600" dirty="0"/>
              <a:t> to the query</a:t>
            </a:r>
          </a:p>
          <a:p>
            <a:r>
              <a:rPr lang="it-IT" sz="1600" b="1" dirty="0"/>
              <a:t>Split the text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/>
              <a:t>where</a:t>
            </a:r>
            <a:r>
              <a:rPr lang="it-IT" sz="1600" dirty="0"/>
              <a:t> the </a:t>
            </a:r>
            <a:r>
              <a:rPr lang="it-IT" sz="1600" dirty="0" err="1"/>
              <a:t>boolean</a:t>
            </a:r>
            <a:r>
              <a:rPr lang="it-IT" sz="1600" dirty="0"/>
              <a:t> </a:t>
            </a:r>
            <a:r>
              <a:rPr lang="it-IT" sz="1600" dirty="0" err="1"/>
              <a:t>operators</a:t>
            </a:r>
            <a:r>
              <a:rPr lang="it-IT" sz="1600" dirty="0"/>
              <a:t> are</a:t>
            </a:r>
          </a:p>
          <a:p>
            <a:pPr lvl="1"/>
            <a:r>
              <a:rPr lang="it-IT" sz="1200" dirty="0"/>
              <a:t>«american </a:t>
            </a:r>
            <a:r>
              <a:rPr lang="it-IT" sz="1200" dirty="0" err="1"/>
              <a:t>idiot</a:t>
            </a:r>
            <a:r>
              <a:rPr lang="it-IT" sz="1200" dirty="0"/>
              <a:t> NOT media» </a:t>
            </a:r>
            <a:r>
              <a:rPr lang="it-IT" sz="1200" dirty="0">
                <a:sym typeface="Wingdings" panose="05000000000000000000" pitchFamily="2" charset="2"/>
              </a:rPr>
              <a:t> {«american </a:t>
            </a:r>
            <a:r>
              <a:rPr lang="it-IT" sz="1200" dirty="0" err="1">
                <a:sym typeface="Wingdings" panose="05000000000000000000" pitchFamily="2" charset="2"/>
              </a:rPr>
              <a:t>idiot</a:t>
            </a:r>
            <a:r>
              <a:rPr lang="it-IT" sz="1200" dirty="0">
                <a:sym typeface="Wingdings" panose="05000000000000000000" pitchFamily="2" charset="2"/>
              </a:rPr>
              <a:t>», «AND» «media»}</a:t>
            </a:r>
          </a:p>
          <a:p>
            <a:r>
              <a:rPr lang="it-IT" sz="1600" b="1" dirty="0" err="1">
                <a:sym typeface="Wingdings" panose="05000000000000000000" pitchFamily="2" charset="2"/>
              </a:rPr>
              <a:t>Preprocess</a:t>
            </a:r>
            <a:r>
              <a:rPr lang="it-IT" sz="1600" b="1" dirty="0">
                <a:sym typeface="Wingdings" panose="05000000000000000000" pitchFamily="2" charset="2"/>
              </a:rPr>
              <a:t> the words </a:t>
            </a:r>
            <a:r>
              <a:rPr lang="it-IT" sz="1600" dirty="0">
                <a:sym typeface="Wingdings" panose="05000000000000000000" pitchFamily="2" charset="2"/>
              </a:rPr>
              <a:t>(</a:t>
            </a:r>
            <a:r>
              <a:rPr lang="it-IT" sz="1600" dirty="0" err="1">
                <a:sym typeface="Wingdings" panose="05000000000000000000" pitchFamily="2" charset="2"/>
              </a:rPr>
              <a:t>not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boolean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operators</a:t>
            </a:r>
            <a:r>
              <a:rPr lang="it-IT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</a:t>
            </a:r>
            <a:r>
              <a:rPr lang="it-IT" sz="1200" dirty="0">
                <a:sym typeface="Wingdings" panose="05000000000000000000" pitchFamily="2" charset="2"/>
              </a:rPr>
              <a:t> == False, </a:t>
            </a:r>
            <a:r>
              <a:rPr lang="it-IT" sz="1200" dirty="0" err="1">
                <a:sym typeface="Wingdings" panose="05000000000000000000" pitchFamily="2" charset="2"/>
              </a:rPr>
              <a:t>remove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stopwords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sym typeface="Wingdings" panose="05000000000000000000" pitchFamily="2" charset="2"/>
              </a:rPr>
              <a:t>Stem/</a:t>
            </a:r>
            <a:r>
              <a:rPr lang="it-IT" sz="1200" dirty="0" err="1">
                <a:sym typeface="Wingdings" panose="05000000000000000000" pitchFamily="2" charset="2"/>
              </a:rPr>
              <a:t>Lemmatize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based</a:t>
            </a:r>
            <a:r>
              <a:rPr lang="it-IT" sz="1200" dirty="0">
                <a:sym typeface="Wingdings" panose="05000000000000000000" pitchFamily="2" charset="2"/>
              </a:rPr>
              <a:t> on the </a:t>
            </a:r>
            <a:r>
              <a:rPr lang="it-IT" sz="1200" dirty="0" err="1">
                <a:sym typeface="Wingdings" panose="05000000000000000000" pitchFamily="2" charset="2"/>
              </a:rPr>
              <a:t>value</a:t>
            </a:r>
            <a:r>
              <a:rPr lang="it-IT" sz="1200" dirty="0">
                <a:sym typeface="Wingdings" panose="05000000000000000000" pitchFamily="2" charset="2"/>
              </a:rPr>
              <a:t> of </a:t>
            </a:r>
            <a:r>
              <a:rPr lang="it-IT" sz="1200" dirty="0" err="1">
                <a:sym typeface="Wingdings" panose="05000000000000000000" pitchFamily="2" charset="2"/>
              </a:rPr>
              <a:t>word_reduction_type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600" dirty="0">
                <a:sym typeface="Wingdings" panose="05000000000000000000" pitchFamily="2" charset="2"/>
              </a:rPr>
              <a:t>Call </a:t>
            </a:r>
            <a:r>
              <a:rPr lang="it-IT" sz="1600" dirty="0" err="1">
                <a:sym typeface="Wingdings" panose="05000000000000000000" pitchFamily="2" charset="2"/>
              </a:rPr>
              <a:t>function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i="1" dirty="0" err="1">
                <a:sym typeface="Wingdings" panose="05000000000000000000" pitchFamily="2" charset="2"/>
              </a:rPr>
              <a:t>get_posting_list</a:t>
            </a:r>
            <a:r>
              <a:rPr lang="it-IT" sz="1600" i="1" dirty="0">
                <a:sym typeface="Wingdings" panose="05000000000000000000" pitchFamily="2" charset="2"/>
              </a:rPr>
              <a:t>()</a:t>
            </a:r>
            <a:r>
              <a:rPr lang="it-IT" sz="1600" dirty="0">
                <a:sym typeface="Wingdings" panose="05000000000000000000" pitchFamily="2" charset="2"/>
              </a:rPr>
              <a:t> from the </a:t>
            </a:r>
            <a:r>
              <a:rPr lang="it-IT" sz="1600" i="1" dirty="0" err="1">
                <a:sym typeface="Wingdings" panose="05000000000000000000" pitchFamily="2" charset="2"/>
              </a:rPr>
              <a:t>IRsystem</a:t>
            </a:r>
            <a:r>
              <a:rPr lang="it-IT" sz="1600" dirty="0">
                <a:sym typeface="Wingdings" panose="05000000000000000000" pitchFamily="2" charset="2"/>
              </a:rPr>
              <a:t> class to </a:t>
            </a:r>
            <a:r>
              <a:rPr lang="it-IT" sz="1600" b="1" dirty="0" err="1">
                <a:sym typeface="Wingdings" panose="05000000000000000000" pitchFamily="2" charset="2"/>
              </a:rPr>
              <a:t>retrieve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posting</a:t>
            </a:r>
            <a:r>
              <a:rPr lang="it-IT" sz="1600" b="1" dirty="0">
                <a:sym typeface="Wingdings" panose="05000000000000000000" pitchFamily="2" charset="2"/>
              </a:rPr>
              <a:t> list of the first word </a:t>
            </a:r>
            <a:r>
              <a:rPr lang="it-IT" sz="1600" dirty="0">
                <a:sym typeface="Wingdings" panose="05000000000000000000" pitchFamily="2" charset="2"/>
              </a:rPr>
              <a:t>in the query, </a:t>
            </a:r>
            <a:r>
              <a:rPr lang="it-IT" sz="1600" dirty="0" err="1">
                <a:sym typeface="Wingdings" panose="05000000000000000000" pitchFamily="2" charset="2"/>
              </a:rPr>
              <a:t>add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it</a:t>
            </a:r>
            <a:r>
              <a:rPr lang="it-IT" sz="1600" dirty="0">
                <a:sym typeface="Wingdings" panose="05000000000000000000" pitchFamily="2" charset="2"/>
              </a:rPr>
              <a:t> to the </a:t>
            </a:r>
            <a:r>
              <a:rPr lang="it-IT" sz="1600" dirty="0" err="1">
                <a:sym typeface="Wingdings" panose="05000000000000000000" pitchFamily="2" charset="2"/>
              </a:rPr>
              <a:t>answer</a:t>
            </a:r>
            <a:r>
              <a:rPr lang="it-IT" sz="1600" dirty="0">
                <a:sym typeface="Wingdings" panose="05000000000000000000" pitchFamily="2" charset="2"/>
              </a:rPr>
              <a:t> set</a:t>
            </a:r>
          </a:p>
          <a:p>
            <a:r>
              <a:rPr lang="it-IT" sz="1600" b="1" dirty="0">
                <a:sym typeface="Wingdings" panose="05000000000000000000" pitchFamily="2" charset="2"/>
              </a:rPr>
              <a:t>Loop </a:t>
            </a:r>
            <a:r>
              <a:rPr lang="it-IT" sz="1600" b="1" dirty="0" err="1">
                <a:sym typeface="Wingdings" panose="05000000000000000000" pitchFamily="2" charset="2"/>
              </a:rPr>
              <a:t>through</a:t>
            </a:r>
            <a:r>
              <a:rPr lang="it-IT" sz="1600" b="1" dirty="0">
                <a:sym typeface="Wingdings" panose="05000000000000000000" pitchFamily="2" charset="2"/>
              </a:rPr>
              <a:t> the </a:t>
            </a:r>
            <a:r>
              <a:rPr lang="it-IT" sz="1600" b="1" dirty="0" err="1">
                <a:sym typeface="Wingdings" panose="05000000000000000000" pitchFamily="2" charset="2"/>
              </a:rPr>
              <a:t>remaining</a:t>
            </a:r>
            <a:r>
              <a:rPr lang="it-IT" sz="1600" b="1" dirty="0">
                <a:sym typeface="Wingdings" panose="05000000000000000000" pitchFamily="2" charset="2"/>
              </a:rPr>
              <a:t> words</a:t>
            </a:r>
            <a:r>
              <a:rPr lang="it-IT" sz="1600" dirty="0">
                <a:sym typeface="Wingdings" panose="05000000000000000000" pitchFamily="2" charset="2"/>
              </a:rPr>
              <a:t> in the query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the word </a:t>
            </a:r>
            <a:r>
              <a:rPr lang="it-IT" sz="1200" dirty="0" err="1">
                <a:sym typeface="Wingdings" panose="05000000000000000000" pitchFamily="2" charset="2"/>
              </a:rPr>
              <a:t>is</a:t>
            </a:r>
            <a:r>
              <a:rPr lang="it-IT" sz="1200" dirty="0">
                <a:sym typeface="Wingdings" panose="05000000000000000000" pitchFamily="2" charset="2"/>
              </a:rPr>
              <a:t> «AND», </a:t>
            </a:r>
            <a:r>
              <a:rPr lang="it-IT" sz="1200" dirty="0" err="1">
                <a:sym typeface="Wingdings" panose="05000000000000000000" pitchFamily="2" charset="2"/>
              </a:rPr>
              <a:t>intersect</a:t>
            </a:r>
            <a:r>
              <a:rPr lang="it-IT" sz="1200" dirty="0">
                <a:sym typeface="Wingdings" panose="05000000000000000000" pitchFamily="2" charset="2"/>
              </a:rPr>
              <a:t> the </a:t>
            </a:r>
            <a:r>
              <a:rPr lang="it-IT" sz="1200" dirty="0" err="1">
                <a:sym typeface="Wingdings" panose="05000000000000000000" pitchFamily="2" charset="2"/>
              </a:rPr>
              <a:t>answer</a:t>
            </a:r>
            <a:r>
              <a:rPr lang="it-IT" sz="1200" dirty="0">
                <a:sym typeface="Wingdings" panose="05000000000000000000" pitchFamily="2" charset="2"/>
              </a:rPr>
              <a:t> set with the </a:t>
            </a:r>
            <a:r>
              <a:rPr lang="it-IT" sz="1200" dirty="0" err="1">
                <a:sym typeface="Wingdings" panose="05000000000000000000" pitchFamily="2" charset="2"/>
              </a:rPr>
              <a:t>posting</a:t>
            </a:r>
            <a:r>
              <a:rPr lang="it-IT" sz="1200" dirty="0">
                <a:sym typeface="Wingdings" panose="05000000000000000000" pitchFamily="2" charset="2"/>
              </a:rPr>
              <a:t> list of the </a:t>
            </a:r>
            <a:r>
              <a:rPr lang="it-IT" sz="1200" dirty="0" err="1">
                <a:sym typeface="Wingdings" panose="05000000000000000000" pitchFamily="2" charset="2"/>
              </a:rPr>
              <a:t>next</a:t>
            </a:r>
            <a:r>
              <a:rPr lang="it-IT" sz="1200" dirty="0">
                <a:sym typeface="Wingdings" panose="05000000000000000000" pitchFamily="2" charset="2"/>
              </a:rPr>
              <a:t> word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the word </a:t>
            </a:r>
            <a:r>
              <a:rPr lang="it-IT" sz="1200" dirty="0" err="1">
                <a:sym typeface="Wingdings" panose="05000000000000000000" pitchFamily="2" charset="2"/>
              </a:rPr>
              <a:t>is</a:t>
            </a:r>
            <a:r>
              <a:rPr lang="it-IT" sz="1200" dirty="0">
                <a:sym typeface="Wingdings" panose="05000000000000000000" pitchFamily="2" charset="2"/>
              </a:rPr>
              <a:t> «OR», unite the </a:t>
            </a:r>
            <a:r>
              <a:rPr lang="it-IT" sz="1200" dirty="0" err="1">
                <a:sym typeface="Wingdings" panose="05000000000000000000" pitchFamily="2" charset="2"/>
              </a:rPr>
              <a:t>answer</a:t>
            </a:r>
            <a:r>
              <a:rPr lang="it-IT" sz="1200" dirty="0">
                <a:sym typeface="Wingdings" panose="05000000000000000000" pitchFamily="2" charset="2"/>
              </a:rPr>
              <a:t> set with the </a:t>
            </a:r>
            <a:r>
              <a:rPr lang="it-IT" sz="1200" dirty="0" err="1">
                <a:sym typeface="Wingdings" panose="05000000000000000000" pitchFamily="2" charset="2"/>
              </a:rPr>
              <a:t>posting</a:t>
            </a:r>
            <a:r>
              <a:rPr lang="it-IT" sz="1200" dirty="0">
                <a:sym typeface="Wingdings" panose="05000000000000000000" pitchFamily="2" charset="2"/>
              </a:rPr>
              <a:t> list of the </a:t>
            </a:r>
            <a:r>
              <a:rPr lang="it-IT" sz="1200" dirty="0" err="1">
                <a:sym typeface="Wingdings" panose="05000000000000000000" pitchFamily="2" charset="2"/>
              </a:rPr>
              <a:t>next</a:t>
            </a:r>
            <a:r>
              <a:rPr lang="it-IT" sz="1200" dirty="0">
                <a:sym typeface="Wingdings" panose="05000000000000000000" pitchFamily="2" charset="2"/>
              </a:rPr>
              <a:t> word</a:t>
            </a:r>
          </a:p>
          <a:p>
            <a:pPr lvl="1"/>
            <a:r>
              <a:rPr lang="it-IT" sz="1200" dirty="0" err="1">
                <a:sym typeface="Wingdings" panose="05000000000000000000" pitchFamily="2" charset="2"/>
              </a:rPr>
              <a:t>If</a:t>
            </a:r>
            <a:r>
              <a:rPr lang="it-IT" sz="1200" dirty="0">
                <a:sym typeface="Wingdings" panose="05000000000000000000" pitchFamily="2" charset="2"/>
              </a:rPr>
              <a:t> the word </a:t>
            </a:r>
            <a:r>
              <a:rPr lang="it-IT" sz="1200" dirty="0" err="1">
                <a:sym typeface="Wingdings" panose="05000000000000000000" pitchFamily="2" charset="2"/>
              </a:rPr>
              <a:t>is</a:t>
            </a:r>
            <a:r>
              <a:rPr lang="it-IT" sz="1200" dirty="0">
                <a:sym typeface="Wingdings" panose="05000000000000000000" pitchFamily="2" charset="2"/>
              </a:rPr>
              <a:t> «NOT», </a:t>
            </a:r>
            <a:r>
              <a:rPr lang="it-IT" sz="1200" dirty="0" err="1">
                <a:sym typeface="Wingdings" panose="05000000000000000000" pitchFamily="2" charset="2"/>
              </a:rPr>
              <a:t>subtract</a:t>
            </a:r>
            <a:r>
              <a:rPr lang="it-IT" sz="1200" dirty="0">
                <a:sym typeface="Wingdings" panose="05000000000000000000" pitchFamily="2" charset="2"/>
              </a:rPr>
              <a:t> the </a:t>
            </a:r>
            <a:r>
              <a:rPr lang="it-IT" sz="1200" dirty="0" err="1">
                <a:sym typeface="Wingdings" panose="05000000000000000000" pitchFamily="2" charset="2"/>
              </a:rPr>
              <a:t>posting</a:t>
            </a:r>
            <a:r>
              <a:rPr lang="it-IT" sz="1200" dirty="0">
                <a:sym typeface="Wingdings" panose="05000000000000000000" pitchFamily="2" charset="2"/>
              </a:rPr>
              <a:t> list of the </a:t>
            </a:r>
            <a:r>
              <a:rPr lang="it-IT" sz="1200" dirty="0" err="1">
                <a:sym typeface="Wingdings" panose="05000000000000000000" pitchFamily="2" charset="2"/>
              </a:rPr>
              <a:t>next</a:t>
            </a:r>
            <a:r>
              <a:rPr lang="it-IT" sz="1200" dirty="0">
                <a:sym typeface="Wingdings" panose="05000000000000000000" pitchFamily="2" charset="2"/>
              </a:rPr>
              <a:t> word from the </a:t>
            </a:r>
            <a:r>
              <a:rPr lang="it-IT" sz="1200" dirty="0" err="1">
                <a:sym typeface="Wingdings" panose="05000000000000000000" pitchFamily="2" charset="2"/>
              </a:rPr>
              <a:t>answer</a:t>
            </a:r>
            <a:r>
              <a:rPr lang="it-IT" sz="1200" dirty="0">
                <a:sym typeface="Wingdings" panose="05000000000000000000" pitchFamily="2" charset="2"/>
              </a:rPr>
              <a:t> set</a:t>
            </a:r>
          </a:p>
          <a:p>
            <a:r>
              <a:rPr lang="it-IT" sz="1600" dirty="0" err="1">
                <a:sym typeface="Wingdings" panose="05000000000000000000" pitchFamily="2" charset="2"/>
              </a:rPr>
              <a:t>If</a:t>
            </a:r>
            <a:r>
              <a:rPr lang="it-IT" sz="1600" dirty="0">
                <a:sym typeface="Wingdings" panose="05000000000000000000" pitchFamily="2" charset="2"/>
              </a:rPr>
              <a:t> _</a:t>
            </a:r>
            <a:r>
              <a:rPr lang="it-IT" sz="1600" dirty="0" err="1">
                <a:sym typeface="Wingdings" panose="05000000000000000000" pitchFamily="2" charset="2"/>
              </a:rPr>
              <a:t>print</a:t>
            </a:r>
            <a:r>
              <a:rPr lang="it-IT" sz="1600" dirty="0">
                <a:sym typeface="Wingdings" panose="05000000000000000000" pitchFamily="2" charset="2"/>
              </a:rPr>
              <a:t> == True </a:t>
            </a:r>
            <a:r>
              <a:rPr lang="it-IT" sz="1600" dirty="0" err="1">
                <a:sym typeface="Wingdings" panose="05000000000000000000" pitchFamily="2" charset="2"/>
              </a:rPr>
              <a:t>print</a:t>
            </a:r>
            <a:r>
              <a:rPr lang="it-IT" sz="1600" dirty="0">
                <a:sym typeface="Wingdings" panose="05000000000000000000" pitchFamily="2" charset="2"/>
              </a:rPr>
              <a:t> the </a:t>
            </a:r>
            <a:r>
              <a:rPr lang="it-IT" sz="1600" dirty="0" err="1">
                <a:sym typeface="Wingdings" panose="05000000000000000000" pitchFamily="2" charset="2"/>
              </a:rPr>
              <a:t>answer</a:t>
            </a:r>
            <a:r>
              <a:rPr lang="it-IT" sz="1600" dirty="0">
                <a:sym typeface="Wingdings" panose="05000000000000000000" pitchFamily="2" charset="2"/>
              </a:rPr>
              <a:t>, </a:t>
            </a:r>
            <a:r>
              <a:rPr lang="it-IT" sz="1600" dirty="0" err="1">
                <a:sym typeface="Wingdings" panose="05000000000000000000" pitchFamily="2" charset="2"/>
              </a:rPr>
              <a:t>otherwise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return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it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13493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0661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62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2337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422515"/>
            <a:ext cx="4796823" cy="3651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 err="1"/>
              <a:t>Implement</a:t>
            </a:r>
            <a:r>
              <a:rPr lang="it-IT" sz="1800" dirty="0"/>
              <a:t> a </a:t>
            </a:r>
            <a:r>
              <a:rPr lang="it-IT" sz="1800" dirty="0" err="1"/>
              <a:t>Boolean</a:t>
            </a:r>
            <a:r>
              <a:rPr lang="it-IT" sz="1800" dirty="0"/>
              <a:t> </a:t>
            </a:r>
            <a:r>
              <a:rPr lang="it-IT" sz="1800" dirty="0" err="1"/>
              <a:t>Retrieval</a:t>
            </a:r>
            <a:r>
              <a:rPr lang="it-IT" sz="1800" dirty="0"/>
              <a:t> system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670A3077-165A-8243-E254-04D4DC5B02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1" y="1334040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Retrieval</a:t>
            </a:r>
            <a:r>
              <a:rPr lang="it-IT" sz="1800" dirty="0"/>
              <a:t> of songs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CD9B76E1-CAF1-7F5B-9831-85CDD85D28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0" y="2245565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Boolean</a:t>
            </a:r>
            <a:r>
              <a:rPr lang="it-IT" sz="1800" dirty="0"/>
              <a:t> queries on the song </a:t>
            </a:r>
            <a:r>
              <a:rPr lang="it-IT" sz="1800" dirty="0" err="1"/>
              <a:t>lyrics</a:t>
            </a:r>
            <a:endParaRPr lang="it-IT" sz="1800" dirty="0"/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E84E7927-3E61-936E-EB40-2EED53B0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7588" y="6356349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12">
            <a:extLst>
              <a:ext uri="{FF2B5EF4-FFF2-40B4-BE49-F238E27FC236}">
                <a16:creationId xmlns:a16="http://schemas.microsoft.com/office/drawing/2014/main" id="{1FF7BB14-3C63-0EED-478A-F62FFE5AEFD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836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  <a:endParaRPr lang="it-IT" sz="1600" noProof="1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0134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noProof="1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8848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noProof="1"/>
              <a:t>6 IRsystems are created and saved, with all combinations of parameters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noProof="1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5217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2639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noProof="1"/>
              <a:t>6 IRsystems are created and saved, with all combinations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word_reduction_type = ‘stemming_porter’, stopwords = True</a:t>
            </a:r>
            <a:br>
              <a:rPr lang="it-IT" sz="1200" noProof="1"/>
            </a:br>
            <a:r>
              <a:rPr lang="it-IT" sz="1200" noProof="1"/>
              <a:t>…</a:t>
            </a:r>
            <a:br>
              <a:rPr lang="it-IT" sz="1200" noProof="1"/>
            </a:br>
            <a:r>
              <a:rPr lang="it-IT" sz="1200" noProof="1"/>
              <a:t>word_reduction_type = ‘lemmatization’, stopwords =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200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noProof="1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4026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3690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noProof="1"/>
              <a:t>6 IRsystems are created and saved, with all combinations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word_reduction_type = ‘stemming_porter’, stopwords = True</a:t>
            </a:r>
            <a:br>
              <a:rPr lang="it-IT" sz="1200" noProof="1"/>
            </a:br>
            <a:r>
              <a:rPr lang="it-IT" sz="1200" noProof="1"/>
              <a:t>…</a:t>
            </a:r>
            <a:br>
              <a:rPr lang="it-IT" sz="1200" noProof="1"/>
            </a:br>
            <a:r>
              <a:rPr lang="it-IT" sz="1200" noProof="1"/>
              <a:t>word_reduction_type = ‘lemmatization’, stopwords = False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The whole process takes ~70’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4908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3690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noProof="1"/>
              <a:t>6 IRsystems are created and saved, with all combinations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word_reduction_type = ‘stemming_porter’, stopwords = True</a:t>
            </a:r>
            <a:br>
              <a:rPr lang="it-IT" sz="1200" noProof="1"/>
            </a:br>
            <a:r>
              <a:rPr lang="it-IT" sz="1200" noProof="1"/>
              <a:t>…</a:t>
            </a:r>
            <a:br>
              <a:rPr lang="it-IT" sz="1200" noProof="1"/>
            </a:br>
            <a:r>
              <a:rPr lang="it-IT" sz="1200" noProof="1"/>
              <a:t>word_reduction_type = ‘lemmatization’, stopwords = False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The whole process takes ~70’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Each IRsystem takes approximately 10-12’ to be generated and saved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186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3690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noProof="1"/>
              <a:t>6 IRsystems are created and saved, with all combinations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word_reduction_type = ‘stemming_porter’, stopwords = True</a:t>
            </a:r>
            <a:br>
              <a:rPr lang="it-IT" sz="1200" noProof="1"/>
            </a:br>
            <a:r>
              <a:rPr lang="it-IT" sz="1200" noProof="1"/>
              <a:t>…</a:t>
            </a:r>
            <a:br>
              <a:rPr lang="it-IT" sz="1200" noProof="1"/>
            </a:br>
            <a:r>
              <a:rPr lang="it-IT" sz="1200" noProof="1"/>
              <a:t>word_reduction_type = ‘lemmatization’, stopwords = False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The whole process takes ~70’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Each IRsystem takes approximately 10-12’ to be generated and saved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Experimentally, it turns out that both the generation and saving take up ~6’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04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7557638" cy="510844"/>
          </a:xfrm>
        </p:spPr>
        <p:txBody>
          <a:bodyPr rtlCol="0"/>
          <a:lstStyle/>
          <a:p>
            <a:pPr rtl="0"/>
            <a:r>
              <a:rPr lang="it-IT" dirty="0" err="1"/>
              <a:t>Saving</a:t>
            </a:r>
            <a:r>
              <a:rPr lang="it-IT" dirty="0"/>
              <a:t> the </a:t>
            </a:r>
            <a:r>
              <a:rPr lang="it-IT" dirty="0" err="1"/>
              <a:t>inverted</a:t>
            </a:r>
            <a:r>
              <a:rPr lang="it-IT" dirty="0"/>
              <a:t> index on disk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666205"/>
            <a:ext cx="6280929" cy="3690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The </a:t>
            </a:r>
            <a:r>
              <a:rPr lang="it-IT" i="1" noProof="1"/>
              <a:t>pickle</a:t>
            </a:r>
            <a:r>
              <a:rPr lang="it-IT" noProof="1"/>
              <a:t> library is used to dump the IRsystem object on disk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So the whole system is saved, not just the index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It’s the only way that has been found to dump </a:t>
            </a:r>
            <a:r>
              <a:rPr lang="it-IT" sz="1200" u="sng" noProof="1"/>
              <a:t>custom objects</a:t>
            </a:r>
            <a:r>
              <a:rPr lang="it-IT" sz="1200" noProof="1"/>
              <a:t> on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other libraries exist for specific data types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… the alternative is to write a function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noProof="1"/>
              <a:t>6 IRsystems are created and saved, with all combinations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noProof="1"/>
              <a:t>word_reduction_type = ‘stemming_porter’, stopwords = True</a:t>
            </a:r>
            <a:br>
              <a:rPr lang="it-IT" sz="1200" noProof="1"/>
            </a:br>
            <a:r>
              <a:rPr lang="it-IT" sz="1200" noProof="1"/>
              <a:t>…</a:t>
            </a:r>
            <a:br>
              <a:rPr lang="it-IT" sz="1200" noProof="1"/>
            </a:br>
            <a:r>
              <a:rPr lang="it-IT" sz="1200" noProof="1"/>
              <a:t>word_reduction_type = ‘lemmatization’, stopwords = False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The whole process takes ~70’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Each IRsystem takes approximately 10-12’ to be generated and saved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Experimentally, it turns out that both the generation and saving take up ~6’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200" noProof="1"/>
              <a:t>Loading an IRsystem from disk takes ~1’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111750" cy="365125"/>
          </a:xfrm>
        </p:spPr>
        <p:txBody>
          <a:bodyPr rtlCol="0"/>
          <a:lstStyle/>
          <a:p>
            <a:pPr rtl="0"/>
            <a:r>
              <a:rPr lang="it-IT" sz="900" dirty="0"/>
              <a:t>Sandro Junior Della Rovere – Information </a:t>
            </a:r>
            <a:r>
              <a:rPr lang="it-IT" sz="900" dirty="0" err="1"/>
              <a:t>Retrieval</a:t>
            </a:r>
            <a:r>
              <a:rPr lang="it-IT" sz="9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6" y="6356348"/>
            <a:ext cx="803694" cy="365125"/>
          </a:xfrm>
        </p:spPr>
        <p:txBody>
          <a:bodyPr rtlCol="0"/>
          <a:lstStyle/>
          <a:p>
            <a:pPr rtl="0"/>
            <a:r>
              <a:rPr lang="it-IT" sz="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5912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5200650" cy="1715531"/>
          </a:xfrm>
        </p:spPr>
        <p:txBody>
          <a:bodyPr rtlCol="0"/>
          <a:lstStyle/>
          <a:p>
            <a:pPr rtl="0"/>
            <a:r>
              <a:rPr lang="it-IT" dirty="0"/>
              <a:t>…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422515"/>
            <a:ext cx="4796823" cy="3651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 err="1"/>
              <a:t>Implement</a:t>
            </a:r>
            <a:r>
              <a:rPr lang="it-IT" sz="1800" dirty="0"/>
              <a:t> a </a:t>
            </a:r>
            <a:r>
              <a:rPr lang="it-IT" sz="1800" dirty="0" err="1"/>
              <a:t>Boolean</a:t>
            </a:r>
            <a:r>
              <a:rPr lang="it-IT" sz="1800" dirty="0"/>
              <a:t> </a:t>
            </a:r>
            <a:r>
              <a:rPr lang="it-IT" sz="1800" dirty="0" err="1"/>
              <a:t>Retrieval</a:t>
            </a:r>
            <a:r>
              <a:rPr lang="it-IT" sz="1800" dirty="0"/>
              <a:t> system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670A3077-165A-8243-E254-04D4DC5B02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1" y="1334040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Retrieval</a:t>
            </a:r>
            <a:r>
              <a:rPr lang="it-IT" sz="1800" dirty="0"/>
              <a:t> of songs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CD9B76E1-CAF1-7F5B-9831-85CDD85D28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0" y="2245565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Boolean</a:t>
            </a:r>
            <a:r>
              <a:rPr lang="it-IT" sz="1800" dirty="0"/>
              <a:t> queries on the song </a:t>
            </a:r>
            <a:r>
              <a:rPr lang="it-IT" sz="1800" dirty="0" err="1"/>
              <a:t>lyrics</a:t>
            </a:r>
            <a:endParaRPr lang="it-IT" sz="1800" dirty="0"/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F46B15A3-7A1C-8326-08AB-4255945965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79" y="3157090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«american AND </a:t>
            </a:r>
            <a:r>
              <a:rPr lang="it-IT" sz="1800" dirty="0" err="1"/>
              <a:t>idiot</a:t>
            </a:r>
            <a:r>
              <a:rPr lang="it-IT" sz="1800" dirty="0"/>
              <a:t>»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999F43E-B4F7-4C97-C387-0A2BE6EA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7588" y="6356349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8" name="Segnaposto numero diapositiva 12">
            <a:extLst>
              <a:ext uri="{FF2B5EF4-FFF2-40B4-BE49-F238E27FC236}">
                <a16:creationId xmlns:a16="http://schemas.microsoft.com/office/drawing/2014/main" id="{9F096E10-75D9-7513-2ECF-D3A53E30560C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9135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4357278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«american AND idiot»:</a:t>
            </a:r>
          </a:p>
          <a:p>
            <a:pPr rtl="0"/>
            <a:r>
              <a:rPr lang="it-IT" noProof="1"/>
              <a:t>	</a:t>
            </a:r>
          </a:p>
          <a:p>
            <a:pPr rtl="0"/>
            <a:r>
              <a:rPr lang="it-IT" noProof="1"/>
              <a:t>	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6171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4357278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«american AND idiot»:</a:t>
            </a:r>
          </a:p>
          <a:p>
            <a:pPr rtl="0"/>
            <a:r>
              <a:rPr lang="it-IT" noProof="1"/>
              <a:t>	</a:t>
            </a:r>
          </a:p>
          <a:p>
            <a:pPr rtl="0"/>
            <a:r>
              <a:rPr lang="it-IT" noProof="1"/>
              <a:t>	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4023516A-AB31-588A-80A3-3BDB8C0A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79" y="2839571"/>
            <a:ext cx="3156501" cy="28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3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4357278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«american AND idiot NOT media»:</a:t>
            </a:r>
          </a:p>
          <a:p>
            <a:pPr rtl="0"/>
            <a:r>
              <a:rPr lang="it-IT" noProof="1"/>
              <a:t>	</a:t>
            </a:r>
          </a:p>
          <a:p>
            <a:pPr rtl="0"/>
            <a:r>
              <a:rPr lang="it-IT" noProof="1"/>
              <a:t>	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4231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4357278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«american AND idiot NOT media»:</a:t>
            </a:r>
          </a:p>
          <a:p>
            <a:pPr rtl="0"/>
            <a:r>
              <a:rPr lang="it-IT" noProof="1"/>
              <a:t>	</a:t>
            </a:r>
          </a:p>
          <a:p>
            <a:pPr rtl="0"/>
            <a:r>
              <a:rPr lang="it-IT" noProof="1"/>
              <a:t>	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555A0-28C9-548B-71A3-BE955AE8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920" y="2839571"/>
            <a:ext cx="2693898" cy="12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6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4357278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«american idiot OR work sucks»:</a:t>
            </a:r>
          </a:p>
          <a:p>
            <a:pPr rtl="0"/>
            <a:r>
              <a:rPr lang="it-IT" noProof="1"/>
              <a:t>	</a:t>
            </a:r>
          </a:p>
          <a:p>
            <a:pPr rtl="0"/>
            <a:r>
              <a:rPr lang="it-IT" noProof="1"/>
              <a:t>	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64105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998FC-C1C1-0F39-52E0-C6A1F19A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920" y="2839571"/>
            <a:ext cx="3584450" cy="192376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 dirty="0" err="1"/>
              <a:t>Correctness</a:t>
            </a:r>
            <a:r>
              <a:rPr lang="it-IT" dirty="0"/>
              <a:t> check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4357278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«american idiot OR work sucks»:</a:t>
            </a:r>
          </a:p>
          <a:p>
            <a:pPr rtl="0"/>
            <a:r>
              <a:rPr lang="it-IT" noProof="1"/>
              <a:t>	</a:t>
            </a:r>
          </a:p>
          <a:p>
            <a:pPr rtl="0"/>
            <a:r>
              <a:rPr lang="it-IT" noProof="1"/>
              <a:t>	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E4EEB131-8DB7-7A6F-0DEE-EAD213C9141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754908" y="6356350"/>
            <a:ext cx="468218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F5C7AC73-0C77-C1DC-5D4F-0CF7BB0B65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it-IT" sz="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702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80905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</p:txBody>
      </p:sp>
    </p:spTree>
    <p:extLst>
      <p:ext uri="{BB962C8B-B14F-4D97-AF65-F5344CB8AC3E}">
        <p14:creationId xmlns:p14="http://schemas.microsoft.com/office/powerpoint/2010/main" val="2732540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147812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7621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82" y="422515"/>
            <a:ext cx="4796823" cy="3651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 err="1"/>
              <a:t>Implement</a:t>
            </a:r>
            <a:r>
              <a:rPr lang="it-IT" sz="1800" dirty="0"/>
              <a:t> a </a:t>
            </a:r>
            <a:r>
              <a:rPr lang="it-IT" sz="1800" dirty="0" err="1"/>
              <a:t>Boolean</a:t>
            </a:r>
            <a:r>
              <a:rPr lang="it-IT" sz="1800" dirty="0"/>
              <a:t> </a:t>
            </a:r>
            <a:r>
              <a:rPr lang="it-IT" sz="1800" dirty="0" err="1"/>
              <a:t>Retrieval</a:t>
            </a:r>
            <a:r>
              <a:rPr lang="it-IT" sz="1800" dirty="0"/>
              <a:t> system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7588" y="6356349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670A3077-165A-8243-E254-04D4DC5B02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1" y="1334040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Retrieval</a:t>
            </a:r>
            <a:r>
              <a:rPr lang="it-IT" sz="1800" dirty="0"/>
              <a:t> of songs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CD9B76E1-CAF1-7F5B-9831-85CDD85D28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80" y="2245565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/>
              <a:t>Boolean</a:t>
            </a:r>
            <a:r>
              <a:rPr lang="it-IT" sz="1800" dirty="0"/>
              <a:t> queries on the song </a:t>
            </a:r>
            <a:r>
              <a:rPr lang="it-IT" sz="1800" dirty="0" err="1"/>
              <a:t>lyrics</a:t>
            </a:r>
            <a:endParaRPr lang="it-IT" sz="1800" dirty="0"/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F46B15A3-7A1C-8326-08AB-4255945965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39479" y="3157090"/>
            <a:ext cx="479682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«american AND </a:t>
            </a:r>
            <a:r>
              <a:rPr lang="it-IT" sz="1800" dirty="0" err="1"/>
              <a:t>idiot</a:t>
            </a:r>
            <a:r>
              <a:rPr lang="it-IT" sz="1800" dirty="0"/>
              <a:t>»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13F731E-CFD0-97BD-407F-3D74FA3D92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99177" y="4068615"/>
            <a:ext cx="4644423" cy="14553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American </a:t>
            </a:r>
            <a:r>
              <a:rPr lang="it-IT" sz="1800" dirty="0" err="1"/>
              <a:t>Idiot</a:t>
            </a:r>
            <a:r>
              <a:rPr lang="it-IT" sz="1800" dirty="0"/>
              <a:t> (Green Day)</a:t>
            </a:r>
          </a:p>
          <a:p>
            <a:r>
              <a:rPr lang="en-US" sz="1800" dirty="0"/>
              <a:t>Irresponsible Hate Anthem (Marilyn Manson)</a:t>
            </a:r>
          </a:p>
          <a:p>
            <a:r>
              <a:rPr lang="en-US" sz="1800" dirty="0"/>
              <a:t>…</a:t>
            </a:r>
            <a:endParaRPr lang="it-IT" sz="1800" dirty="0"/>
          </a:p>
        </p:txBody>
      </p:sp>
      <p:sp>
        <p:nvSpPr>
          <p:cNvPr id="7" name="Segnaposto numero diapositiva 12">
            <a:extLst>
              <a:ext uri="{FF2B5EF4-FFF2-40B4-BE49-F238E27FC236}">
                <a16:creationId xmlns:a16="http://schemas.microsoft.com/office/drawing/2014/main" id="{B1C4C7E0-4D96-D983-74F3-421C4D5375A4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1710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</p:txBody>
      </p:sp>
    </p:spTree>
    <p:extLst>
      <p:ext uri="{BB962C8B-B14F-4D97-AF65-F5344CB8AC3E}">
        <p14:creationId xmlns:p14="http://schemas.microsoft.com/office/powerpoint/2010/main" val="2831939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839389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95146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932600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20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</p:txBody>
      </p:sp>
    </p:spTree>
    <p:extLst>
      <p:ext uri="{BB962C8B-B14F-4D97-AF65-F5344CB8AC3E}">
        <p14:creationId xmlns:p14="http://schemas.microsoft.com/office/powerpoint/2010/main" val="2782435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3577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</a:t>
            </a:r>
            <a:r>
              <a:rPr lang="it-IT" sz="1200" noProof="1"/>
              <a:t>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1153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NOT word1</a:t>
            </a:r>
            <a:r>
              <a:rPr lang="it-IT" sz="1200" noProof="1"/>
              <a:t>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7270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NOT word1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 NOT word3</a:t>
            </a:r>
            <a:r>
              <a:rPr lang="it-IT" sz="1200" noProof="1"/>
              <a:t>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627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1210738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takes</a:t>
            </a:r>
            <a:br>
              <a:rPr lang="it-IT" dirty="0"/>
            </a:br>
            <a:r>
              <a:rPr lang="it-IT" sz="1200" dirty="0"/>
              <a:t>to build a </a:t>
            </a:r>
            <a:r>
              <a:rPr lang="it-IT" sz="1200" dirty="0" err="1"/>
              <a:t>boolean</a:t>
            </a:r>
            <a:r>
              <a:rPr lang="it-IT" sz="1200" dirty="0"/>
              <a:t> </a:t>
            </a:r>
            <a:r>
              <a:rPr lang="it-IT" sz="1200" dirty="0" err="1"/>
              <a:t>retrieval</a:t>
            </a:r>
            <a:r>
              <a:rPr lang="it-IT" sz="1200" dirty="0"/>
              <a:t> system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r>
              <a:rPr lang="it-IT" sz="800" dirty="0"/>
              <a:t>3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F120995-6DA0-4098-A2FC-3C3E7C7C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299" y="6355032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NOT word1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 NOT word3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 NOT word3</a:t>
            </a:r>
            <a:r>
              <a:rPr lang="it-IT" sz="1200" noProof="1"/>
              <a:t>»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7073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NOT word1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 NOT word3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 NOT word3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</a:t>
            </a:r>
            <a:r>
              <a:rPr lang="it-IT" sz="1200" noProof="1"/>
              <a:t>»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497603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5570216" cy="4882831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  <a:endParaRPr lang="it-IT" sz="1800" b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Sample some songs</a:t>
            </a:r>
            <a:r>
              <a:rPr lang="it-IT" dirty="0"/>
              <a:t> from the Spotify Million Song Dataset</a:t>
            </a:r>
          </a:p>
          <a:p>
            <a:pPr marL="1028700" lvl="1" indent="-342900"/>
            <a:r>
              <a:rPr lang="it-IT" sz="1200" dirty="0"/>
              <a:t>For </a:t>
            </a:r>
            <a:r>
              <a:rPr lang="it-IT" sz="1200" dirty="0" err="1"/>
              <a:t>each</a:t>
            </a:r>
            <a:r>
              <a:rPr lang="it-IT" sz="1200" dirty="0"/>
              <a:t> song, compute the 5 </a:t>
            </a:r>
            <a:r>
              <a:rPr lang="it-IT" sz="1200" dirty="0" err="1"/>
              <a:t>most</a:t>
            </a:r>
            <a:r>
              <a:rPr lang="it-IT" sz="1200" dirty="0"/>
              <a:t> </a:t>
            </a:r>
            <a:r>
              <a:rPr lang="it-IT" sz="1200" dirty="0" err="1"/>
              <a:t>frequent</a:t>
            </a:r>
            <a:r>
              <a:rPr lang="it-IT" sz="1200" dirty="0"/>
              <a:t> words/</a:t>
            </a:r>
            <a:r>
              <a:rPr lang="it-IT" sz="1200" dirty="0" err="1"/>
              <a:t>biwords</a:t>
            </a:r>
            <a:endParaRPr lang="it-IT" sz="1200" dirty="0"/>
          </a:p>
          <a:p>
            <a:pPr marL="1028700" lvl="1" indent="-342900"/>
            <a:r>
              <a:rPr lang="en-US" sz="1200" i="1" dirty="0"/>
              <a:t>A document is considered relevant if the query keyword is among the 5 most frequent ones in the song lyrics</a:t>
            </a:r>
            <a:endParaRPr lang="it-IT" sz="1200" i="1" dirty="0"/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Pick 3 random words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 N times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Randomly generate K queries</a:t>
            </a:r>
            <a:r>
              <a:rPr lang="en-US" dirty="0"/>
              <a:t> (K random from 1 to 6), each one having one of the following structures (chosen at random):</a:t>
            </a:r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NOT word1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AND word2 NOT word3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 OR word2 NOT word3</a:t>
            </a:r>
            <a:r>
              <a:rPr lang="it-IT" sz="1200" noProof="1"/>
              <a:t>»</a:t>
            </a:r>
            <a:endParaRPr lang="en-US" sz="1200" dirty="0"/>
          </a:p>
          <a:p>
            <a:pPr marL="971550" lvl="1" indent="-285750"/>
            <a:r>
              <a:rPr lang="it-IT" sz="1200" noProof="1"/>
              <a:t>«</a:t>
            </a:r>
            <a:r>
              <a:rPr lang="en-US" sz="1200" dirty="0"/>
              <a:t>word1</a:t>
            </a:r>
            <a:r>
              <a:rPr lang="it-IT" sz="1200" noProof="1"/>
              <a:t>»</a:t>
            </a:r>
            <a:endParaRPr lang="it-IT" sz="1200" dirty="0"/>
          </a:p>
          <a:p>
            <a:r>
              <a:rPr lang="en-US" dirty="0"/>
              <a:t>       Each query is associated to its 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35414511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4571998" cy="2201335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Run the IR system on the generated queries</a:t>
            </a:r>
          </a:p>
        </p:txBody>
      </p:sp>
    </p:spTree>
    <p:extLst>
      <p:ext uri="{BB962C8B-B14F-4D97-AF65-F5344CB8AC3E}">
        <p14:creationId xmlns:p14="http://schemas.microsoft.com/office/powerpoint/2010/main" val="25854169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4571998" cy="2201335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Run the IR system on the generated queries</a:t>
            </a:r>
          </a:p>
          <a:p>
            <a:pPr marL="1028700" lvl="1" indent="-342900"/>
            <a:r>
              <a:rPr lang="en-US" sz="1200" dirty="0"/>
              <a:t>compute </a:t>
            </a:r>
            <a:r>
              <a:rPr lang="en-US" sz="1200" i="1" dirty="0"/>
              <a:t>precision</a:t>
            </a:r>
            <a:r>
              <a:rPr lang="en-US" sz="1200" dirty="0"/>
              <a:t> and </a:t>
            </a:r>
            <a:r>
              <a:rPr lang="en-US" sz="1200" i="1" dirty="0"/>
              <a:t>recall</a:t>
            </a:r>
            <a:r>
              <a:rPr lang="en-US" sz="1200" dirty="0"/>
              <a:t> for each query</a:t>
            </a:r>
          </a:p>
        </p:txBody>
      </p:sp>
    </p:spTree>
    <p:extLst>
      <p:ext uri="{BB962C8B-B14F-4D97-AF65-F5344CB8AC3E}">
        <p14:creationId xmlns:p14="http://schemas.microsoft.com/office/powerpoint/2010/main" val="1036253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4571998" cy="2201335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Run the IR system on the generated queries</a:t>
            </a:r>
          </a:p>
          <a:p>
            <a:pPr marL="1028700" lvl="1" indent="-342900"/>
            <a:r>
              <a:rPr lang="en-US" sz="1200" dirty="0"/>
              <a:t>compute </a:t>
            </a:r>
            <a:r>
              <a:rPr lang="en-US" sz="1200" i="1" dirty="0"/>
              <a:t>precision</a:t>
            </a:r>
            <a:r>
              <a:rPr lang="en-US" sz="1200" dirty="0"/>
              <a:t> and </a:t>
            </a:r>
            <a:r>
              <a:rPr lang="en-US" sz="1200" i="1" dirty="0"/>
              <a:t>recall</a:t>
            </a:r>
            <a:r>
              <a:rPr lang="en-US" sz="1200" dirty="0"/>
              <a:t> for each query</a:t>
            </a:r>
          </a:p>
          <a:p>
            <a:pPr marL="1028700" lvl="1" indent="-342900"/>
            <a:r>
              <a:rPr lang="en-US" sz="1200" dirty="0"/>
              <a:t>average them over all the queries</a:t>
            </a:r>
          </a:p>
        </p:txBody>
      </p:sp>
    </p:spTree>
    <p:extLst>
      <p:ext uri="{BB962C8B-B14F-4D97-AF65-F5344CB8AC3E}">
        <p14:creationId xmlns:p14="http://schemas.microsoft.com/office/powerpoint/2010/main" val="210087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627218"/>
            <a:ext cx="5431971" cy="846301"/>
          </a:xfrm>
        </p:spPr>
        <p:txBody>
          <a:bodyPr rtlCol="0"/>
          <a:lstStyle/>
          <a:p>
            <a:pPr rtl="0"/>
            <a:r>
              <a:rPr lang="it-IT" dirty="0"/>
              <a:t>System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8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A4CE1DE-25D6-53FA-DA02-A12A45E5F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4" y="1473518"/>
            <a:ext cx="4571998" cy="2201335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reference</a:t>
            </a:r>
            <a:r>
              <a:rPr lang="it-IT" dirty="0"/>
              <a:t> dataset for the </a:t>
            </a:r>
            <a:r>
              <a:rPr lang="it-IT" dirty="0" err="1"/>
              <a:t>evaluation</a:t>
            </a:r>
            <a:r>
              <a:rPr lang="it-IT" dirty="0"/>
              <a:t> of the system …</a:t>
            </a:r>
          </a:p>
          <a:p>
            <a:r>
              <a:rPr lang="it-IT" dirty="0"/>
              <a:t>… so I </a:t>
            </a:r>
            <a:r>
              <a:rPr lang="it-IT" dirty="0" err="1"/>
              <a:t>had</a:t>
            </a:r>
            <a:r>
              <a:rPr lang="it-IT" dirty="0"/>
              <a:t> to make one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…</a:t>
            </a:r>
          </a:p>
          <a:p>
            <a:r>
              <a:rPr lang="it-IT" sz="1800" dirty="0"/>
              <a:t>IDEA: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Run the IR system on the generated queries</a:t>
            </a:r>
          </a:p>
          <a:p>
            <a:pPr marL="1028700" lvl="1" indent="-342900"/>
            <a:r>
              <a:rPr lang="en-US" sz="1200" dirty="0"/>
              <a:t>compute </a:t>
            </a:r>
            <a:r>
              <a:rPr lang="en-US" sz="1200" i="1" dirty="0"/>
              <a:t>precision</a:t>
            </a:r>
            <a:r>
              <a:rPr lang="en-US" sz="1200" dirty="0"/>
              <a:t> and </a:t>
            </a:r>
            <a:r>
              <a:rPr lang="en-US" sz="1200" i="1" dirty="0"/>
              <a:t>recall</a:t>
            </a:r>
            <a:r>
              <a:rPr lang="en-US" sz="1200" dirty="0"/>
              <a:t> for each query</a:t>
            </a:r>
          </a:p>
          <a:p>
            <a:pPr marL="1028700" lvl="1" indent="-342900"/>
            <a:r>
              <a:rPr lang="en-US" sz="1200" dirty="0"/>
              <a:t>average them over all the queries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Analyze </a:t>
            </a:r>
            <a:r>
              <a:rPr lang="en-US" dirty="0"/>
              <a:t>the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913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olo 34">
            <a:extLst>
              <a:ext uri="{FF2B5EF4-FFF2-40B4-BE49-F238E27FC236}">
                <a16:creationId xmlns:a16="http://schemas.microsoft.com/office/drawing/2014/main" id="{E5A22B4D-7A7E-2D17-B028-07D27358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irsystems</a:t>
            </a:r>
            <a:endParaRPr lang="it-IT" dirty="0"/>
          </a:p>
        </p:txBody>
      </p:sp>
      <p:sp>
        <p:nvSpPr>
          <p:cNvPr id="37" name="Segnaposto piè di pagina 9">
            <a:extLst>
              <a:ext uri="{FF2B5EF4-FFF2-40B4-BE49-F238E27FC236}">
                <a16:creationId xmlns:a16="http://schemas.microsoft.com/office/drawing/2014/main" id="{E2CB0783-3067-FEF4-39C3-31BC5121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pPr rtl="0"/>
            <a:r>
              <a:rPr lang="it-IT" sz="800" noProof="0" dirty="0"/>
              <a:t>Sandro Junior Della Rovere – Information </a:t>
            </a:r>
            <a:r>
              <a:rPr lang="it-IT" sz="800" noProof="0" dirty="0" err="1"/>
              <a:t>Retrieval</a:t>
            </a:r>
            <a:r>
              <a:rPr lang="it-IT" sz="800" noProof="0" dirty="0"/>
              <a:t> 23/24 – Data Science and Scientific Computing</a:t>
            </a:r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7A75E1BD-C904-7333-9416-C37DDD26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it-IT" sz="800" noProof="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97623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olo 34">
            <a:extLst>
              <a:ext uri="{FF2B5EF4-FFF2-40B4-BE49-F238E27FC236}">
                <a16:creationId xmlns:a16="http://schemas.microsoft.com/office/drawing/2014/main" id="{E5A22B4D-7A7E-2D17-B028-07D27358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of </a:t>
            </a:r>
            <a:r>
              <a:rPr lang="it-IT" dirty="0" err="1"/>
              <a:t>different</a:t>
            </a:r>
            <a:r>
              <a:rPr lang="it-IT" dirty="0"/>
              <a:t> queries</a:t>
            </a:r>
          </a:p>
        </p:txBody>
      </p:sp>
      <p:sp>
        <p:nvSpPr>
          <p:cNvPr id="37" name="Segnaposto piè di pagina 9">
            <a:extLst>
              <a:ext uri="{FF2B5EF4-FFF2-40B4-BE49-F238E27FC236}">
                <a16:creationId xmlns:a16="http://schemas.microsoft.com/office/drawing/2014/main" id="{E2CB0783-3067-FEF4-39C3-31BC5121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pPr rtl="0"/>
            <a:r>
              <a:rPr lang="it-IT" sz="800" noProof="0" dirty="0"/>
              <a:t>Sandro Junior Della Rovere – Information </a:t>
            </a:r>
            <a:r>
              <a:rPr lang="it-IT" sz="800" noProof="0" dirty="0" err="1"/>
              <a:t>Retrieval</a:t>
            </a:r>
            <a:r>
              <a:rPr lang="it-IT" sz="800" noProof="0" dirty="0"/>
              <a:t> 23/24 – Data Science and Scientific Computing</a:t>
            </a:r>
          </a:p>
        </p:txBody>
      </p:sp>
      <p:sp>
        <p:nvSpPr>
          <p:cNvPr id="38" name="Segnaposto numero diapositiva 10">
            <a:extLst>
              <a:ext uri="{FF2B5EF4-FFF2-40B4-BE49-F238E27FC236}">
                <a16:creationId xmlns:a16="http://schemas.microsoft.com/office/drawing/2014/main" id="{7A75E1BD-C904-7333-9416-C37DDD26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/>
            <a:r>
              <a:rPr lang="it-IT" sz="800" noProof="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191534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PANORAMICA DEL MERCATO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it-IT" dirty="0"/>
              <a:t>€ 3 Mrd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Libertà di inventare</a:t>
            </a:r>
            <a:endParaRPr lang="it-IT" dirty="0"/>
          </a:p>
          <a:p>
            <a:pPr rtl="0"/>
            <a:r>
              <a:rPr lang="it-IT" noProof="1"/>
              <a:t>Mercato selettivo inclusivo​</a:t>
            </a:r>
          </a:p>
          <a:p>
            <a:pPr rtl="0"/>
            <a:r>
              <a:rPr lang="it-IT" noProof="1"/>
              <a:t>Mercato disponibile per il servizio</a:t>
            </a:r>
          </a:p>
          <a:p>
            <a:pPr rtl="0"/>
            <a:endParaRPr lang="it-IT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it-IT" dirty="0"/>
              <a:t>€ 1 Mrd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  <a:p>
            <a:pPr rtl="0"/>
            <a:r>
              <a:rPr lang="it-IT" dirty="0"/>
              <a:t>Mercato completamente inclusivo</a:t>
            </a:r>
          </a:p>
          <a:p>
            <a:pPr rtl="0"/>
            <a:r>
              <a:rPr lang="it-IT" dirty="0"/>
              <a:t>Mercato totalmente orientabile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€ 2 Mrd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it-IT" noProof="1"/>
              <a:t>Pochi concorrenti</a:t>
            </a:r>
          </a:p>
          <a:p>
            <a:pPr rtl="0"/>
            <a:r>
              <a:rPr lang="it-IT" noProof="1"/>
              <a:t>Mercato mirato​</a:t>
            </a:r>
          </a:p>
          <a:p>
            <a:pPr rtl="0"/>
            <a:r>
              <a:rPr lang="it-IT" noProof="1"/>
              <a:t>Mercato ottenibile per il servizio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1210738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takes</a:t>
            </a:r>
            <a:br>
              <a:rPr lang="it-IT" dirty="0"/>
            </a:br>
            <a:r>
              <a:rPr lang="it-IT" sz="1200" dirty="0"/>
              <a:t>to build a </a:t>
            </a:r>
            <a:r>
              <a:rPr lang="it-IT" sz="1200" dirty="0" err="1"/>
              <a:t>boolean</a:t>
            </a:r>
            <a:r>
              <a:rPr lang="it-IT" sz="1200" dirty="0"/>
              <a:t> </a:t>
            </a:r>
            <a:r>
              <a:rPr lang="it-IT" sz="1200" dirty="0" err="1"/>
              <a:t>retrieval</a:t>
            </a:r>
            <a:r>
              <a:rPr lang="it-IT" sz="1200" dirty="0"/>
              <a:t> system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481137"/>
            <a:ext cx="1516810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dirty="0" err="1"/>
              <a:t>collection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b="1" dirty="0"/>
              <a:t>«Spotify </a:t>
            </a:r>
            <a:r>
              <a:rPr lang="it-IT" b="1" dirty="0" err="1"/>
              <a:t>Milllion</a:t>
            </a:r>
            <a:r>
              <a:rPr lang="it-IT" b="1" dirty="0"/>
              <a:t> Song Dataset»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57.650 songs in the English </a:t>
            </a:r>
            <a:r>
              <a:rPr lang="it-IT" dirty="0" err="1"/>
              <a:t>language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attributes</a:t>
            </a:r>
            <a:r>
              <a:rPr lang="it-IT" dirty="0"/>
              <a:t>: </a:t>
            </a:r>
            <a:r>
              <a:rPr lang="it-IT" i="1" dirty="0"/>
              <a:t>Title</a:t>
            </a:r>
            <a:r>
              <a:rPr lang="it-IT" dirty="0"/>
              <a:t>, </a:t>
            </a:r>
            <a:r>
              <a:rPr lang="it-IT" i="1" dirty="0"/>
              <a:t>Artist</a:t>
            </a:r>
            <a:r>
              <a:rPr lang="it-IT" dirty="0"/>
              <a:t>, </a:t>
            </a:r>
            <a:r>
              <a:rPr lang="it-IT" i="1" dirty="0"/>
              <a:t>Link</a:t>
            </a:r>
            <a:r>
              <a:rPr lang="it-IT" dirty="0"/>
              <a:t>, </a:t>
            </a:r>
            <a:r>
              <a:rPr lang="it-IT" i="1" dirty="0" err="1"/>
              <a:t>Lyrics</a:t>
            </a:r>
            <a:endParaRPr lang="it-IT" i="1" dirty="0"/>
          </a:p>
          <a:p>
            <a:pPr rtl="0"/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r>
              <a:rPr lang="it-IT" sz="800" dirty="0"/>
              <a:t>3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F120995-6DA0-4098-A2FC-3C3E7C7C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299" y="6355032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7558424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Confronto di mercato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 rtlCol="0"/>
          <a:lstStyle/>
          <a:p>
            <a:pPr rtl="0"/>
            <a:r>
              <a:rPr lang="it-IT" sz="3500"/>
              <a:t>€ 3 Mrd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 rtlCol="0"/>
          <a:lstStyle/>
          <a:p>
            <a:pPr rtl="0"/>
            <a:r>
              <a:rPr lang="it-IT" sz="3500"/>
              <a:t>€ 2 Mrd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 rtlCol="0"/>
          <a:lstStyle/>
          <a:p>
            <a:pPr rtl="0"/>
            <a:r>
              <a:rPr lang="it-IT" sz="3500"/>
              <a:t>€ 1 Mrd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28" y="4824188"/>
            <a:ext cx="3669034" cy="46292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orientabile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Libertà di inventare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Mercato disponibile per servizi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Pochi concorrenti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ottenibile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LA NOSTRA CONCORRENZA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it-IT" dirty="0"/>
              <a:t>CONTOSO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2458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Il nostro prodotto ha un prezzo inferiore a quello di altre aziende sul mercato​</a:t>
            </a:r>
          </a:p>
          <a:p>
            <a:pPr rtl="0"/>
            <a:r>
              <a:rPr lang="it-IT" noProof="1"/>
              <a:t>Il design è semplice e facile da usare, rispetto ai design complessi dei concorrenti​</a:t>
            </a:r>
          </a:p>
          <a:p>
            <a:pPr rtl="0"/>
            <a:r>
              <a:rPr lang="it-IT" noProof="1"/>
              <a:t>L'accessibilità è l'attrazione principale dei consumatori verso il nostro prodotto​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it-IT" dirty="0"/>
              <a:t>CONCORRENTI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2458618"/>
          </a:xfrm>
        </p:spPr>
        <p:txBody>
          <a:bodyPr rtlCol="0">
            <a:normAutofit/>
          </a:bodyPr>
          <a:lstStyle/>
          <a:p>
            <a:pPr rtl="0"/>
            <a:r>
              <a:rPr lang="it-IT" b="1" noProof="1"/>
              <a:t>Società A</a:t>
            </a:r>
            <a:br>
              <a:rPr lang="it-IT" noProof="1"/>
            </a:br>
            <a:r>
              <a:rPr lang="it-IT" noProof="1"/>
              <a:t>Il prodotto è più costoso</a:t>
            </a:r>
          </a:p>
          <a:p>
            <a:pPr rtl="0"/>
            <a:r>
              <a:rPr lang="it-IT" b="1" noProof="1"/>
              <a:t>Società B e C </a:t>
            </a:r>
            <a:br>
              <a:rPr lang="it-IT" noProof="1"/>
            </a:br>
            <a:r>
              <a:rPr lang="it-IT" noProof="1"/>
              <a:t>Il prodotto è costoso e poco pratico da usare</a:t>
            </a:r>
          </a:p>
          <a:p>
            <a:pPr rtl="0"/>
            <a:r>
              <a:rPr lang="it-IT" b="1" noProof="1"/>
              <a:t>Società D ed E</a:t>
            </a:r>
            <a:br>
              <a:rPr lang="it-IT" noProof="1"/>
            </a:br>
            <a:r>
              <a:rPr lang="it-IT" noProof="1"/>
              <a:t>Il prodotto è conveniente, ma poco pratico da usare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/>
              <a:t>La nostra concorrenza 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Pratico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Concorrente A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it-IT"/>
              <a:t>Contoso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it-IT"/>
              <a:t>Conveniente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88046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Costoso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B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C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D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Poco pratico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E</a:t>
            </a: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82</a:t>
            </a:fld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63" name="Elemento grafico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it-IT" dirty="0"/>
              <a:t>ANDAMENTO</a:t>
            </a:r>
          </a:p>
        </p:txBody>
      </p:sp>
      <p:sp>
        <p:nvSpPr>
          <p:cNvPr id="75" name="Segnaposto testo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it-IT" dirty="0"/>
              <a:t>Previsione per il successo</a:t>
            </a:r>
          </a:p>
        </p:txBody>
      </p:sp>
      <p:graphicFrame>
        <p:nvGraphicFramePr>
          <p:cNvPr id="53" name="Tabel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367708102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it-IT" sz="1400" b="0" cap="all" spc="150" noProof="0">
                          <a:solidFill>
                            <a:schemeClr val="bg1"/>
                          </a:solidFill>
                          <a:latin typeface="+mj-lt"/>
                        </a:rPr>
                        <a:t>Metriche chiave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it-IT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Ordini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Ricavi lordi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Ricavi netti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€ 30.000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RICAVI PER ANNO</a:t>
            </a:r>
          </a:p>
        </p:txBody>
      </p:sp>
      <p:graphicFrame>
        <p:nvGraphicFramePr>
          <p:cNvPr id="34" name="Segnaposto contenuto 13" descr="Grafico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037132906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83</a:t>
            </a:fld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/>
              <a:t>PIANO D'AZIONE BIENNALE</a:t>
            </a:r>
          </a:p>
        </p:txBody>
      </p:sp>
      <p:sp>
        <p:nvSpPr>
          <p:cNvPr id="110" name="Segnaposto testo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BOZZA DEI PROGETTI</a:t>
            </a:r>
            <a:endParaRPr lang="it-IT" sz="1100"/>
          </a:p>
        </p:txBody>
      </p:sp>
      <p:sp>
        <p:nvSpPr>
          <p:cNvPr id="52" name="Segnaposto testo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RACCOGLIERE FEEDBACK</a:t>
            </a:r>
            <a:endParaRPr lang="it-IT" sz="1100"/>
          </a:p>
        </p:txBody>
      </p:sp>
      <p:sp>
        <p:nvSpPr>
          <p:cNvPr id="54" name="Segnaposto testo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CONSEGNARE AL CLIENTE</a:t>
            </a:r>
            <a:endParaRPr lang="it-IT" sz="110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GEN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FEB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APR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MAGGIO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GIU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LUG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AGO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SET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OTT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NOV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DIC</a:t>
            </a:r>
          </a:p>
        </p:txBody>
      </p:sp>
      <p:sp>
        <p:nvSpPr>
          <p:cNvPr id="11" name="Anno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GEN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FEB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MAR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APR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MAGGIO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GIU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LUG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AGO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SET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OTT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NOV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DIC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56" name="Segnaposto testo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ORGANIZZARE GRUPPI DI DISCUSSIONE</a:t>
            </a:r>
            <a:endParaRPr lang="it-IT" sz="1100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egnaposto testo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TESTARE IL DESIGN</a:t>
            </a:r>
            <a:endParaRPr lang="it-IT" sz="110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gnaposto testo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LANCIO DEL DESIGN</a:t>
            </a:r>
            <a:endParaRPr lang="it-IT" sz="1100"/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66" name="Segnaposto data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84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it-IT"/>
              <a:t>DATI FINANZIARI</a:t>
            </a:r>
          </a:p>
        </p:txBody>
      </p:sp>
      <p:graphicFrame>
        <p:nvGraphicFramePr>
          <p:cNvPr id="17" name="Tabella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791342119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Anno 1</a:t>
                      </a:r>
                      <a:endParaRPr lang="it-IT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Anno 2</a:t>
                      </a:r>
                      <a:endParaRPr lang="it-IT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Anno 3</a:t>
                      </a:r>
                      <a:endParaRPr lang="it-IT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ENTRATE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Utenti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Vendite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Prezzo medio per vendita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Ricavi al 15%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PROFITTO LORDO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Spese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Vendite e marketing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5.062.500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38.400.000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151.200.000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Servizio clienti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1.687.500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9.600.000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21.600.000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Sviluppo prodotti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562.500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10.800.000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Ricerca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281.250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4.320.000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TOTALE SPESE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7.593.750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52.800.000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187.920.000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CONOSCI IL TEAM</a:t>
            </a:r>
          </a:p>
        </p:txBody>
      </p:sp>
      <p:pic>
        <p:nvPicPr>
          <p:cNvPr id="26" name="Segnaposto immagine 25" descr="Primo piano di un membro del team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it-IT"/>
              <a:t>DIEGO CONTICINI</a:t>
            </a: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it-IT"/>
              <a:t>Presidente</a:t>
            </a:r>
          </a:p>
        </p:txBody>
      </p:sp>
      <p:pic>
        <p:nvPicPr>
          <p:cNvPr id="47" name="Segnaposto immagine 46" descr="Primo piano di un membro del team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it-IT"/>
              <a:t>LELIA GENOVESE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it-IT"/>
              <a:t>Amministratore delegato</a:t>
            </a:r>
          </a:p>
        </p:txBody>
      </p:sp>
      <p:pic>
        <p:nvPicPr>
          <p:cNvPr id="45" name="Segnaposto immagine 44" descr="Primo piano di un membro del team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48915" y="5099206"/>
            <a:ext cx="2431698" cy="343061"/>
          </a:xfrm>
        </p:spPr>
        <p:txBody>
          <a:bodyPr rtlCol="0"/>
          <a:lstStyle/>
          <a:p>
            <a:pPr rtl="0"/>
            <a:r>
              <a:rPr lang="it-IT"/>
              <a:t>FRANCESCA BIANCHI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it-IT"/>
              <a:t>Responsabile operativo</a:t>
            </a:r>
          </a:p>
          <a:p>
            <a:pPr rtl="0"/>
            <a:endParaRPr lang="it-IT"/>
          </a:p>
        </p:txBody>
      </p:sp>
      <p:pic>
        <p:nvPicPr>
          <p:cNvPr id="43" name="Segnaposto immagine 42" descr="Primo piano di un membro del team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it-IT"/>
              <a:t>DIEGO SAGESE</a:t>
            </a:r>
          </a:p>
        </p:txBody>
      </p:sp>
      <p:sp>
        <p:nvSpPr>
          <p:cNvPr id="39" name="Segnaposto tes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it-IT"/>
              <a:t>Vicepresidente reparto marketing</a:t>
            </a:r>
          </a:p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CONOSCI IL TEAM </a:t>
            </a:r>
          </a:p>
        </p:txBody>
      </p:sp>
      <p:pic>
        <p:nvPicPr>
          <p:cNvPr id="38" name="Segnaposto immagine 37" descr="Primo piano di un membro del team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DIEGO CONTICINI</a:t>
            </a:r>
          </a:p>
          <a:p>
            <a:pPr rtl="0"/>
            <a:endParaRPr lang="it-IT"/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Presidente</a:t>
            </a:r>
          </a:p>
        </p:txBody>
      </p:sp>
      <p:pic>
        <p:nvPicPr>
          <p:cNvPr id="42" name="Segnaposto immagine 41" descr="Primo piano di un membro del team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LELIA GENOVESE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Amministratore delegato</a:t>
            </a:r>
          </a:p>
        </p:txBody>
      </p:sp>
      <p:pic>
        <p:nvPicPr>
          <p:cNvPr id="46" name="Segnaposto immagine 45" descr="Primo piano di un membro del team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FRANCESCA BIANCHI</a:t>
            </a:r>
          </a:p>
          <a:p>
            <a:pPr rtl="0"/>
            <a:endParaRPr lang="it-IT"/>
          </a:p>
        </p:txBody>
      </p:sp>
      <p:sp>
        <p:nvSpPr>
          <p:cNvPr id="62" name="Segnaposto testo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Responsabile operativo</a:t>
            </a:r>
          </a:p>
        </p:txBody>
      </p:sp>
      <p:pic>
        <p:nvPicPr>
          <p:cNvPr id="54" name="Segnaposto immagine 53" descr="Primo piano di un membro del team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DIEGO SAGESE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299676" y="3782039"/>
            <a:ext cx="2726912" cy="343061"/>
          </a:xfrm>
        </p:spPr>
        <p:txBody>
          <a:bodyPr rtlCol="0"/>
          <a:lstStyle/>
          <a:p>
            <a:pPr rtl="0"/>
            <a:r>
              <a:rPr lang="it-IT" dirty="0"/>
              <a:t>Vicepresidente reparto marketing</a:t>
            </a:r>
          </a:p>
        </p:txBody>
      </p:sp>
      <p:pic>
        <p:nvPicPr>
          <p:cNvPr id="58" name="Segnaposto immagine 57" descr="Primo piano di un membro del team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Segnaposto testo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CARMELO BARESE</a:t>
            </a:r>
          </a:p>
          <a:p>
            <a:pPr rtl="0"/>
            <a:endParaRPr lang="it-IT"/>
          </a:p>
        </p:txBody>
      </p:sp>
      <p:sp>
        <p:nvSpPr>
          <p:cNvPr id="72" name="Segnaposto testo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201652" y="5640875"/>
            <a:ext cx="2434336" cy="343061"/>
          </a:xfrm>
        </p:spPr>
        <p:txBody>
          <a:bodyPr rtlCol="0"/>
          <a:lstStyle/>
          <a:p>
            <a:pPr rtl="0"/>
            <a:r>
              <a:rPr lang="it-IT" dirty="0"/>
              <a:t>Vicepresidente reparto prodotti</a:t>
            </a:r>
          </a:p>
        </p:txBody>
      </p:sp>
      <p:pic>
        <p:nvPicPr>
          <p:cNvPr id="66" name="Segnaposto immagine 65" descr="Primo piano di un membro del team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Segnaposto testo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ALBERTO MAZZANTI</a:t>
            </a:r>
          </a:p>
          <a:p>
            <a:pPr rtl="0"/>
            <a:endParaRPr lang="it-IT"/>
          </a:p>
        </p:txBody>
      </p:sp>
      <p:sp>
        <p:nvSpPr>
          <p:cNvPr id="73" name="Segnaposto testo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SEO Strategist</a:t>
            </a:r>
          </a:p>
        </p:txBody>
      </p:sp>
      <p:pic>
        <p:nvPicPr>
          <p:cNvPr id="78" name="Segnaposto immagine 77" descr="Primo piano di un membro del team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Segnaposto testo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PUPETTA COSTA</a:t>
            </a:r>
          </a:p>
        </p:txBody>
      </p:sp>
      <p:sp>
        <p:nvSpPr>
          <p:cNvPr id="74" name="Segnaposto testo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Progettatore del prodotto</a:t>
            </a:r>
          </a:p>
        </p:txBody>
      </p:sp>
      <p:pic>
        <p:nvPicPr>
          <p:cNvPr id="83" name="Segnaposto immagine 82" descr="Primo piano di un membro del team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Segnaposto testo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LUCA UDINESI</a:t>
            </a:r>
          </a:p>
        </p:txBody>
      </p:sp>
      <p:sp>
        <p:nvSpPr>
          <p:cNvPr id="75" name="Segnaposto testo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Sviluppatore di contenuti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FINANZIAMENTI</a:t>
            </a:r>
          </a:p>
        </p:txBody>
      </p:sp>
      <p:graphicFrame>
        <p:nvGraphicFramePr>
          <p:cNvPr id="126" name="Segnaposto contenuto 125" title="Grafico dei finanziamenti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472124158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it-IT" dirty="0"/>
              <a:t>€ 14.000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44461" y="4464810"/>
            <a:ext cx="3118204" cy="438505"/>
          </a:xfrm>
        </p:spPr>
        <p:txBody>
          <a:bodyPr rtlCol="0"/>
          <a:lstStyle/>
          <a:p>
            <a:pPr rtl="0"/>
            <a:r>
              <a:rPr lang="it-IT" dirty="0"/>
              <a:t>INVESTIMENTI INFORMALI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it-IT" dirty="0"/>
              <a:t>Importo ottenuto tramite altri investitori</a:t>
            </a:r>
          </a:p>
        </p:txBody>
      </p:sp>
      <p:graphicFrame>
        <p:nvGraphicFramePr>
          <p:cNvPr id="127" name="Segnaposto contenuto 126" title="Grafico dei finanziamenti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57580185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it-IT" dirty="0"/>
              <a:t>€ 12.000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it-IT" dirty="0"/>
              <a:t>PROPRIETÀ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it-IT" dirty="0"/>
              <a:t>Entrate ottenute da affitti immobiliari</a:t>
            </a:r>
          </a:p>
        </p:txBody>
      </p:sp>
      <p:graphicFrame>
        <p:nvGraphicFramePr>
          <p:cNvPr id="128" name="Segnaposto contenuto 127" title="Grafico dei finanziamenti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52549658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it-IT" dirty="0"/>
              <a:t>€ 82.000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it-IT" dirty="0"/>
              <a:t>AZIONI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it-IT" dirty="0"/>
              <a:t>Numero di azioni convertite in EUR</a:t>
            </a:r>
          </a:p>
          <a:p>
            <a:pPr rtl="0"/>
            <a:endParaRPr lang="it-IT" noProof="1"/>
          </a:p>
        </p:txBody>
      </p:sp>
      <p:graphicFrame>
        <p:nvGraphicFramePr>
          <p:cNvPr id="129" name="Segnaposto contenuto 128" title="Grafico dei finanziamenti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81029473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it-IT" dirty="0"/>
              <a:t>€ 32.000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it-IT" dirty="0"/>
              <a:t>CONTANTI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it-IT" noProof="1"/>
              <a:t>Denaro liquido </a:t>
            </a:r>
            <a:br>
              <a:rPr lang="it-IT" noProof="1"/>
            </a:br>
            <a:r>
              <a:rPr lang="it-IT" noProof="1"/>
              <a:t>disponibile</a:t>
            </a:r>
          </a:p>
          <a:p>
            <a:pPr rtl="0"/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rtl="0"/>
            <a:r>
              <a:rPr lang="it-IT" dirty="0"/>
              <a:t>Noi di </a:t>
            </a:r>
            <a:r>
              <a:rPr lang="it-IT" dirty="0" err="1"/>
              <a:t>Contoso</a:t>
            </a:r>
            <a:r>
              <a:rPr lang="it-IT" dirty="0"/>
              <a:t> diamo ai nostri clienti il 110%. Con la nostra architettura dati di nuova generazione, aiutiamo le organizzazioni a gestire virtualmente i flussi di lavoro agili. Abbiamo successo grazie alla nostra conoscenza del mercato e un team unico dietro il nostro prodotto. Come afferma il nostro CEO "L'efficienza verrà dalla trasformazione proattiva del modo in cui operiamo".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1210738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takes</a:t>
            </a:r>
            <a:br>
              <a:rPr lang="it-IT" dirty="0"/>
            </a:br>
            <a:r>
              <a:rPr lang="it-IT" sz="1200" dirty="0"/>
              <a:t>to build a </a:t>
            </a:r>
            <a:r>
              <a:rPr lang="it-IT" sz="1200" dirty="0" err="1"/>
              <a:t>boolean</a:t>
            </a:r>
            <a:r>
              <a:rPr lang="it-IT" sz="1200" dirty="0"/>
              <a:t> </a:t>
            </a:r>
            <a:r>
              <a:rPr lang="it-IT" sz="1200" dirty="0" err="1"/>
              <a:t>retrieval</a:t>
            </a:r>
            <a:r>
              <a:rPr lang="it-IT" sz="1200" dirty="0"/>
              <a:t> system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481137"/>
            <a:ext cx="1516810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dirty="0" err="1"/>
              <a:t>collection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it-IT" dirty="0" err="1"/>
              <a:t>Inverted</a:t>
            </a:r>
            <a:r>
              <a:rPr lang="it-IT" dirty="0"/>
              <a:t> index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b="1" dirty="0"/>
              <a:t>«Spotify </a:t>
            </a:r>
            <a:r>
              <a:rPr lang="it-IT" b="1" dirty="0" err="1"/>
              <a:t>Milllion</a:t>
            </a:r>
            <a:r>
              <a:rPr lang="it-IT" b="1" dirty="0"/>
              <a:t> Song Dataset»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57.650 songs in the English </a:t>
            </a:r>
            <a:r>
              <a:rPr lang="it-IT" dirty="0" err="1"/>
              <a:t>language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attributes</a:t>
            </a:r>
            <a:r>
              <a:rPr lang="it-IT" dirty="0"/>
              <a:t>: </a:t>
            </a:r>
            <a:r>
              <a:rPr lang="it-IT" i="1" dirty="0"/>
              <a:t>Title</a:t>
            </a:r>
            <a:r>
              <a:rPr lang="it-IT" dirty="0"/>
              <a:t>, </a:t>
            </a:r>
            <a:r>
              <a:rPr lang="it-IT" i="1" dirty="0"/>
              <a:t>Artist</a:t>
            </a:r>
            <a:r>
              <a:rPr lang="it-IT" dirty="0"/>
              <a:t>, </a:t>
            </a:r>
            <a:r>
              <a:rPr lang="it-IT" i="1" dirty="0"/>
              <a:t>Link</a:t>
            </a:r>
            <a:r>
              <a:rPr lang="it-IT" dirty="0"/>
              <a:t>, </a:t>
            </a:r>
            <a:r>
              <a:rPr lang="it-IT" i="1" dirty="0" err="1"/>
              <a:t>Lyrics</a:t>
            </a:r>
            <a:endParaRPr lang="it-IT" i="1" dirty="0"/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 data </a:t>
            </a:r>
            <a:r>
              <a:rPr lang="it-IT" dirty="0" err="1"/>
              <a:t>structure</a:t>
            </a:r>
            <a:r>
              <a:rPr lang="it-IT" dirty="0"/>
              <a:t> on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 err="1"/>
              <a:t>dictionary</a:t>
            </a:r>
            <a:r>
              <a:rPr lang="it-IT" dirty="0"/>
              <a:t> of </a:t>
            </a:r>
            <a:r>
              <a:rPr lang="it-IT" i="1" dirty="0" err="1"/>
              <a:t>Terms</a:t>
            </a:r>
            <a:r>
              <a:rPr lang="it-IT" dirty="0"/>
              <a:t> in the </a:t>
            </a:r>
            <a:r>
              <a:rPr lang="it-IT" dirty="0" err="1"/>
              <a:t>collection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points to a </a:t>
            </a:r>
            <a:r>
              <a:rPr lang="it-IT" i="1" dirty="0" err="1"/>
              <a:t>Posting</a:t>
            </a:r>
            <a:r>
              <a:rPr lang="it-IT" i="1" dirty="0"/>
              <a:t> List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r>
              <a:rPr lang="it-IT" sz="800" dirty="0"/>
              <a:t>3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F120995-6DA0-4098-A2FC-3C3E7C7C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8299" y="6355032"/>
            <a:ext cx="4796824" cy="365125"/>
          </a:xfrm>
        </p:spPr>
        <p:txBody>
          <a:bodyPr rtlCol="0"/>
          <a:lstStyle/>
          <a:p>
            <a:pPr rtl="0"/>
            <a:r>
              <a:rPr lang="it-IT" sz="800" dirty="0"/>
              <a:t>Sandro Junior Della Rovere – Information </a:t>
            </a:r>
            <a:r>
              <a:rPr lang="it-IT" sz="800" dirty="0" err="1"/>
              <a:t>Retrieval</a:t>
            </a:r>
            <a:r>
              <a:rPr lang="it-IT" sz="800" dirty="0"/>
              <a:t> 23/24 – Data Science and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497734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Lelia Genovese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9_TF22318419_Win32" id="{2AAA12F4-DA93-413C-9931-16775BA0037E}" vid="{231CF763-3A1E-4DDD-8A85-CD82E1A006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1022</TotalTime>
  <Words>6028</Words>
  <Application>Microsoft Office PowerPoint</Application>
  <PresentationFormat>Widescreen</PresentationFormat>
  <Paragraphs>943</Paragraphs>
  <Slides>90</Slides>
  <Notes>88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5" baseType="lpstr">
      <vt:lpstr>Arial</vt:lpstr>
      <vt:lpstr>Calibri</vt:lpstr>
      <vt:lpstr>Tenorite</vt:lpstr>
      <vt:lpstr>Wingdings</vt:lpstr>
      <vt:lpstr>Monolinea</vt:lpstr>
      <vt:lpstr>Music retrieval a boolean retrieval approach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What it takes to build a boolean retrieval system</vt:lpstr>
      <vt:lpstr>What it takes to build a boolean retrieval system</vt:lpstr>
      <vt:lpstr>What it takes to build a boolean retrieval system</vt:lpstr>
      <vt:lpstr>What it takes to build a boolean retrieval system</vt:lpstr>
      <vt:lpstr>What it takes to build a boolean retrieval system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Saving the inverted index on disk</vt:lpstr>
      <vt:lpstr>… but does it work?</vt:lpstr>
      <vt:lpstr>Correctness check</vt:lpstr>
      <vt:lpstr>Correctness check</vt:lpstr>
      <vt:lpstr>Correctness check</vt:lpstr>
      <vt:lpstr>Correctness check</vt:lpstr>
      <vt:lpstr>Correctness check</vt:lpstr>
      <vt:lpstr>Correctness check</vt:lpstr>
      <vt:lpstr>Correctness check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System evaluation</vt:lpstr>
      <vt:lpstr>Evaluation of different irsystems</vt:lpstr>
      <vt:lpstr>Evaluation of different queries</vt:lpstr>
      <vt:lpstr>PANORAMICA DEL MERCATO</vt:lpstr>
      <vt:lpstr>Confronto di mercato</vt:lpstr>
      <vt:lpstr>LA NOSTRA CONCORRENZA</vt:lpstr>
      <vt:lpstr>La nostra concorrenza  </vt:lpstr>
      <vt:lpstr>ANDAMENTO</vt:lpstr>
      <vt:lpstr>PIANO D'AZIONE BIENNALE</vt:lpstr>
      <vt:lpstr>DATI FINANZIARI</vt:lpstr>
      <vt:lpstr>CONOSCI IL TEAM</vt:lpstr>
      <vt:lpstr>CONOSCI IL TEAM </vt:lpstr>
      <vt:lpstr>FINANZIAMENTI</vt:lpstr>
      <vt:lpstr>RIEPILOGO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</dc:title>
  <dc:creator>Sandro Junior</dc:creator>
  <cp:lastModifiedBy>Sandro Junior</cp:lastModifiedBy>
  <cp:revision>4</cp:revision>
  <dcterms:created xsi:type="dcterms:W3CDTF">2024-01-22T20:16:53Z</dcterms:created>
  <dcterms:modified xsi:type="dcterms:W3CDTF">2024-01-23T13:20:00Z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