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80" r:id="rId4"/>
    <p:sldId id="306" r:id="rId5"/>
    <p:sldId id="294" r:id="rId6"/>
    <p:sldId id="258" r:id="rId7"/>
    <p:sldId id="295" r:id="rId8"/>
    <p:sldId id="296" r:id="rId9"/>
    <p:sldId id="300" r:id="rId10"/>
    <p:sldId id="307" r:id="rId11"/>
    <p:sldId id="289" r:id="rId12"/>
    <p:sldId id="304" r:id="rId13"/>
    <p:sldId id="305" r:id="rId14"/>
    <p:sldId id="299" r:id="rId15"/>
    <p:sldId id="308" r:id="rId16"/>
    <p:sldId id="312" r:id="rId17"/>
    <p:sldId id="313" r:id="rId18"/>
    <p:sldId id="303" r:id="rId19"/>
    <p:sldId id="265" r:id="rId20"/>
    <p:sldId id="298" r:id="rId21"/>
    <p:sldId id="311" r:id="rId22"/>
    <p:sldId id="309" r:id="rId23"/>
    <p:sldId id="315" r:id="rId24"/>
    <p:sldId id="31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Fira Sans Extra Condensed SemiBold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1CD2131-9DD1-4439-A7D2-DA07F3DAF5F7}">
          <p14:sldIdLst>
            <p14:sldId id="256"/>
            <p14:sldId id="260"/>
            <p14:sldId id="280"/>
            <p14:sldId id="306"/>
            <p14:sldId id="294"/>
            <p14:sldId id="258"/>
          </p14:sldIdLst>
        </p14:section>
        <p14:section name="Untitled Section" id="{F719827F-A950-4F67-BD12-68ADFC93681D}">
          <p14:sldIdLst>
            <p14:sldId id="295"/>
            <p14:sldId id="296"/>
            <p14:sldId id="300"/>
            <p14:sldId id="307"/>
            <p14:sldId id="289"/>
            <p14:sldId id="304"/>
            <p14:sldId id="305"/>
            <p14:sldId id="299"/>
            <p14:sldId id="308"/>
            <p14:sldId id="312"/>
            <p14:sldId id="313"/>
            <p14:sldId id="303"/>
            <p14:sldId id="265"/>
            <p14:sldId id="298"/>
            <p14:sldId id="311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8" autoAdjust="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1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5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6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6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2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inside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moving</a:t>
            </a: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approaching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72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42645" y="382720"/>
            <a:ext cx="4781175" cy="3087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 b="1" dirty="0">
                <a:latin typeface="+mj-lt"/>
              </a:rPr>
              <a:t>Optimizing Intersection Traffic</a:t>
            </a:r>
            <a:endParaRPr sz="6000" b="1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9427" y="3621116"/>
            <a:ext cx="3803100" cy="105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G. Alessio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D. Capone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S.J. Della Rovere</a:t>
            </a:r>
            <a:endParaRPr i="1" dirty="0">
              <a:solidFill>
                <a:schemeClr val="bg2"/>
              </a:solidFill>
              <a:latin typeface="+mn-lt"/>
              <a:sym typeface="Fira Sans Extra Condensed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Initialization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B10E38-5529-97FF-047F-638259F4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4" t="15159" r="38522" b="76916"/>
          <a:stretch/>
        </p:blipFill>
        <p:spPr>
          <a:xfrm>
            <a:off x="2261008" y="1094601"/>
            <a:ext cx="5166001" cy="24197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4C9F7C-57A7-0FFB-6399-F274188A29E7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7007DFF-AB68-A0F6-42B9-026A96D6A894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CD37FB34-D760-A813-4C33-9A08E5CA28E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A454AA19-F7B5-AC85-BF30-AF0B9E6C9CE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69B1A832-528C-D20D-3902-3BB4F0263E8C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D2934C57-2D20-5CC0-5FF0-D1EF06E22A34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73D7FD09-A676-BA95-7EC3-E2C6B96851F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94EAB9C4-AFF5-CA3C-4622-75A281A8ABF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A8DB4082-8797-B3C3-209D-456F7C274CD3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CB0DDF35-5F8B-CB7A-BC6D-002591D7658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11E7A067-9360-71A8-2388-1135DB7F837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C3BA2E72-F60B-8669-1F4B-F25FE6020CB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5598F43E-2AB7-38E2-871A-D4EC61F7634C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2469784-3645-4EB6-776E-B7D69EA1E192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2B014FE-90C9-48EF-5E5C-D3E16C128C1A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F47402E-1396-EFE0-D6F3-600F67DE3F3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2B9BB7E4-3CE5-A55A-88FC-9A9F4A5B6C0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4C48500A-BD58-2A83-48B4-E7B9EC2A3076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68C0D0DC-F1EA-C13E-F7E3-1AE96A467FD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2E10B351-FFA7-1932-B594-555A00DFB8E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FD6209EC-D755-5050-EF1D-40C6677C53C3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DFB75562-7C83-39F3-415D-59BE96CDCBE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43146A8D-09F7-3FF1-5827-3862FC1E1D71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ED549617-5A03-4BD2-9090-C120B3F117D8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5688F46-26D4-FA23-0C30-5DACC9CD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8DA32FBC-DA09-9D37-42D2-BA00CD5ABDAC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68A4EC53-235C-4331-2EFA-E5F8DBECAEE1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7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evaluation</a:t>
            </a:r>
            <a:endParaRPr sz="4400" b="1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8F2DE-0670-09BD-05FA-2E3BE41C5A9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8" name="Google Shape;402;p21">
              <a:extLst>
                <a:ext uri="{FF2B5EF4-FFF2-40B4-BE49-F238E27FC236}">
                  <a16:creationId xmlns:a16="http://schemas.microsoft.com/office/drawing/2014/main" id="{9B5450A9-B527-7DF8-680B-0B08CBCBBCE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2" name="Google Shape;403;p21">
                <a:extLst>
                  <a:ext uri="{FF2B5EF4-FFF2-40B4-BE49-F238E27FC236}">
                    <a16:creationId xmlns:a16="http://schemas.microsoft.com/office/drawing/2014/main" id="{13952FFA-C2F5-87A8-AAAE-11864721469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;p21">
                <a:extLst>
                  <a:ext uri="{FF2B5EF4-FFF2-40B4-BE49-F238E27FC236}">
                    <a16:creationId xmlns:a16="http://schemas.microsoft.com/office/drawing/2014/main" id="{F2B90A82-5490-E93C-E7E0-601BB3F11C1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1">
                <a:extLst>
                  <a:ext uri="{FF2B5EF4-FFF2-40B4-BE49-F238E27FC236}">
                    <a16:creationId xmlns:a16="http://schemas.microsoft.com/office/drawing/2014/main" id="{0A44BB81-E43B-C8FB-E7E1-5BBC24141B56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06;p21">
                <a:extLst>
                  <a:ext uri="{FF2B5EF4-FFF2-40B4-BE49-F238E27FC236}">
                    <a16:creationId xmlns:a16="http://schemas.microsoft.com/office/drawing/2014/main" id="{38B5E79E-44EB-2D8A-9F95-2D0483074BA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1">
                <a:extLst>
                  <a:ext uri="{FF2B5EF4-FFF2-40B4-BE49-F238E27FC236}">
                    <a16:creationId xmlns:a16="http://schemas.microsoft.com/office/drawing/2014/main" id="{12ECA8AA-AA7E-F8E5-85AF-14A33AC5C71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1">
                <a:extLst>
                  <a:ext uri="{FF2B5EF4-FFF2-40B4-BE49-F238E27FC236}">
                    <a16:creationId xmlns:a16="http://schemas.microsoft.com/office/drawing/2014/main" id="{D1377E61-64DD-BCA5-5444-0896342B4492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9;p21">
                <a:extLst>
                  <a:ext uri="{FF2B5EF4-FFF2-40B4-BE49-F238E27FC236}">
                    <a16:creationId xmlns:a16="http://schemas.microsoft.com/office/drawing/2014/main" id="{9804D125-05B3-12DF-BE25-B27BA84D2508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0;p21">
                <a:extLst>
                  <a:ext uri="{FF2B5EF4-FFF2-40B4-BE49-F238E27FC236}">
                    <a16:creationId xmlns:a16="http://schemas.microsoft.com/office/drawing/2014/main" id="{82279145-F6F1-7E5B-8C18-C7B2930D39B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1;p21">
                <a:extLst>
                  <a:ext uri="{FF2B5EF4-FFF2-40B4-BE49-F238E27FC236}">
                    <a16:creationId xmlns:a16="http://schemas.microsoft.com/office/drawing/2014/main" id="{DE3AE278-32B4-7A75-937F-09CBB6FF658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2;p21">
                <a:extLst>
                  <a:ext uri="{FF2B5EF4-FFF2-40B4-BE49-F238E27FC236}">
                    <a16:creationId xmlns:a16="http://schemas.microsoft.com/office/drawing/2014/main" id="{EC56D16C-8297-A494-BF79-CB4337FDA57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3;p21">
                <a:extLst>
                  <a:ext uri="{FF2B5EF4-FFF2-40B4-BE49-F238E27FC236}">
                    <a16:creationId xmlns:a16="http://schemas.microsoft.com/office/drawing/2014/main" id="{031A7CC1-69C5-43AA-75AC-2274A5C20B9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4;p21">
                <a:extLst>
                  <a:ext uri="{FF2B5EF4-FFF2-40B4-BE49-F238E27FC236}">
                    <a16:creationId xmlns:a16="http://schemas.microsoft.com/office/drawing/2014/main" id="{503B9E8F-6A40-4B42-B8E7-4712A540860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5;p21">
                <a:extLst>
                  <a:ext uri="{FF2B5EF4-FFF2-40B4-BE49-F238E27FC236}">
                    <a16:creationId xmlns:a16="http://schemas.microsoft.com/office/drawing/2014/main" id="{0EED88C3-E235-783E-AC06-F05EB43D04EE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6;p21">
                <a:extLst>
                  <a:ext uri="{FF2B5EF4-FFF2-40B4-BE49-F238E27FC236}">
                    <a16:creationId xmlns:a16="http://schemas.microsoft.com/office/drawing/2014/main" id="{8788E768-1526-51E5-E661-3C87C3AED45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17;p21">
                <a:extLst>
                  <a:ext uri="{FF2B5EF4-FFF2-40B4-BE49-F238E27FC236}">
                    <a16:creationId xmlns:a16="http://schemas.microsoft.com/office/drawing/2014/main" id="{7EE6C5D3-C268-00E2-7ECF-5327D1C0C3E5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18;p21">
                <a:extLst>
                  <a:ext uri="{FF2B5EF4-FFF2-40B4-BE49-F238E27FC236}">
                    <a16:creationId xmlns:a16="http://schemas.microsoft.com/office/drawing/2014/main" id="{7C98E80C-AA11-D238-B936-A2CEC439999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19;p21">
                <a:extLst>
                  <a:ext uri="{FF2B5EF4-FFF2-40B4-BE49-F238E27FC236}">
                    <a16:creationId xmlns:a16="http://schemas.microsoft.com/office/drawing/2014/main" id="{DEE05400-6207-2927-6E89-C01727186DCD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0;p21">
                <a:extLst>
                  <a:ext uri="{FF2B5EF4-FFF2-40B4-BE49-F238E27FC236}">
                    <a16:creationId xmlns:a16="http://schemas.microsoft.com/office/drawing/2014/main" id="{BB3AED70-DDEA-B0D5-A5C4-0CF106296D3C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1;p21">
                <a:extLst>
                  <a:ext uri="{FF2B5EF4-FFF2-40B4-BE49-F238E27FC236}">
                    <a16:creationId xmlns:a16="http://schemas.microsoft.com/office/drawing/2014/main" id="{2EB446FE-8A67-A520-C46E-E57A460508D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2;p21">
                <a:extLst>
                  <a:ext uri="{FF2B5EF4-FFF2-40B4-BE49-F238E27FC236}">
                    <a16:creationId xmlns:a16="http://schemas.microsoft.com/office/drawing/2014/main" id="{642E349D-7DE6-8E0B-E720-10FE15AD7C7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;p21">
                <a:extLst>
                  <a:ext uri="{FF2B5EF4-FFF2-40B4-BE49-F238E27FC236}">
                    <a16:creationId xmlns:a16="http://schemas.microsoft.com/office/drawing/2014/main" id="{A4118D15-5522-A06F-292A-236EB7FFAB6A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4;p21">
                <a:extLst>
                  <a:ext uri="{FF2B5EF4-FFF2-40B4-BE49-F238E27FC236}">
                    <a16:creationId xmlns:a16="http://schemas.microsoft.com/office/drawing/2014/main" id="{CF25588D-1217-3045-23C8-04A859A6ABD9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7;p21">
              <a:extLst>
                <a:ext uri="{FF2B5EF4-FFF2-40B4-BE49-F238E27FC236}">
                  <a16:creationId xmlns:a16="http://schemas.microsoft.com/office/drawing/2014/main" id="{50BEBAD9-BE43-457D-A567-1BFD5573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31;p21">
              <a:extLst>
                <a:ext uri="{FF2B5EF4-FFF2-40B4-BE49-F238E27FC236}">
                  <a16:creationId xmlns:a16="http://schemas.microsoft.com/office/drawing/2014/main" id="{749C5044-919F-529C-6AF8-AD4AAF40C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35;p21">
              <a:extLst>
                <a:ext uri="{FF2B5EF4-FFF2-40B4-BE49-F238E27FC236}">
                  <a16:creationId xmlns:a16="http://schemas.microsoft.com/office/drawing/2014/main" id="{894C81CF-6493-8C58-6B1A-B2A8B4D31498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1812A5-B6E5-C493-7604-72311E19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0" t="7400" r="12828" b="70742"/>
          <a:stretch/>
        </p:blipFill>
        <p:spPr>
          <a:xfrm>
            <a:off x="1106862" y="1017516"/>
            <a:ext cx="6924828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846D1248-33D5-96B7-6369-29DFAAA08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improvement</a:t>
            </a:r>
            <a:endParaRPr sz="4400" b="1" dirty="0">
              <a:latin typeface="+mj-lt"/>
            </a:endParaRPr>
          </a:p>
        </p:txBody>
      </p:sp>
      <p:pic>
        <p:nvPicPr>
          <p:cNvPr id="412" name="Picture 4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F43CE-F833-8D51-FFC1-4DE82618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7" t="8049" r="23074" b="77436"/>
          <a:stretch/>
        </p:blipFill>
        <p:spPr>
          <a:xfrm>
            <a:off x="1108801" y="1224000"/>
            <a:ext cx="6993799" cy="21713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3149F6-7390-3D64-7B08-B4E3A24D3679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8D93CBC3-EEEA-AFFA-162A-4C536F8D07E0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84305B72-0932-C202-1C9C-CBD59899AFA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B5F61428-D241-8981-CB5F-99F4816B9BF0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9D3F7941-7CD0-50F6-8750-CD7B67A5739F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8AFDFD95-1984-6C7E-DDF5-8A4E2A6108C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C0624F34-AABE-09A3-4826-9F6374683D05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774AD031-60C3-0FA8-C780-9EF36BA6785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7B60FEAD-61EA-D039-8895-B118808EB0F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BBBC689C-328B-135B-B16A-EE6BC73DC8B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14DFC1DC-8FE6-8C0F-34D1-DAAD374B4EC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3FE8B2CE-F345-C071-CA2A-8C8B416A04C7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CBED7864-28AA-03C2-9020-A0BA0BFB5FC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C96AE4EE-4B4E-CBCB-A415-9521696A27B9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949889E6-F715-ACA2-123F-B8458034A9A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1CAFE4CE-A5C8-C850-935C-3B3E20CBFD0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A0F15BCD-F2BA-AB6A-D99C-DBD3AD3AD93C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8C14A3F-5AEE-E3DB-425D-A7C2F9CF5B78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D1EE147B-47C1-F384-F09D-CB0E7F1647AE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235B0674-026F-5B17-ACD8-159646F02D2A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4D67DF3C-E8EA-70C7-82BE-C275BE2FEBD0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11BCC178-D16E-F79F-DA36-067DEA1202EA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9073B915-9F1A-C8BA-B134-D6C5DFA0340F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1FFD1ABA-D97B-6C7B-A2FD-F627193B5DC1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82722A21-57E5-9460-3EAC-7DA7EF0F2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4BF1B5B9-B2B7-E541-5329-B4AC1245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7847D0B9-AB3D-2BA4-3D57-FF7CEAE56477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20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9A870A2B-191C-DF76-6BB2-52D01CA25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iteration</a:t>
            </a:r>
            <a:endParaRPr sz="4400" b="1" dirty="0">
              <a:latin typeface="+mj-lt"/>
            </a:endParaRPr>
          </a:p>
        </p:txBody>
      </p:sp>
      <p:pic>
        <p:nvPicPr>
          <p:cNvPr id="410" name="Picture 4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6448BC-CE1E-8DA0-C60E-73D3A6FA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8055" r="37124" b="78932"/>
          <a:stretch/>
        </p:blipFill>
        <p:spPr>
          <a:xfrm>
            <a:off x="1108800" y="1044000"/>
            <a:ext cx="7128200" cy="26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35CBFD-D549-3B6D-32A5-CBECE6B466E2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183E3ED-FA55-325A-1ECD-1C0B52C185EC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0AA3C01F-3E6A-A95F-CB21-A4357246A26F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DAFCE54A-C930-E2FD-4FA5-A72E33290154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CE4541A5-2731-8ADC-A194-22D321751EE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9F1E317B-9E8A-EAB1-1414-BD5184072DE2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6F93C394-F404-78C0-66A0-A0EE2B55A18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C36BC600-F2EB-BFC4-495D-A8D4CB302A8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E1D56197-11D7-D185-88F2-4486AA2D826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91BAF126-5D67-EDBF-A6ED-B304BDDD9481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BABDD9AE-559A-1ED0-3BEB-99B19CD6851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E5B5D7E1-7E31-C6DC-2D14-E34B193F3E5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01457C33-C3C6-50E2-666D-C2F4E4AA9CAA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7E482369-2ADD-5DCD-C8F5-1BC68C38B16A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CFEDD17F-900F-1DB6-0BE1-7128A368B57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E376361B-52C6-D5C6-463D-2B03436253F3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B09DBAC2-8A9A-E553-0A7C-6652EACFE34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BD75A4A-5D25-EDD8-934E-76986B5967CD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231DE3DB-BD5C-C1A3-A680-C8668479E2C8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42CAFC1A-63E5-57B2-9574-571F68DB61AB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00E8F462-56E3-445E-0D92-49FC8EEC904D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83473F5D-A44B-6343-FB89-162DCDEB33C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5FC09527-C2B5-3549-23EE-451DB42A1217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4433CC8F-8661-C24E-28C9-FFE52C41348D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CE89A89-E560-0F11-1978-9FA125099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5BE54E90-BAA8-CF47-5CD4-0F14CCF3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8C5173F6-79F8-D2E1-DD0F-0BB6A2B1657F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2"/>
                    </a:solidFill>
                    <a:latin typeface="+mn-lt"/>
                    <a:ea typeface="Roboto"/>
                    <a:cs typeface="Roboto"/>
                  </a:rPr>
                  <a:t>Green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light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least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15 seconds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Then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Policy </a:t>
                </a:r>
                <a:r>
                  <a:rPr lang="it-IT" sz="2400" i="1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iteration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executed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taken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blipFill>
                <a:blip r:embed="rId3"/>
                <a:stretch>
                  <a:fillRect l="-1940" t="-408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maintain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repeat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every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second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change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switch to </a:t>
                </a:r>
                <a:r>
                  <a:rPr lang="it-IT" sz="2400" dirty="0">
                    <a:solidFill>
                      <a:schemeClr val="accent5"/>
                    </a:solidFill>
                    <a:latin typeface="+mn-lt"/>
                    <a:ea typeface="Roboto"/>
                    <a:cs typeface="Roboto"/>
                  </a:rPr>
                  <a:t>Yellow</a:t>
                </a:r>
                <a:b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</a:b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(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3 seconds)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blipFill>
                <a:blip r:embed="rId3"/>
                <a:stretch>
                  <a:fillRect l="-1693" t="-5039" b="-8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43;p17">
            <a:extLst>
              <a:ext uri="{FF2B5EF4-FFF2-40B4-BE49-F238E27FC236}">
                <a16:creationId xmlns:a16="http://schemas.microsoft.com/office/drawing/2014/main" id="{A37E2BD5-8B67-4B46-7602-93DE7C40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8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Value iteration</a:t>
            </a:r>
            <a:endParaRPr sz="4400" b="1" dirty="0">
              <a:latin typeface="+mj-l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6E23F-2E52-DD5B-A8FB-40316B2D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4" t="8049" r="11644" b="70093"/>
          <a:stretch/>
        </p:blipFill>
        <p:spPr>
          <a:xfrm>
            <a:off x="1258214" y="1155680"/>
            <a:ext cx="6582739" cy="265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B3BB1E-781D-69BF-5EBF-6AABDF4E77E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4" name="Google Shape;402;p21">
              <a:extLst>
                <a:ext uri="{FF2B5EF4-FFF2-40B4-BE49-F238E27FC236}">
                  <a16:creationId xmlns:a16="http://schemas.microsoft.com/office/drawing/2014/main" id="{C04FEFE1-44C5-7731-837C-96EDC8D3BA3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9544276-0AB3-EFA2-2224-030A505116D0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02E050B5-DE3C-5EF6-41C7-FC47156D7F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2007684E-37D5-C013-0964-F13E926EEA8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687FFC9C-6BBD-408F-CC02-1A19E2C0E2AC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6F26B961-28E6-0331-6723-9F5368063C7D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43B49A05-DE6C-516E-01DF-79D9E72012CE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880351E7-BFC7-5F47-1733-9D9961959B7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24FA68E5-0308-62C4-8BC6-1E4EC48E0A26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93A5AF13-F51D-C6C3-9F50-D830861FEC4E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0D76265B-3E7A-C6CD-89DA-61A15EB08B6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922FD128-3C4D-A3D9-2F2B-AA66DB6F98DD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1E082CC-B791-BCDF-38AA-323B77CBAD60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6E2F5838-2119-109F-02D0-876936471ED2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C3238B6F-FA59-7014-AA5B-A6A21600FFD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BCE0BBEB-C108-A953-E14F-9E1A8714482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B6270048-44E2-4BB5-66B1-AF2135F8D48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96D72430-40A4-56E1-441C-A84469089A44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F0E00D24-C82C-A1AA-DEAD-5135BD129041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85BA9A00-7327-50CD-AB25-F6A78337AAEC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89BE739-45B9-4B97-008E-D5102C906EF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71635509-E37D-2761-42D4-3B12E1A3934B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13E3531-85E9-5CEF-4A83-1224C0E7FB2B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27;p21">
              <a:extLst>
                <a:ext uri="{FF2B5EF4-FFF2-40B4-BE49-F238E27FC236}">
                  <a16:creationId xmlns:a16="http://schemas.microsoft.com/office/drawing/2014/main" id="{172F5100-1B09-7EF3-5D1E-B009010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1;p21">
              <a:extLst>
                <a:ext uri="{FF2B5EF4-FFF2-40B4-BE49-F238E27FC236}">
                  <a16:creationId xmlns:a16="http://schemas.microsoft.com/office/drawing/2014/main" id="{91F62871-9841-1100-74CD-8B127E103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E779DD02-E225-F9B7-E6DB-437E94C27B96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8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(VI)</a:t>
            </a:r>
            <a:endParaRPr sz="4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6CD8-6BCF-D3C5-4F13-687E00FB6478}"/>
              </a:ext>
            </a:extLst>
          </p:cNvPr>
          <p:cNvSpPr txBox="1"/>
          <p:nvPr/>
        </p:nvSpPr>
        <p:spPr>
          <a:xfrm>
            <a:off x="647999" y="1432800"/>
            <a:ext cx="56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same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before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but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Value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iteration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executed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60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>
            <a:spLocks noGrp="1"/>
          </p:cNvSpPr>
          <p:nvPr>
            <p:ph type="title"/>
          </p:nvPr>
        </p:nvSpPr>
        <p:spPr>
          <a:xfrm>
            <a:off x="3023909" y="536650"/>
            <a:ext cx="2741891" cy="104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9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/>
          <p:nvPr/>
        </p:nvGrpSpPr>
        <p:grpSpPr>
          <a:xfrm>
            <a:off x="0" y="3354801"/>
            <a:ext cx="9066882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797289" y="1944379"/>
            <a:ext cx="2026150" cy="1643889"/>
            <a:chOff x="2637750" y="1944379"/>
            <a:chExt cx="1884600" cy="1643889"/>
          </a:xfrm>
        </p:grpSpPr>
        <p:sp>
          <p:nvSpPr>
            <p:cNvPr id="537" name="Google Shape;537;p24"/>
            <p:cNvSpPr/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26377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cars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3427289" y="1944000"/>
            <a:ext cx="2026150" cy="1643889"/>
            <a:chOff x="4614500" y="1944379"/>
            <a:chExt cx="1884600" cy="1643889"/>
          </a:xfrm>
        </p:grpSpPr>
        <p:sp>
          <p:nvSpPr>
            <p:cNvPr id="541" name="Google Shape;541;p24"/>
            <p:cNvSpPr/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461450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North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|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South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4507289" y="1944379"/>
            <a:ext cx="2026150" cy="1643889"/>
            <a:chOff x="6591250" y="1944379"/>
            <a:chExt cx="1884600" cy="1643889"/>
          </a:xfrm>
        </p:grpSpPr>
        <p:sp>
          <p:nvSpPr>
            <p:cNvPr id="545" name="Google Shape;545;p24"/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East </a:t>
              </a:r>
              <a:r>
                <a:rPr lang="it-IT" sz="1700" dirty="0">
                  <a:solidFill>
                    <a:schemeClr val="accent6"/>
                  </a:solidFill>
                  <a:latin typeface="Fira Sans Extra Condensed Medium"/>
                </a:rPr>
                <a:t>— 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West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-352711" y="1944000"/>
            <a:ext cx="2026150" cy="1643889"/>
            <a:chOff x="660993" y="1944379"/>
            <a:chExt cx="1884600" cy="1643889"/>
          </a:xfrm>
        </p:grpSpPr>
        <p:sp>
          <p:nvSpPr>
            <p:cNvPr id="549" name="Google Shape;549;p24"/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60993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544;p24">
            <a:extLst>
              <a:ext uri="{FF2B5EF4-FFF2-40B4-BE49-F238E27FC236}">
                <a16:creationId xmlns:a16="http://schemas.microsoft.com/office/drawing/2014/main" id="{5E30B587-A5B0-226F-4246-593566A080EE}"/>
              </a:ext>
            </a:extLst>
          </p:cNvPr>
          <p:cNvGrpSpPr/>
          <p:nvPr/>
        </p:nvGrpSpPr>
        <p:grpSpPr>
          <a:xfrm>
            <a:off x="7207289" y="1944000"/>
            <a:ext cx="1884600" cy="1643889"/>
            <a:chOff x="6591250" y="1944379"/>
            <a:chExt cx="1884600" cy="1643889"/>
          </a:xfrm>
        </p:grpSpPr>
        <p:sp>
          <p:nvSpPr>
            <p:cNvPr id="5" name="Google Shape;545;p24">
              <a:extLst>
                <a:ext uri="{FF2B5EF4-FFF2-40B4-BE49-F238E27FC236}">
                  <a16:creationId xmlns:a16="http://schemas.microsoft.com/office/drawing/2014/main" id="{600E792B-9897-42E7-0410-3AACC140B758}"/>
                </a:ext>
              </a:extLst>
            </p:cNvPr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46;p24">
              <a:extLst>
                <a:ext uri="{FF2B5EF4-FFF2-40B4-BE49-F238E27FC236}">
                  <a16:creationId xmlns:a16="http://schemas.microsoft.com/office/drawing/2014/main" id="{52489C03-2A8A-9C77-07C8-2B3DA4CF36A1}"/>
                </a:ext>
              </a:extLst>
            </p:cNvPr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7DEAB83-7D09-8786-E58B-57044AB6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359" y="3354801"/>
            <a:ext cx="735396" cy="735396"/>
          </a:xfrm>
          <a:prstGeom prst="rect">
            <a:avLst/>
          </a:prstGeom>
        </p:spPr>
      </p:pic>
      <p:sp>
        <p:nvSpPr>
          <p:cNvPr id="11" name="Google Shape;243;p17">
            <a:extLst>
              <a:ext uri="{FF2B5EF4-FFF2-40B4-BE49-F238E27FC236}">
                <a16:creationId xmlns:a16="http://schemas.microsoft.com/office/drawing/2014/main" id="{069D016A-F88B-DD6E-B452-6879B3D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Simulation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808974" y="2681674"/>
            <a:ext cx="5526052" cy="2461826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25;p21">
            <a:extLst>
              <a:ext uri="{FF2B5EF4-FFF2-40B4-BE49-F238E27FC236}">
                <a16:creationId xmlns:a16="http://schemas.microsoft.com/office/drawing/2014/main" id="{558CCBB3-AE1E-21A0-B107-146233CE6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760" y="414669"/>
            <a:ext cx="7723500" cy="669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latin typeface="+mj-lt"/>
              </a:rPr>
              <a:t>Our tasks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ABA4-2765-AE79-ADB3-20BB4104472C}"/>
              </a:ext>
            </a:extLst>
          </p:cNvPr>
          <p:cNvSpPr txBox="1"/>
          <p:nvPr/>
        </p:nvSpPr>
        <p:spPr>
          <a:xfrm>
            <a:off x="648000" y="1432800"/>
            <a:ext cx="715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the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waiting time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of cars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size and amount of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67472AA5-113A-31BF-65F1-4BC32F7F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8" y="1517798"/>
            <a:ext cx="48456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319F269-0DAB-3DE4-037A-88FB84F2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1519200"/>
            <a:ext cx="48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579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Queues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might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become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annoying</a:t>
            </a:r>
            <a:r>
              <a:rPr lang="it-IT" sz="3600" b="1" dirty="0">
                <a:latin typeface="+mj-lt"/>
              </a:rPr>
              <a:t> with 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agent!</a:t>
            </a:r>
            <a:endParaRPr sz="3600" b="1" dirty="0">
              <a:latin typeface="+mj-lt"/>
            </a:endParaRPr>
          </a:p>
        </p:txBody>
      </p:sp>
      <p:pic>
        <p:nvPicPr>
          <p:cNvPr id="5" name="Picture 4" descr="A chart of different colored boxes&#10;&#10;Description automatically generated">
            <a:extLst>
              <a:ext uri="{FF2B5EF4-FFF2-40B4-BE49-F238E27FC236}">
                <a16:creationId xmlns:a16="http://schemas.microsoft.com/office/drawing/2014/main" id="{E837D720-1181-B8FD-267E-E49AB656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3874901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You</a:t>
            </a:r>
            <a:r>
              <a:rPr lang="it-IT" sz="3600" b="1" dirty="0">
                <a:latin typeface="+mj-lt"/>
              </a:rPr>
              <a:t> press the break </a:t>
            </a:r>
            <a:r>
              <a:rPr lang="it-IT" sz="3600" b="1" dirty="0" err="1">
                <a:latin typeface="+mj-lt"/>
              </a:rPr>
              <a:t>pedal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less</a:t>
            </a:r>
            <a:r>
              <a:rPr lang="it-IT" sz="3600" b="1" dirty="0">
                <a:latin typeface="+mj-lt"/>
              </a:rPr>
              <a:t> with an MDP </a:t>
            </a:r>
            <a:r>
              <a:rPr lang="it-IT" sz="3600" b="1" dirty="0" err="1">
                <a:latin typeface="+mj-lt"/>
              </a:rPr>
              <a:t>powered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stoplight</a:t>
            </a:r>
            <a:r>
              <a:rPr lang="it-IT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D4526CD-7A14-411D-6BF9-40528A5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4112054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avLst/>
              <a:gdLst/>
              <a:ahLst/>
              <a:cxnLst/>
              <a:rect l="l" t="t" r="r" b="b"/>
              <a:pathLst>
                <a:path w="28957" h="4085" extrusionOk="0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avLst/>
              <a:gdLst/>
              <a:ahLst/>
              <a:cxnLst/>
              <a:rect l="l" t="t" r="r" b="b"/>
              <a:pathLst>
                <a:path w="5193" h="4709" extrusionOk="0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avLst/>
              <a:gdLst/>
              <a:ahLst/>
              <a:cxnLst/>
              <a:rect l="l" t="t" r="r" b="b"/>
              <a:pathLst>
                <a:path w="3227" h="2930" extrusionOk="0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avLst/>
            <a:gdLst/>
            <a:ahLst/>
            <a:cxnLst/>
            <a:rect l="l" t="t" r="r" b="b"/>
            <a:pathLst>
              <a:path w="34696" h="4371" extrusionOk="0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avLst/>
            <a:gdLst/>
            <a:ahLst/>
            <a:cxnLst/>
            <a:rect l="l" t="t" r="r" b="b"/>
            <a:pathLst>
              <a:path w="34684" h="4407" extrusionOk="0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avLst/>
              <a:gdLst/>
              <a:ahLst/>
              <a:cxnLst/>
              <a:rect l="l" t="t" r="r" b="b"/>
              <a:pathLst>
                <a:path w="17337" h="2204" extrusionOk="0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avLst/>
              <a:gdLst/>
              <a:ahLst/>
              <a:cxnLst/>
              <a:rect l="l" t="t" r="r" b="b"/>
              <a:pathLst>
                <a:path w="5204" h="4719" extrusionOk="0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avLst/>
              <a:gdLst/>
              <a:ahLst/>
              <a:cxnLst/>
              <a:rect l="l" t="t" r="r" b="b"/>
              <a:pathLst>
                <a:path w="3216" h="2930" extrusionOk="0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avLst/>
            <a:gdLst/>
            <a:ahLst/>
            <a:cxnLst/>
            <a:rect l="l" t="t" r="r" b="b"/>
            <a:pathLst>
              <a:path w="111705" h="100791" extrusionOk="0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avLst/>
              <a:gdLst/>
              <a:ahLst/>
              <a:cxnLst/>
              <a:rect l="l" t="t" r="r" b="b"/>
              <a:pathLst>
                <a:path w="17336" h="2204" extrusionOk="0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avLst/>
              <a:gdLst/>
              <a:ahLst/>
              <a:cxnLst/>
              <a:rect l="l" t="t" r="r" b="b"/>
              <a:pathLst>
                <a:path w="5169" h="4722" extrusionOk="0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avLst/>
              <a:gdLst/>
              <a:ahLst/>
              <a:cxnLst/>
              <a:rect l="l" t="t" r="r" b="b"/>
              <a:pathLst>
                <a:path w="3251" h="2953" extrusionOk="0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avLst/>
              <a:gdLst/>
              <a:ahLst/>
              <a:cxnLst/>
              <a:rect l="l" t="t" r="r" b="b"/>
              <a:pathLst>
                <a:path w="17336" h="2203" extrusionOk="0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avLst/>
              <a:gdLst/>
              <a:ahLst/>
              <a:cxnLst/>
              <a:rect l="l" t="t" r="r" b="b"/>
              <a:pathLst>
                <a:path w="5204" h="4709" extrusionOk="0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avLst/>
              <a:gdLst/>
              <a:ahLst/>
              <a:cxnLst/>
              <a:rect l="l" t="t" r="r" b="b"/>
              <a:pathLst>
                <a:path w="3216" h="2919" extrusionOk="0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6213"/>
            <a:ext cx="4673551" cy="881075"/>
            <a:chOff x="4221188" y="1146213"/>
            <a:chExt cx="4673551" cy="881075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600" h="1525" extrusionOk="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577" extrusionOk="0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711" extrusionOk="0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8" extrusionOk="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27683" h="25670" extrusionOk="0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9" name="Google Shape;1989;p43"/>
            <p:cNvSpPr txBox="1"/>
            <p:nvPr/>
          </p:nvSpPr>
          <p:spPr>
            <a:xfrm>
              <a:off x="5259438" y="1197211"/>
              <a:ext cx="3635301" cy="58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fixed-time agent 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performs worse, causing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delays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and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annoying queues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50596" y="2105438"/>
            <a:ext cx="5075192" cy="932675"/>
            <a:chOff x="50596" y="2105438"/>
            <a:chExt cx="5075192" cy="932675"/>
          </a:xfrm>
        </p:grpSpPr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564" h="1525" extrusionOk="0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580" extrusionOk="0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11" extrusionOk="0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9" extrusionOk="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avLst/>
                <a:gdLst/>
                <a:ahLst/>
                <a:cxnLst/>
                <a:rect l="l" t="t" r="r" b="b"/>
                <a:pathLst>
                  <a:path w="27695" h="25695" extrusionOk="0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9" name="Google Shape;1999;p43"/>
            <p:cNvSpPr txBox="1"/>
            <p:nvPr/>
          </p:nvSpPr>
          <p:spPr>
            <a:xfrm>
              <a:off x="50596" y="2105438"/>
              <a:ext cx="3648855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other two methods show similar performance, offering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advantages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terms of traffic flow.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273951"/>
            <a:ext cx="4843425" cy="961037"/>
            <a:chOff x="4221188" y="3273951"/>
            <a:chExt cx="4843425" cy="961037"/>
          </a:xfrm>
        </p:grpSpPr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1577" h="1513" extrusionOk="0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76" extrusionOk="0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4711" extrusionOk="0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1717" extrusionOk="0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25707" extrusionOk="0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3"/>
            <p:cNvSpPr txBox="1"/>
            <p:nvPr/>
          </p:nvSpPr>
          <p:spPr>
            <a:xfrm>
              <a:off x="5503990" y="3273951"/>
              <a:ext cx="3560623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Our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solutions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propose a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simple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yet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effective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implementation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,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that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could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be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useful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a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real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world scenario.  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788C51-8790-4C81-3551-9F73710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</p:spPr>
        <p:txBody>
          <a:bodyPr/>
          <a:lstStyle/>
          <a:p>
            <a:r>
              <a:rPr lang="it-IT" sz="4800" b="1" dirty="0" err="1">
                <a:latin typeface="+mj-lt"/>
              </a:rPr>
              <a:t>Conclusions</a:t>
            </a:r>
            <a:endParaRPr lang="it-IT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6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4948120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341" y="1432800"/>
            <a:ext cx="47989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2-way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2800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User controls the frequency of car generation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can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north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south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east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west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endParaRPr lang="it-IT" dirty="0"/>
          </a:p>
        </p:txBody>
      </p:sp>
      <p:pic>
        <p:nvPicPr>
          <p:cNvPr id="4" name="Picture 3" descr="A green and yellow text&#10;&#10;Description automatically generated">
            <a:extLst>
              <a:ext uri="{FF2B5EF4-FFF2-40B4-BE49-F238E27FC236}">
                <a16:creationId xmlns:a16="http://schemas.microsoft.com/office/drawing/2014/main" id="{798E82F9-7413-4968-053C-9EB1B73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9" y="1358754"/>
            <a:ext cx="1607688" cy="451534"/>
          </a:xfrm>
          <a:prstGeom prst="rect">
            <a:avLst/>
          </a:prstGeom>
        </p:spPr>
      </p:pic>
      <p:pic>
        <p:nvPicPr>
          <p:cNvPr id="6" name="Picture 5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F1483837-B937-3E25-FFE0-5ED92088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336348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 - </a:t>
            </a:r>
            <a:r>
              <a:rPr lang="it-IT" sz="4800" b="1" dirty="0" err="1">
                <a:latin typeface="+mj-lt"/>
              </a:rPr>
              <a:t>Assumptions</a:t>
            </a:r>
            <a:endParaRPr lang="it-IT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000" y="1434155"/>
            <a:ext cx="479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have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identical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size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and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speed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At 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cars can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either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straight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turn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right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pic>
        <p:nvPicPr>
          <p:cNvPr id="3" name="Picture 2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3EAE8464-17A2-4713-2CC0-22A36C8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4399482" y="3806667"/>
            <a:ext cx="3560312" cy="724101"/>
            <a:chOff x="3487072" y="927972"/>
            <a:chExt cx="3560312" cy="724101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4374900" y="927972"/>
              <a:ext cx="26724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Fixed time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87072" y="1174478"/>
              <a:ext cx="380078" cy="469220"/>
              <a:chOff x="1167144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7144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71066" y="1999008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33" name="Google Shape;633;p25"/>
            <p:cNvCxnSpPr>
              <a:cxnSpLocks/>
            </p:cNvCxnSpPr>
            <p:nvPr/>
          </p:nvCxnSpPr>
          <p:spPr>
            <a:xfrm flipV="1">
              <a:off x="3680668" y="1155700"/>
              <a:ext cx="1176858" cy="4963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6139964" y="1740496"/>
            <a:ext cx="2857152" cy="781165"/>
            <a:chOff x="5259674" y="870560"/>
            <a:chExt cx="2857152" cy="781165"/>
          </a:xfrm>
        </p:grpSpPr>
        <p:sp>
          <p:nvSpPr>
            <p:cNvPr id="643" name="Google Shape;643;p25"/>
            <p:cNvSpPr txBox="1"/>
            <p:nvPr/>
          </p:nvSpPr>
          <p:spPr>
            <a:xfrm>
              <a:off x="6232226" y="8705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(PI)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59674" y="1164958"/>
              <a:ext cx="380078" cy="469220"/>
              <a:chOff x="11616074" y="190463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16074" y="19046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07798" y="199886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FEE3C-68CD-483D-193E-307CBD55C5D7}"/>
              </a:ext>
            </a:extLst>
          </p:cNvPr>
          <p:cNvSpPr txBox="1"/>
          <p:nvPr/>
        </p:nvSpPr>
        <p:spPr>
          <a:xfrm>
            <a:off x="211018" y="1581097"/>
            <a:ext cx="26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Our</a:t>
            </a:r>
            <a:r>
              <a:rPr lang="it-IT" sz="3200" b="1" dirty="0">
                <a:solidFill>
                  <a:schemeClr val="dk1"/>
                </a:solidFill>
                <a:latin typeface="+mj-lt"/>
                <a:sym typeface="Fira Sans Extra Condensed SemiBold"/>
              </a:rPr>
              <a:t> </a:t>
            </a:r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solution</a:t>
            </a:r>
            <a:endParaRPr lang="it-IT" sz="3200" b="1" dirty="0">
              <a:solidFill>
                <a:schemeClr val="dk1"/>
              </a:solidFill>
              <a:latin typeface="+mj-lt"/>
              <a:sym typeface="Fira Sans Extra Condensed SemiBold"/>
            </a:endParaRP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87460448-71F4-E9B0-38CC-C58370E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75" y="1965061"/>
            <a:ext cx="840793" cy="840793"/>
          </a:xfrm>
          <a:prstGeom prst="rect">
            <a:avLst/>
          </a:prstGeom>
        </p:spPr>
      </p:pic>
      <p:grpSp>
        <p:nvGrpSpPr>
          <p:cNvPr id="7" name="Google Shape;634;p25">
            <a:extLst>
              <a:ext uri="{FF2B5EF4-FFF2-40B4-BE49-F238E27FC236}">
                <a16:creationId xmlns:a16="http://schemas.microsoft.com/office/drawing/2014/main" id="{072AD557-324A-4E41-1EF8-D058EEB8DCCF}"/>
              </a:ext>
            </a:extLst>
          </p:cNvPr>
          <p:cNvGrpSpPr/>
          <p:nvPr/>
        </p:nvGrpSpPr>
        <p:grpSpPr>
          <a:xfrm>
            <a:off x="4394104" y="287096"/>
            <a:ext cx="2877041" cy="536284"/>
            <a:chOff x="5347115" y="3110083"/>
            <a:chExt cx="2877041" cy="536284"/>
          </a:xfrm>
        </p:grpSpPr>
        <p:grpSp>
          <p:nvGrpSpPr>
            <p:cNvPr id="8" name="Google Shape;635;p25">
              <a:extLst>
                <a:ext uri="{FF2B5EF4-FFF2-40B4-BE49-F238E27FC236}">
                  <a16:creationId xmlns:a16="http://schemas.microsoft.com/office/drawing/2014/main" id="{434F94FF-31B0-BBB3-75A3-9A2A3B4CE414}"/>
                </a:ext>
              </a:extLst>
            </p:cNvPr>
            <p:cNvGrpSpPr/>
            <p:nvPr/>
          </p:nvGrpSpPr>
          <p:grpSpPr>
            <a:xfrm>
              <a:off x="5347115" y="3110083"/>
              <a:ext cx="380078" cy="469220"/>
              <a:chOff x="11703515" y="1950433"/>
              <a:chExt cx="380078" cy="469220"/>
            </a:xfrm>
          </p:grpSpPr>
          <p:sp>
            <p:nvSpPr>
              <p:cNvPr id="12" name="Google Shape;636;p25">
                <a:extLst>
                  <a:ext uri="{FF2B5EF4-FFF2-40B4-BE49-F238E27FC236}">
                    <a16:creationId xmlns:a16="http://schemas.microsoft.com/office/drawing/2014/main" id="{DE7B948F-9E4D-F3C1-D432-5C5514D18358}"/>
                  </a:ext>
                </a:extLst>
              </p:cNvPr>
              <p:cNvSpPr/>
              <p:nvPr/>
            </p:nvSpPr>
            <p:spPr>
              <a:xfrm>
                <a:off x="11703515" y="19504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;p25">
                <a:extLst>
                  <a:ext uri="{FF2B5EF4-FFF2-40B4-BE49-F238E27FC236}">
                    <a16:creationId xmlns:a16="http://schemas.microsoft.com/office/drawing/2014/main" id="{3BD94F09-8C22-0FE3-A09E-242AB80D09A0}"/>
                  </a:ext>
                </a:extLst>
              </p:cNvPr>
              <p:cNvSpPr/>
              <p:nvPr/>
            </p:nvSpPr>
            <p:spPr>
              <a:xfrm>
                <a:off x="11800177" y="2049576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38;p25">
              <a:extLst>
                <a:ext uri="{FF2B5EF4-FFF2-40B4-BE49-F238E27FC236}">
                  <a16:creationId xmlns:a16="http://schemas.microsoft.com/office/drawing/2014/main" id="{91FD7E37-7538-0A61-E16B-BF967C849631}"/>
                </a:ext>
              </a:extLst>
            </p:cNvPr>
            <p:cNvSpPr txBox="1"/>
            <p:nvPr/>
          </p:nvSpPr>
          <p:spPr>
            <a:xfrm>
              <a:off x="6339556" y="32167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(VI)</a:t>
              </a:r>
            </a:p>
          </p:txBody>
        </p:sp>
        <p:cxnSp>
          <p:nvCxnSpPr>
            <p:cNvPr id="11" name="Google Shape;640;p25">
              <a:extLst>
                <a:ext uri="{FF2B5EF4-FFF2-40B4-BE49-F238E27FC236}">
                  <a16:creationId xmlns:a16="http://schemas.microsoft.com/office/drawing/2014/main" id="{74D04A2A-887A-06E0-8D35-1DDD9534D647}"/>
                </a:ext>
              </a:extLst>
            </p:cNvPr>
            <p:cNvCxnSpPr>
              <a:endCxn id="9" idx="1"/>
            </p:cNvCxnSpPr>
            <p:nvPr/>
          </p:nvCxnSpPr>
          <p:spPr>
            <a:xfrm rot="10800000" flipH="1">
              <a:off x="5535856" y="3431567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8303735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- Fixed time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D4053-F7EA-E45E-FC65-DB2A1E16FA75}"/>
              </a:ext>
            </a:extLst>
          </p:cNvPr>
          <p:cNvSpPr txBox="1"/>
          <p:nvPr/>
        </p:nvSpPr>
        <p:spPr>
          <a:xfrm>
            <a:off x="648000" y="1432800"/>
            <a:ext cx="522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+mn-lt"/>
                <a:ea typeface="Roboto"/>
                <a:cs typeface="Roboto"/>
              </a:rPr>
              <a:t>Green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20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/>
                </a:solidFill>
                <a:latin typeface="+mn-lt"/>
                <a:ea typeface="Roboto"/>
                <a:cs typeface="Roboto"/>
              </a:rPr>
              <a:t>Yellow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3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Stoplight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switching with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these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fixed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time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intervals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3999"/>
            <a:ext cx="830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9695C-CD6B-EA5C-6629-BE6D3F658445}"/>
              </a:ext>
            </a:extLst>
          </p:cNvPr>
          <p:cNvSpPr txBox="1"/>
          <p:nvPr/>
        </p:nvSpPr>
        <p:spPr>
          <a:xfrm>
            <a:off x="648000" y="1434155"/>
            <a:ext cx="479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States: «EW», «NS»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Actions: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Maintain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»,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Change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52423-B25F-B9C2-F640-CB68FCCF6C2C}"/>
              </a:ext>
            </a:extLst>
          </p:cNvPr>
          <p:cNvGrpSpPr/>
          <p:nvPr/>
        </p:nvGrpSpPr>
        <p:grpSpPr>
          <a:xfrm>
            <a:off x="1481250" y="3726766"/>
            <a:ext cx="6176071" cy="1255836"/>
            <a:chOff x="850605" y="3013034"/>
            <a:chExt cx="7583170" cy="2130466"/>
          </a:xfrm>
        </p:grpSpPr>
        <p:grpSp>
          <p:nvGrpSpPr>
            <p:cNvPr id="5" name="Google Shape;402;p21">
              <a:extLst>
                <a:ext uri="{FF2B5EF4-FFF2-40B4-BE49-F238E27FC236}">
                  <a16:creationId xmlns:a16="http://schemas.microsoft.com/office/drawing/2014/main" id="{D5AC5A9E-8DC5-8607-3BE2-F93BAD05078E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9" name="Google Shape;403;p21">
                <a:extLst>
                  <a:ext uri="{FF2B5EF4-FFF2-40B4-BE49-F238E27FC236}">
                    <a16:creationId xmlns:a16="http://schemas.microsoft.com/office/drawing/2014/main" id="{E1E0CAFC-B312-1A0D-3ABC-BC87FD94F7B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;p21">
                <a:extLst>
                  <a:ext uri="{FF2B5EF4-FFF2-40B4-BE49-F238E27FC236}">
                    <a16:creationId xmlns:a16="http://schemas.microsoft.com/office/drawing/2014/main" id="{3DEEFBD1-BCA9-D67E-1D92-976EF890F22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5;p21">
                <a:extLst>
                  <a:ext uri="{FF2B5EF4-FFF2-40B4-BE49-F238E27FC236}">
                    <a16:creationId xmlns:a16="http://schemas.microsoft.com/office/drawing/2014/main" id="{0FCB7BE5-3D01-8F15-4288-A21657D1B1FA}"/>
                  </a:ext>
                </a:extLst>
              </p:cNvPr>
              <p:cNvSpPr/>
              <p:nvPr/>
            </p:nvSpPr>
            <p:spPr>
              <a:xfrm>
                <a:off x="1011387" y="1862512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06;p21">
                <a:extLst>
                  <a:ext uri="{FF2B5EF4-FFF2-40B4-BE49-F238E27FC236}">
                    <a16:creationId xmlns:a16="http://schemas.microsoft.com/office/drawing/2014/main" id="{7526026F-7F4A-D00F-F1E2-F4A778485E10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7;p21">
                <a:extLst>
                  <a:ext uri="{FF2B5EF4-FFF2-40B4-BE49-F238E27FC236}">
                    <a16:creationId xmlns:a16="http://schemas.microsoft.com/office/drawing/2014/main" id="{434093A1-38E6-18EA-62BD-77C22068AA70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8;p21">
                <a:extLst>
                  <a:ext uri="{FF2B5EF4-FFF2-40B4-BE49-F238E27FC236}">
                    <a16:creationId xmlns:a16="http://schemas.microsoft.com/office/drawing/2014/main" id="{E4CA4F84-4A22-BE45-9C62-9914E189EFD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9;p21">
                <a:extLst>
                  <a:ext uri="{FF2B5EF4-FFF2-40B4-BE49-F238E27FC236}">
                    <a16:creationId xmlns:a16="http://schemas.microsoft.com/office/drawing/2014/main" id="{325A09E6-28CE-12DB-37D7-5ABC4498F8D5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10;p21">
                <a:extLst>
                  <a:ext uri="{FF2B5EF4-FFF2-40B4-BE49-F238E27FC236}">
                    <a16:creationId xmlns:a16="http://schemas.microsoft.com/office/drawing/2014/main" id="{78DE461C-E4BC-362D-4D5E-DCC15C1EBEC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1;p21">
                <a:extLst>
                  <a:ext uri="{FF2B5EF4-FFF2-40B4-BE49-F238E27FC236}">
                    <a16:creationId xmlns:a16="http://schemas.microsoft.com/office/drawing/2014/main" id="{63630D59-A104-195C-D001-D9FAD8F1BBC7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2;p21">
                <a:extLst>
                  <a:ext uri="{FF2B5EF4-FFF2-40B4-BE49-F238E27FC236}">
                    <a16:creationId xmlns:a16="http://schemas.microsoft.com/office/drawing/2014/main" id="{C281ECDC-AF31-BD83-B51D-34A98F381C7A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3;p21">
                <a:extLst>
                  <a:ext uri="{FF2B5EF4-FFF2-40B4-BE49-F238E27FC236}">
                    <a16:creationId xmlns:a16="http://schemas.microsoft.com/office/drawing/2014/main" id="{9606F3E2-FA24-2BD4-5FF0-648B89E95241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4;p21">
                <a:extLst>
                  <a:ext uri="{FF2B5EF4-FFF2-40B4-BE49-F238E27FC236}">
                    <a16:creationId xmlns:a16="http://schemas.microsoft.com/office/drawing/2014/main" id="{EC9C654D-1965-B357-0FF2-5295FCAEB52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5;p21">
                <a:extLst>
                  <a:ext uri="{FF2B5EF4-FFF2-40B4-BE49-F238E27FC236}">
                    <a16:creationId xmlns:a16="http://schemas.microsoft.com/office/drawing/2014/main" id="{BF855484-1434-7B69-3F79-A586557368B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6;p21">
                <a:extLst>
                  <a:ext uri="{FF2B5EF4-FFF2-40B4-BE49-F238E27FC236}">
                    <a16:creationId xmlns:a16="http://schemas.microsoft.com/office/drawing/2014/main" id="{E4FA7FB4-9A68-BB47-4EB0-840FD85755F6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7;p21">
                <a:extLst>
                  <a:ext uri="{FF2B5EF4-FFF2-40B4-BE49-F238E27FC236}">
                    <a16:creationId xmlns:a16="http://schemas.microsoft.com/office/drawing/2014/main" id="{B7558D87-B159-279B-75FA-BD883C6CF6F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8;p21">
                <a:extLst>
                  <a:ext uri="{FF2B5EF4-FFF2-40B4-BE49-F238E27FC236}">
                    <a16:creationId xmlns:a16="http://schemas.microsoft.com/office/drawing/2014/main" id="{AD6AF87F-433A-15C8-9E26-0648DA4EE8A0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9;p21">
                <a:extLst>
                  <a:ext uri="{FF2B5EF4-FFF2-40B4-BE49-F238E27FC236}">
                    <a16:creationId xmlns:a16="http://schemas.microsoft.com/office/drawing/2014/main" id="{AE55DF0C-ACDE-62E5-7D87-643B1DBA2A3F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0;p21">
                <a:extLst>
                  <a:ext uri="{FF2B5EF4-FFF2-40B4-BE49-F238E27FC236}">
                    <a16:creationId xmlns:a16="http://schemas.microsoft.com/office/drawing/2014/main" id="{F2331F7E-5B8A-92F2-5600-7C7605C7061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1;p21">
                <a:extLst>
                  <a:ext uri="{FF2B5EF4-FFF2-40B4-BE49-F238E27FC236}">
                    <a16:creationId xmlns:a16="http://schemas.microsoft.com/office/drawing/2014/main" id="{96D20950-7E76-0E9A-AC36-AF6AC7ADBCA1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2;p21">
                <a:extLst>
                  <a:ext uri="{FF2B5EF4-FFF2-40B4-BE49-F238E27FC236}">
                    <a16:creationId xmlns:a16="http://schemas.microsoft.com/office/drawing/2014/main" id="{7067D2CB-30F5-D1EE-C4E2-D49622EA4A86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;p21">
                <a:extLst>
                  <a:ext uri="{FF2B5EF4-FFF2-40B4-BE49-F238E27FC236}">
                    <a16:creationId xmlns:a16="http://schemas.microsoft.com/office/drawing/2014/main" id="{65D15FE6-5B8E-2706-7CAA-02EDE8A5AD1C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4;p21">
                <a:extLst>
                  <a:ext uri="{FF2B5EF4-FFF2-40B4-BE49-F238E27FC236}">
                    <a16:creationId xmlns:a16="http://schemas.microsoft.com/office/drawing/2014/main" id="{52457737-2FF3-0E59-31DF-DF7C87DAFB7A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7;p21">
              <a:extLst>
                <a:ext uri="{FF2B5EF4-FFF2-40B4-BE49-F238E27FC236}">
                  <a16:creationId xmlns:a16="http://schemas.microsoft.com/office/drawing/2014/main" id="{521EDBF2-1387-79E5-6E57-D79976D2E7A4}"/>
                </a:ext>
              </a:extLst>
            </p:cNvPr>
            <p:cNvSpPr/>
            <p:nvPr/>
          </p:nvSpPr>
          <p:spPr>
            <a:xfrm>
              <a:off x="4744499" y="3013034"/>
              <a:ext cx="470010" cy="691463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31;p21">
              <a:extLst>
                <a:ext uri="{FF2B5EF4-FFF2-40B4-BE49-F238E27FC236}">
                  <a16:creationId xmlns:a16="http://schemas.microsoft.com/office/drawing/2014/main" id="{CF0D671D-6D72-BC2A-D77F-7E4F7A27B9E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35;p21">
              <a:extLst>
                <a:ext uri="{FF2B5EF4-FFF2-40B4-BE49-F238E27FC236}">
                  <a16:creationId xmlns:a16="http://schemas.microsoft.com/office/drawing/2014/main" id="{ED9035CA-5AFC-F8E1-7A55-15BF4047E0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60803" y="3393499"/>
              <a:ext cx="787854" cy="1160373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334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Reward function</a:t>
            </a:r>
            <a:endParaRPr sz="4800" b="1" dirty="0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D67D9B-7B19-DC1C-4368-F39D699A547A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14" name="Google Shape;402;p21">
              <a:extLst>
                <a:ext uri="{FF2B5EF4-FFF2-40B4-BE49-F238E27FC236}">
                  <a16:creationId xmlns:a16="http://schemas.microsoft.com/office/drawing/2014/main" id="{7E7D7FB9-891F-BD90-2840-A40F5BDCC503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7EA10E5-5821-6172-67CF-126BF44B0A1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78A2483C-585A-9D0D-55DE-219690223D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BBBEA2E7-C7A0-C2D3-9EB2-F8A86C6F815E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C075D406-F6F0-7DAE-5A4A-A7DED91E82E1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BED49A3E-DFA0-F1A7-6BC8-B4A2ABCE81CC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C17545A3-DB52-5126-A894-A7BB5B9EDB8B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70F35775-3944-135E-ABBE-15C7F9F7142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55E663C8-EE5D-DB1F-25FF-7A780AF8F5DE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A44422B7-EBD1-F133-E129-3EB5303E3164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A9E5489B-D4FD-FDC8-42AE-F70807F2897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0B20E918-6ED0-EFF1-372B-01C1B2DC5828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6100641B-B68B-CDE6-0212-C5E5E8E68383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50137DB-B358-02E0-955E-6312731E333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4FE277E-6833-93A3-188C-7865AF42B64B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F098D864-704B-D50C-9F76-CE64312F15C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5E112E86-D305-A1F2-D7FD-152359C8B362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25014551-01F0-EE0E-4129-449700D6C74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99BBF5B4-A580-8E61-21D0-80DC784AAE59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7A23599E-D7DC-7466-4FE4-E42EB9DC39B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0B1AFED-9A1D-21C1-D394-BDABE5F150A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99ADB1BC-81F9-4074-5390-C00C2A594BBD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827B6A9-1620-866C-1229-582D17E4BB1E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427;p21">
              <a:extLst>
                <a:ext uri="{FF2B5EF4-FFF2-40B4-BE49-F238E27FC236}">
                  <a16:creationId xmlns:a16="http://schemas.microsoft.com/office/drawing/2014/main" id="{E88F4605-78A1-0FA7-5F81-F7E3EE312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31;p21">
              <a:extLst>
                <a:ext uri="{FF2B5EF4-FFF2-40B4-BE49-F238E27FC236}">
                  <a16:creationId xmlns:a16="http://schemas.microsoft.com/office/drawing/2014/main" id="{C0780B22-FCDA-B164-F568-15820E949A4A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35;p21">
              <a:extLst>
                <a:ext uri="{FF2B5EF4-FFF2-40B4-BE49-F238E27FC236}">
                  <a16:creationId xmlns:a16="http://schemas.microsoft.com/office/drawing/2014/main" id="{AD291348-8FAC-43ED-9D2D-6482259F73FE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56AFC5-0170-CB59-30A4-19B3815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0" t="15315" r="30285" b="74146"/>
          <a:stretch/>
        </p:blipFill>
        <p:spPr>
          <a:xfrm>
            <a:off x="2024053" y="1057642"/>
            <a:ext cx="4818400" cy="187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DD171-79C4-C132-EA0A-796C1DDFF74A}"/>
              </a:ext>
            </a:extLst>
          </p:cNvPr>
          <p:cNvSpPr txBox="1"/>
          <p:nvPr/>
        </p:nvSpPr>
        <p:spPr>
          <a:xfrm>
            <a:off x="662400" y="2953384"/>
            <a:ext cx="77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µ</a:t>
            </a:r>
            <a:r>
              <a:rPr lang="it-IT" b="1" i="1" baseline="-25000" dirty="0"/>
              <a:t>t</a:t>
            </a:r>
            <a:r>
              <a:rPr lang="it-IT" i="1" baseline="-25000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 of </a:t>
            </a:r>
            <a:r>
              <a:rPr lang="it-IT" dirty="0" err="1"/>
              <a:t>stopped</a:t>
            </a:r>
            <a:r>
              <a:rPr lang="it-IT" dirty="0"/>
              <a:t>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n</a:t>
            </a:r>
            <a:r>
              <a:rPr lang="it-IT" b="1" i="1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cars </a:t>
            </a:r>
            <a:r>
              <a:rPr lang="it-IT" dirty="0" err="1"/>
              <a:t>transiting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stoplight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green 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81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697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Transition probability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1EE8F1-3AF1-59E2-A7B9-B71A5AA7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1" t="17788" r="10188" b="67959"/>
          <a:stretch/>
        </p:blipFill>
        <p:spPr>
          <a:xfrm>
            <a:off x="472208" y="1391243"/>
            <a:ext cx="8038420" cy="2127620"/>
          </a:xfrm>
          <a:prstGeom prst="rect">
            <a:avLst/>
          </a:prstGeom>
        </p:spPr>
      </p:pic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6C9918C-414A-749E-1845-0F3B34C88FE0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409" name="Google Shape;402;p21">
              <a:extLst>
                <a:ext uri="{FF2B5EF4-FFF2-40B4-BE49-F238E27FC236}">
                  <a16:creationId xmlns:a16="http://schemas.microsoft.com/office/drawing/2014/main" id="{46A76F59-B757-3630-BAFA-0BE06B22B336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413" name="Google Shape;403;p21">
                <a:extLst>
                  <a:ext uri="{FF2B5EF4-FFF2-40B4-BE49-F238E27FC236}">
                    <a16:creationId xmlns:a16="http://schemas.microsoft.com/office/drawing/2014/main" id="{B56DB1B0-EA52-34E6-C023-63DBE21F98E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04;p21">
                <a:extLst>
                  <a:ext uri="{FF2B5EF4-FFF2-40B4-BE49-F238E27FC236}">
                    <a16:creationId xmlns:a16="http://schemas.microsoft.com/office/drawing/2014/main" id="{9340802E-8E33-8BEC-9CBF-04229A717E4C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05;p21">
                <a:extLst>
                  <a:ext uri="{FF2B5EF4-FFF2-40B4-BE49-F238E27FC236}">
                    <a16:creationId xmlns:a16="http://schemas.microsoft.com/office/drawing/2014/main" id="{3C688E53-E75C-7D0A-844A-8D61DFFB1035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06;p21">
                <a:extLst>
                  <a:ext uri="{FF2B5EF4-FFF2-40B4-BE49-F238E27FC236}">
                    <a16:creationId xmlns:a16="http://schemas.microsoft.com/office/drawing/2014/main" id="{B9A2628F-1CE1-77AD-7C22-28D3C04A91AE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07;p21">
                <a:extLst>
                  <a:ext uri="{FF2B5EF4-FFF2-40B4-BE49-F238E27FC236}">
                    <a16:creationId xmlns:a16="http://schemas.microsoft.com/office/drawing/2014/main" id="{B754AF7D-7802-2AA2-E2D3-6815A57D1EE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08;p21">
                <a:extLst>
                  <a:ext uri="{FF2B5EF4-FFF2-40B4-BE49-F238E27FC236}">
                    <a16:creationId xmlns:a16="http://schemas.microsoft.com/office/drawing/2014/main" id="{2AD53721-FC6E-D314-8C08-912B290395B4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09;p21">
                <a:extLst>
                  <a:ext uri="{FF2B5EF4-FFF2-40B4-BE49-F238E27FC236}">
                    <a16:creationId xmlns:a16="http://schemas.microsoft.com/office/drawing/2014/main" id="{FFF1485C-11E6-CF3E-11FD-B1AD2C647D09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10;p21">
                <a:extLst>
                  <a:ext uri="{FF2B5EF4-FFF2-40B4-BE49-F238E27FC236}">
                    <a16:creationId xmlns:a16="http://schemas.microsoft.com/office/drawing/2014/main" id="{C1892CD0-06AE-0EDC-28BD-9B61C5888A2B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11;p21">
                <a:extLst>
                  <a:ext uri="{FF2B5EF4-FFF2-40B4-BE49-F238E27FC236}">
                    <a16:creationId xmlns:a16="http://schemas.microsoft.com/office/drawing/2014/main" id="{FED467EC-C0E0-E50D-6EAD-8870C90CE088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12;p21">
                <a:extLst>
                  <a:ext uri="{FF2B5EF4-FFF2-40B4-BE49-F238E27FC236}">
                    <a16:creationId xmlns:a16="http://schemas.microsoft.com/office/drawing/2014/main" id="{10BBE5DB-7550-2D7B-9FA6-11D84449503E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13;p21">
                <a:extLst>
                  <a:ext uri="{FF2B5EF4-FFF2-40B4-BE49-F238E27FC236}">
                    <a16:creationId xmlns:a16="http://schemas.microsoft.com/office/drawing/2014/main" id="{BFEE0FAD-FF42-4092-BD19-7B71B4A16700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14;p21">
                <a:extLst>
                  <a:ext uri="{FF2B5EF4-FFF2-40B4-BE49-F238E27FC236}">
                    <a16:creationId xmlns:a16="http://schemas.microsoft.com/office/drawing/2014/main" id="{525DE776-2F60-489C-C5A9-2CAF8836EA01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15;p21">
                <a:extLst>
                  <a:ext uri="{FF2B5EF4-FFF2-40B4-BE49-F238E27FC236}">
                    <a16:creationId xmlns:a16="http://schemas.microsoft.com/office/drawing/2014/main" id="{3AFD6518-B0E9-BB8D-D387-A3221C0588BB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16;p21">
                <a:extLst>
                  <a:ext uri="{FF2B5EF4-FFF2-40B4-BE49-F238E27FC236}">
                    <a16:creationId xmlns:a16="http://schemas.microsoft.com/office/drawing/2014/main" id="{F9189220-D9F9-80ED-4B14-BF29E3D84A5C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17;p21">
                <a:extLst>
                  <a:ext uri="{FF2B5EF4-FFF2-40B4-BE49-F238E27FC236}">
                    <a16:creationId xmlns:a16="http://schemas.microsoft.com/office/drawing/2014/main" id="{E5F90599-35E8-1D0D-9B62-482BAE819A2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18;p21">
                <a:extLst>
                  <a:ext uri="{FF2B5EF4-FFF2-40B4-BE49-F238E27FC236}">
                    <a16:creationId xmlns:a16="http://schemas.microsoft.com/office/drawing/2014/main" id="{9A654724-C0E6-58C1-CE30-C2FF2BB08B15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19;p21">
                <a:extLst>
                  <a:ext uri="{FF2B5EF4-FFF2-40B4-BE49-F238E27FC236}">
                    <a16:creationId xmlns:a16="http://schemas.microsoft.com/office/drawing/2014/main" id="{4448B3FC-B363-280F-9D6A-7EC4128F4A25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0;p21">
                <a:extLst>
                  <a:ext uri="{FF2B5EF4-FFF2-40B4-BE49-F238E27FC236}">
                    <a16:creationId xmlns:a16="http://schemas.microsoft.com/office/drawing/2014/main" id="{D85BD0D6-EDE3-1DEE-014D-45B8F6A50828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;p21">
                <a:extLst>
                  <a:ext uri="{FF2B5EF4-FFF2-40B4-BE49-F238E27FC236}">
                    <a16:creationId xmlns:a16="http://schemas.microsoft.com/office/drawing/2014/main" id="{AAB41665-926A-E39E-E763-A08A50900EBA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2;p21">
                <a:extLst>
                  <a:ext uri="{FF2B5EF4-FFF2-40B4-BE49-F238E27FC236}">
                    <a16:creationId xmlns:a16="http://schemas.microsoft.com/office/drawing/2014/main" id="{63BE5329-41C1-164C-B4AF-408AB948D30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3;p21">
                <a:extLst>
                  <a:ext uri="{FF2B5EF4-FFF2-40B4-BE49-F238E27FC236}">
                    <a16:creationId xmlns:a16="http://schemas.microsoft.com/office/drawing/2014/main" id="{66D63108-7467-2D1A-AC3B-B366251368E2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4;p21">
                <a:extLst>
                  <a:ext uri="{FF2B5EF4-FFF2-40B4-BE49-F238E27FC236}">
                    <a16:creationId xmlns:a16="http://schemas.microsoft.com/office/drawing/2014/main" id="{45AC7CE8-4284-78C2-70DC-30892179F515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27;p21">
              <a:extLst>
                <a:ext uri="{FF2B5EF4-FFF2-40B4-BE49-F238E27FC236}">
                  <a16:creationId xmlns:a16="http://schemas.microsoft.com/office/drawing/2014/main" id="{B5F39117-C53B-9648-82A7-A2597ABD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31;p21">
              <a:extLst>
                <a:ext uri="{FF2B5EF4-FFF2-40B4-BE49-F238E27FC236}">
                  <a16:creationId xmlns:a16="http://schemas.microsoft.com/office/drawing/2014/main" id="{98341667-8F8A-6243-473A-12DADEB4CB1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5;p21">
              <a:extLst>
                <a:ext uri="{FF2B5EF4-FFF2-40B4-BE49-F238E27FC236}">
                  <a16:creationId xmlns:a16="http://schemas.microsoft.com/office/drawing/2014/main" id="{8500439E-E8D2-1A85-76BD-663DEE116FBA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0652374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</TotalTime>
  <Words>376</Words>
  <Application>Microsoft Office PowerPoint</Application>
  <PresentationFormat>On-screen Show (16:9)</PresentationFormat>
  <Paragraphs>80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Courier New</vt:lpstr>
      <vt:lpstr>Fira Sans Extra Condensed Medium</vt:lpstr>
      <vt:lpstr>Arial</vt:lpstr>
      <vt:lpstr>Roboto</vt:lpstr>
      <vt:lpstr>Fira Sans Extra Condensed</vt:lpstr>
      <vt:lpstr>Cambria Math</vt:lpstr>
      <vt:lpstr>Fira Sans Extra Condensed SemiBold</vt:lpstr>
      <vt:lpstr>Roadmap Infographics by Slidesgo</vt:lpstr>
      <vt:lpstr>Optimizing Intersection Traffic</vt:lpstr>
      <vt:lpstr>Our tasks</vt:lpstr>
      <vt:lpstr>Environment</vt:lpstr>
      <vt:lpstr>Environment - Assumptions</vt:lpstr>
      <vt:lpstr>PowerPoint Presentation</vt:lpstr>
      <vt:lpstr>Stoplight agent - Fixed time</vt:lpstr>
      <vt:lpstr>MDP</vt:lpstr>
      <vt:lpstr>MDP – Reward function</vt:lpstr>
      <vt:lpstr>MDP – Transition probability</vt:lpstr>
      <vt:lpstr>MDP – Initialization</vt:lpstr>
      <vt:lpstr>MDP – Policy evaluation</vt:lpstr>
      <vt:lpstr>MDP – Policy improvement</vt:lpstr>
      <vt:lpstr>MDP – Policy iteration</vt:lpstr>
      <vt:lpstr>Stoplight agent – MDP (PI)</vt:lpstr>
      <vt:lpstr>Stoplight agent – MDP (PI)</vt:lpstr>
      <vt:lpstr>MDP – Value iteration</vt:lpstr>
      <vt:lpstr>Stoplight agent – MDP (VI)</vt:lpstr>
      <vt:lpstr>Demo</vt:lpstr>
      <vt:lpstr>Simulation</vt:lpstr>
      <vt:lpstr>The fixed time agent makes people arrive late!</vt:lpstr>
      <vt:lpstr>The fixed time agent makes people arrive late!</vt:lpstr>
      <vt:lpstr>Queues might become annoying with the fixed time agent!</vt:lpstr>
      <vt:lpstr>You press the break pedal less with an MDP powered stoplight!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cp:lastModifiedBy>Gaiuzza 24</cp:lastModifiedBy>
  <cp:revision>53</cp:revision>
  <dcterms:modified xsi:type="dcterms:W3CDTF">2024-07-30T13:54:21Z</dcterms:modified>
</cp:coreProperties>
</file>