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2"/>
  </p:notesMasterIdLst>
  <p:sldIdLst>
    <p:sldId id="256" r:id="rId2"/>
    <p:sldId id="345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8" r:id="rId18"/>
    <p:sldId id="377" r:id="rId19"/>
    <p:sldId id="362" r:id="rId20"/>
    <p:sldId id="339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23E"/>
    <a:srgbClr val="FF3300"/>
    <a:srgbClr val="FFE4DF"/>
    <a:srgbClr val="0066CC"/>
    <a:srgbClr val="02A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8" autoAdjust="0"/>
    <p:restoredTop sz="94660"/>
  </p:normalViewPr>
  <p:slideViewPr>
    <p:cSldViewPr snapToGrid="0">
      <p:cViewPr varScale="1">
        <p:scale>
          <a:sx n="66" d="100"/>
          <a:sy n="66" d="100"/>
        </p:scale>
        <p:origin x="3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476E949-1CEF-4CF5-9E1E-B88E398962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42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title style</a:t>
            </a:r>
          </a:p>
        </p:txBody>
      </p:sp>
      <p:sp>
        <p:nvSpPr>
          <p:cNvPr id="542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C349C-8177-467C-8B62-0AAD07565E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91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77F6C-825D-43A2-A070-2AF7AA92FA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0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8E6B7-2A18-4525-BB6A-0DC1451BC5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3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6E225-4B37-4BCC-AD98-AB747A3D1C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1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6C0E5-A871-4CEB-BF24-A7C4190365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77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EB138-B5FC-4532-B572-2502BC3FF3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96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4D572-DA33-4804-A263-36B11A5662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3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E67E2-0DB0-4CE9-9C7C-00181709F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92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5A252-B5AD-4A58-9DA5-1269CC159D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91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0EC01-E9C8-4BA4-81DA-7B21503669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9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C0EC4-A206-4151-8902-635CB472FB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5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6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7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8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32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32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32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42AB7F-655A-46A8-9100-AAEE261DA7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13"/>
          <p:cNvSpPr>
            <a:spLocks noChangeShapeType="1"/>
          </p:cNvSpPr>
          <p:nvPr userDrawn="1"/>
        </p:nvSpPr>
        <p:spPr bwMode="auto">
          <a:xfrm>
            <a:off x="609600" y="1676400"/>
            <a:ext cx="8382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灯片编号占位符 3"/>
          <p:cNvSpPr txBox="1">
            <a:spLocks/>
          </p:cNvSpPr>
          <p:nvPr userDrawn="1"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txBody>
          <a:bodyPr wrap="none" lIns="0" tIns="0" rIns="0" bIns="0" anchor="ctr" anchorCtr="1"/>
          <a:lstStyle>
            <a:defPPr>
              <a:defRPr lang="zh-CN"/>
            </a:defPPr>
            <a:lvl1pPr algn="ctr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 smtClean="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0FE3A597-5A96-40A6-9055-B49EE37D03F1}" type="slidenum">
              <a:rPr lang="en-US" altLang="zh-CN" sz="1400">
                <a:solidFill>
                  <a:srgbClr val="002060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r>
              <a:rPr lang="en-US" altLang="zh-CN" sz="1400" dirty="0">
                <a:solidFill>
                  <a:srgbClr val="002060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t>/20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i="1" smtClean="0"/>
              <a:t>计算方法</a:t>
            </a:r>
            <a:endParaRPr lang="en-US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非线性方程的解法</a:t>
            </a:r>
            <a:endParaRPr lang="en-US" altLang="zh-CN" smtClean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不动点迭代法</a:t>
            </a:r>
            <a:endParaRPr lang="en-US" altLang="zh-CN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39900"/>
            <a:ext cx="7772400" cy="4530725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设法把方程</a:t>
            </a:r>
            <a:r>
              <a:rPr lang="en-US" altLang="zh-CN" sz="2400" dirty="0" smtClean="0"/>
              <a:t>f(x)=0</a:t>
            </a:r>
            <a:r>
              <a:rPr lang="zh-CN" altLang="en-US" sz="2400" dirty="0" smtClean="0"/>
              <a:t>转化为：</a:t>
            </a:r>
            <a:r>
              <a:rPr lang="en-US" altLang="zh-CN" sz="2400" dirty="0" smtClean="0"/>
              <a:t>x=g(x)</a:t>
            </a:r>
            <a:r>
              <a:rPr lang="zh-CN" altLang="en-US" sz="2400" dirty="0" smtClean="0"/>
              <a:t>，并构造迭代公式：</a:t>
            </a:r>
            <a:endParaRPr lang="en-US" altLang="zh-CN" sz="2400" dirty="0" smtClean="0"/>
          </a:p>
          <a:p>
            <a:pPr marL="0" indent="0" eaLnBrk="1" hangingPunct="1">
              <a:buNone/>
            </a:pPr>
            <a:r>
              <a:rPr lang="en-US" altLang="zh-CN" sz="2400" dirty="0" smtClean="0"/>
              <a:t>            p</a:t>
            </a:r>
            <a:r>
              <a:rPr lang="en-US" altLang="zh-CN" sz="2400" baseline="-25000" dirty="0" smtClean="0"/>
              <a:t>n+1</a:t>
            </a:r>
            <a:r>
              <a:rPr lang="en-US" altLang="zh-CN" sz="2400" dirty="0" smtClean="0"/>
              <a:t>=g(</a:t>
            </a:r>
            <a:r>
              <a:rPr lang="en-US" altLang="zh-CN" sz="2400" dirty="0" err="1" smtClean="0"/>
              <a:t>p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/>
              <a:t>) </a:t>
            </a:r>
            <a:r>
              <a:rPr lang="zh-CN" altLang="en-US" sz="2400" dirty="0" smtClean="0"/>
              <a:t>，其中</a:t>
            </a:r>
            <a:r>
              <a:rPr lang="en-US" altLang="zh-CN" sz="2400" dirty="0" smtClean="0"/>
              <a:t>n=0, 1,…                     </a:t>
            </a:r>
          </a:p>
          <a:p>
            <a:pPr marL="0" indent="0" eaLnBrk="1" hangingPunct="1">
              <a:buNone/>
            </a:pPr>
            <a:r>
              <a:rPr lang="zh-CN" altLang="en-US" sz="2400" dirty="0" smtClean="0"/>
              <a:t>    在有根区间</a:t>
            </a:r>
            <a:r>
              <a:rPr lang="en-US" altLang="zh-CN" sz="2400" dirty="0" smtClean="0"/>
              <a:t>[a, b]</a:t>
            </a:r>
            <a:r>
              <a:rPr lang="zh-CN" altLang="en-US" sz="2400" dirty="0" smtClean="0"/>
              <a:t>上取一点</a:t>
            </a:r>
            <a:r>
              <a:rPr lang="en-US" altLang="zh-CN" sz="2400" dirty="0" smtClean="0"/>
              <a:t>p</a:t>
            </a:r>
            <a:r>
              <a:rPr lang="en-US" altLang="zh-CN" sz="2400" baseline="-25000" dirty="0" smtClean="0"/>
              <a:t>0</a:t>
            </a:r>
            <a:r>
              <a:rPr lang="zh-CN" altLang="en-US" sz="2400" dirty="0" smtClean="0"/>
              <a:t>作为方程</a:t>
            </a:r>
            <a:r>
              <a:rPr lang="en-US" altLang="zh-CN" sz="2400" dirty="0" smtClean="0"/>
              <a:t>f(x)=0</a:t>
            </a:r>
            <a:r>
              <a:rPr lang="zh-CN" altLang="en-US" sz="2400" dirty="0" smtClean="0"/>
              <a:t>的初始近似根，代入上式，得到</a:t>
            </a:r>
            <a:r>
              <a:rPr lang="en-US" altLang="zh-CN" sz="2400" dirty="0" smtClean="0"/>
              <a:t>p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=g(p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p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=g(p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), …, </a:t>
            </a:r>
            <a:r>
              <a:rPr lang="zh-CN" altLang="en-US" sz="2400" dirty="0" smtClean="0"/>
              <a:t>从而得到序列</a:t>
            </a:r>
            <a:r>
              <a:rPr lang="en-US" altLang="zh-CN" sz="2400" dirty="0" smtClean="0"/>
              <a:t>{</a:t>
            </a:r>
            <a:r>
              <a:rPr lang="en-US" altLang="zh-CN" sz="2400" dirty="0" err="1" smtClean="0"/>
              <a:t>p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，如果</a:t>
            </a:r>
            <a:endParaRPr lang="en-US" altLang="zh-CN" sz="2400" dirty="0" smtClean="0"/>
          </a:p>
          <a:p>
            <a:pPr eaLnBrk="1" hangingPunct="1"/>
            <a:endParaRPr lang="en-US" altLang="zh-CN" sz="2400" dirty="0"/>
          </a:p>
          <a:p>
            <a:pPr marL="0" indent="0" eaLnBrk="1" hangingPunct="1"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则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是函数</a:t>
            </a:r>
            <a:r>
              <a:rPr lang="en-US" altLang="zh-CN" sz="2400" dirty="0" smtClean="0"/>
              <a:t>g(x)</a:t>
            </a:r>
            <a:r>
              <a:rPr lang="zh-CN" altLang="en-US" sz="2400" dirty="0" smtClean="0"/>
              <a:t>的不动点，也是方程</a:t>
            </a:r>
            <a:r>
              <a:rPr lang="en-US" altLang="zh-CN" sz="2400" dirty="0" smtClean="0"/>
              <a:t>f(x)=0</a:t>
            </a:r>
            <a:r>
              <a:rPr lang="zh-CN" altLang="en-US" sz="2400" dirty="0" smtClean="0"/>
              <a:t>的根。</a:t>
            </a:r>
            <a:endParaRPr lang="en-US" altLang="zh-CN" sz="2400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696098"/>
              </p:ext>
            </p:extLst>
          </p:nvPr>
        </p:nvGraphicFramePr>
        <p:xfrm>
          <a:off x="2057853" y="3786980"/>
          <a:ext cx="15351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Formula" r:id="rId3" imgW="774720" imgH="219960" progId="Equation.Ribbit">
                  <p:embed/>
                </p:oleObj>
              </mc:Choice>
              <mc:Fallback>
                <p:oleObj name="Formula" r:id="rId3" imgW="774720" imgH="2199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853" y="3786980"/>
                        <a:ext cx="1535113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8132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不动点迭代法</a:t>
            </a:r>
            <a:endParaRPr lang="en-US" altLang="zh-CN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39900"/>
            <a:ext cx="7772400" cy="4530725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如果序列</a:t>
            </a:r>
            <a:r>
              <a:rPr lang="en-US" altLang="zh-CN" sz="2400" dirty="0" smtClean="0"/>
              <a:t>{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的极限存在，则称迭代公式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n+1</a:t>
            </a:r>
            <a:r>
              <a:rPr lang="en-US" altLang="zh-CN" sz="2400" dirty="0"/>
              <a:t>=g(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是收敛的，否则称迭代公式是发散的。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因此，在使用迭代法求方程根时，首先要考虑的问题是：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如何选取迭代函数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g(x)</a:t>
            </a:r>
            <a:r>
              <a:rPr lang="zh-CN" altLang="en-US" sz="2400" dirty="0"/>
              <a:t>，使迭代</a:t>
            </a:r>
            <a:r>
              <a:rPr lang="zh-CN" altLang="en-US" sz="2400" dirty="0" smtClean="0"/>
              <a:t>公式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n+1</a:t>
            </a:r>
            <a:r>
              <a:rPr lang="en-US" altLang="zh-CN" sz="2400" dirty="0"/>
              <a:t>=g(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收敛。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141455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2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例</a:t>
            </a:r>
            <a:r>
              <a:rPr lang="en-US" altLang="zh-CN" sz="2800" dirty="0"/>
              <a:t>1</a:t>
            </a:r>
            <a:r>
              <a:rPr lang="zh-CN" altLang="en-US" sz="2800" dirty="0"/>
              <a:t>：求</a:t>
            </a:r>
            <a:r>
              <a:rPr lang="en-US" altLang="zh-CN" sz="2800" dirty="0"/>
              <a:t>f(x)=x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-x-1=0</a:t>
            </a:r>
            <a:r>
              <a:rPr lang="zh-CN" altLang="en-US" sz="2800" dirty="0"/>
              <a:t>的一个根</a:t>
            </a:r>
            <a:endParaRPr lang="en-US" altLang="zh-CN" sz="2800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45343"/>
            <a:ext cx="7772400" cy="4530725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解：把</a:t>
            </a:r>
            <a:r>
              <a:rPr lang="en-US" altLang="zh-CN" sz="2400" dirty="0" smtClean="0"/>
              <a:t>f(x)=0</a:t>
            </a:r>
            <a:r>
              <a:rPr lang="zh-CN" altLang="en-US" sz="2400" dirty="0" smtClean="0"/>
              <a:t>转换为两种等价形式：</a:t>
            </a:r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由于</a:t>
            </a:r>
            <a:r>
              <a:rPr lang="en-US" altLang="zh-CN" sz="2400" dirty="0" smtClean="0"/>
              <a:t>f(1)=-1, f(2)=5</a:t>
            </a:r>
            <a:r>
              <a:rPr lang="zh-CN" altLang="en-US" sz="2400" dirty="0" smtClean="0"/>
              <a:t>，从而</a:t>
            </a:r>
            <a:r>
              <a:rPr lang="en-US" altLang="zh-CN" sz="2400" dirty="0" smtClean="0"/>
              <a:t>[1, 2]</a:t>
            </a:r>
            <a:r>
              <a:rPr lang="zh-CN" altLang="en-US" sz="2400" dirty="0" smtClean="0"/>
              <a:t>为有根区间，取初始值</a:t>
            </a:r>
            <a:r>
              <a:rPr lang="en-US" altLang="zh-CN" sz="2400" dirty="0" smtClean="0"/>
              <a:t>p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=1.5</a:t>
            </a:r>
            <a:r>
              <a:rPr lang="zh-CN" altLang="en-US" sz="2400" dirty="0" smtClean="0"/>
              <a:t>，迭代结果见下表：</a:t>
            </a:r>
            <a:endParaRPr lang="en-US" altLang="zh-CN" sz="2400" dirty="0" smtClean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180196"/>
              </p:ext>
            </p:extLst>
          </p:nvPr>
        </p:nvGraphicFramePr>
        <p:xfrm>
          <a:off x="1664154" y="2277382"/>
          <a:ext cx="25733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Formula" r:id="rId3" imgW="1298160" imgH="196920" progId="Equation.Ribbit">
                  <p:embed/>
                </p:oleObj>
              </mc:Choice>
              <mc:Fallback>
                <p:oleObj name="Formula" r:id="rId3" imgW="1298160" imgH="1969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4154" y="2277382"/>
                        <a:ext cx="2573338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671077"/>
              </p:ext>
            </p:extLst>
          </p:nvPr>
        </p:nvGraphicFramePr>
        <p:xfrm>
          <a:off x="1664154" y="2673693"/>
          <a:ext cx="24114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Formula" r:id="rId5" imgW="1216800" imgH="194400" progId="Equation.Ribbit">
                  <p:embed/>
                </p:oleObj>
              </mc:Choice>
              <mc:Fallback>
                <p:oleObj name="Formula" r:id="rId5" imgW="1216800" imgH="1944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4154" y="2673693"/>
                        <a:ext cx="2411412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435462"/>
              </p:ext>
            </p:extLst>
          </p:nvPr>
        </p:nvGraphicFramePr>
        <p:xfrm>
          <a:off x="2287359" y="3897769"/>
          <a:ext cx="6257928" cy="1308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988">
                  <a:extLst>
                    <a:ext uri="{9D8B030D-6E8A-4147-A177-3AD203B41FA5}">
                      <a16:colId xmlns:a16="http://schemas.microsoft.com/office/drawing/2014/main" val="4094647976"/>
                    </a:ext>
                  </a:extLst>
                </a:gridCol>
                <a:gridCol w="595881">
                  <a:extLst>
                    <a:ext uri="{9D8B030D-6E8A-4147-A177-3AD203B41FA5}">
                      <a16:colId xmlns:a16="http://schemas.microsoft.com/office/drawing/2014/main" val="2981312379"/>
                    </a:ext>
                  </a:extLst>
                </a:gridCol>
                <a:gridCol w="1289369">
                  <a:extLst>
                    <a:ext uri="{9D8B030D-6E8A-4147-A177-3AD203B41FA5}">
                      <a16:colId xmlns:a16="http://schemas.microsoft.com/office/drawing/2014/main" val="1987243235"/>
                    </a:ext>
                  </a:extLst>
                </a:gridCol>
                <a:gridCol w="1322429">
                  <a:extLst>
                    <a:ext uri="{9D8B030D-6E8A-4147-A177-3AD203B41FA5}">
                      <a16:colId xmlns:a16="http://schemas.microsoft.com/office/drawing/2014/main" val="754914118"/>
                    </a:ext>
                  </a:extLst>
                </a:gridCol>
                <a:gridCol w="510080">
                  <a:extLst>
                    <a:ext uri="{9D8B030D-6E8A-4147-A177-3AD203B41FA5}">
                      <a16:colId xmlns:a16="http://schemas.microsoft.com/office/drawing/2014/main" val="2427078552"/>
                    </a:ext>
                  </a:extLst>
                </a:gridCol>
                <a:gridCol w="1497181">
                  <a:extLst>
                    <a:ext uri="{9D8B030D-6E8A-4147-A177-3AD203B41FA5}">
                      <a16:colId xmlns:a16="http://schemas.microsoft.com/office/drawing/2014/main" val="4243764970"/>
                    </a:ext>
                  </a:extLst>
                </a:gridCol>
              </a:tblGrid>
              <a:tr h="41639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318590"/>
                  </a:ext>
                </a:extLst>
              </a:tr>
              <a:tr h="4755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1.35721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1.33086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1.324718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24084"/>
                  </a:ext>
                </a:extLst>
              </a:tr>
              <a:tr h="4163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2.37500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12.39648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180725"/>
                  </a:ext>
                </a:extLst>
              </a:tr>
            </a:tbl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037095"/>
              </p:ext>
            </p:extLst>
          </p:nvPr>
        </p:nvGraphicFramePr>
        <p:xfrm>
          <a:off x="2287359" y="4281944"/>
          <a:ext cx="9366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" name="Formula" r:id="rId7" imgW="472680" imgH="184320" progId="Equation.Ribbit">
                  <p:embed/>
                </p:oleObj>
              </mc:Choice>
              <mc:Fallback>
                <p:oleObj name="Formula" r:id="rId7" imgW="472680" imgH="184320" progId="Equation.Ribbit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7359" y="4281944"/>
                        <a:ext cx="936625" cy="36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645104"/>
              </p:ext>
            </p:extLst>
          </p:nvPr>
        </p:nvGraphicFramePr>
        <p:xfrm>
          <a:off x="2287359" y="4750935"/>
          <a:ext cx="7969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5" name="Formula" r:id="rId9" imgW="401400" imgH="181800" progId="Equation.Ribbit">
                  <p:embed/>
                </p:oleObj>
              </mc:Choice>
              <mc:Fallback>
                <p:oleObj name="Formula" r:id="rId9" imgW="401400" imgH="181800" progId="Equation.Ribbit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7359" y="4750935"/>
                        <a:ext cx="796925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113925"/>
              </p:ext>
            </p:extLst>
          </p:nvPr>
        </p:nvGraphicFramePr>
        <p:xfrm>
          <a:off x="7174592" y="4839835"/>
          <a:ext cx="52228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Formula" r:id="rId11" imgW="264240" imgH="138600" progId="Equation.Ribbit">
                  <p:embed/>
                </p:oleObj>
              </mc:Choice>
              <mc:Fallback>
                <p:oleObj name="Formula" r:id="rId11" imgW="264240" imgH="1386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74592" y="4839835"/>
                        <a:ext cx="522288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 bwMode="auto">
          <a:xfrm flipH="1">
            <a:off x="1774370" y="4397829"/>
            <a:ext cx="424547" cy="299357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6601" y="4344183"/>
            <a:ext cx="646331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收敛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62040" y="4763287"/>
            <a:ext cx="646331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发散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 bwMode="auto">
          <a:xfrm flipH="1">
            <a:off x="1768923" y="4773387"/>
            <a:ext cx="424547" cy="299357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721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23" grpId="0" uiExpand="1" build="p" bldLvl="2"/>
      <p:bldP spid="6" grpId="0" animBg="1"/>
      <p:bldP spid="9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>
                <a:solidFill>
                  <a:schemeClr val="tx1"/>
                </a:solidFill>
              </a:rPr>
              <a:t>不动点定理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39900"/>
            <a:ext cx="7892143" cy="4530725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设有</a:t>
            </a:r>
            <a:r>
              <a:rPr lang="en-US" altLang="zh-CN" sz="2400" dirty="0" smtClean="0"/>
              <a:t>: g, </a:t>
            </a:r>
            <a:r>
              <a:rPr lang="en-US" altLang="zh-CN" sz="2400" dirty="0" err="1" smtClean="0"/>
              <a:t>g’∈C</a:t>
            </a:r>
            <a:r>
              <a:rPr lang="en-US" altLang="zh-CN" sz="2400" dirty="0" smtClean="0"/>
              <a:t>[a, b]; K</a:t>
            </a:r>
            <a:r>
              <a:rPr lang="zh-CN" altLang="en-US" sz="2400" dirty="0" smtClean="0"/>
              <a:t>是一个正常数</a:t>
            </a:r>
            <a:r>
              <a:rPr lang="en-US" altLang="zh-CN" sz="2400" dirty="0" smtClean="0"/>
              <a:t>; p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∈(a, b); </a:t>
            </a:r>
            <a:r>
              <a:rPr lang="zh-CN" altLang="en-US" sz="2400" dirty="0" smtClean="0"/>
              <a:t>对于所有</a:t>
            </a:r>
            <a:r>
              <a:rPr lang="en-US" altLang="zh-CN" sz="2400" dirty="0" smtClean="0"/>
              <a:t>x∈[a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b]</a:t>
            </a:r>
            <a:r>
              <a:rPr lang="zh-CN" altLang="en-US" sz="2400" dirty="0" smtClean="0"/>
              <a:t>，有</a:t>
            </a:r>
            <a:r>
              <a:rPr lang="en-US" altLang="zh-CN" sz="2400" dirty="0" smtClean="0"/>
              <a:t>g(x)∈[a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b]</a:t>
            </a:r>
            <a:r>
              <a:rPr lang="zh-CN" altLang="en-US" sz="2400" dirty="0" smtClean="0"/>
              <a:t>，则：</a:t>
            </a:r>
            <a:endParaRPr lang="en-US" altLang="zh-CN" sz="2400" dirty="0" smtClean="0"/>
          </a:p>
          <a:p>
            <a:pPr marL="0" indent="0" eaLnBrk="1" hangingPunct="1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(1) </a:t>
            </a:r>
            <a:r>
              <a:rPr lang="zh-CN" altLang="en-US" sz="2400" dirty="0" smtClean="0"/>
              <a:t>如果对于所有</a:t>
            </a:r>
            <a:r>
              <a:rPr lang="en-US" altLang="zh-CN" sz="2400" dirty="0"/>
              <a:t>x∈[a, b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，有</a:t>
            </a:r>
            <a:r>
              <a:rPr lang="en-US" altLang="zh-CN" sz="2400" dirty="0" smtClean="0"/>
              <a:t>|g’(x)|≤K&lt;1</a:t>
            </a:r>
            <a:r>
              <a:rPr lang="zh-CN" altLang="en-US" sz="2400" dirty="0" smtClean="0"/>
              <a:t>，则迭代公式</a:t>
            </a:r>
            <a:r>
              <a:rPr lang="en-US" altLang="zh-CN" sz="2400" dirty="0" smtClean="0"/>
              <a:t>p</a:t>
            </a:r>
            <a:r>
              <a:rPr lang="en-US" altLang="zh-CN" sz="2400" baseline="-25000" dirty="0" smtClean="0"/>
              <a:t>n+1</a:t>
            </a:r>
            <a:r>
              <a:rPr lang="en-US" altLang="zh-CN" sz="2400" dirty="0" smtClean="0"/>
              <a:t>=g(</a:t>
            </a:r>
            <a:r>
              <a:rPr lang="en-US" altLang="zh-CN" sz="2400" dirty="0" err="1" smtClean="0"/>
              <a:t>p</a:t>
            </a:r>
            <a:r>
              <a:rPr lang="en-US" altLang="zh-CN" sz="2400" baseline="-25000" dirty="0" err="1"/>
              <a:t>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将收敛到唯一不动点</a:t>
            </a:r>
            <a:r>
              <a:rPr lang="en-US" altLang="zh-CN" sz="2400" dirty="0" smtClean="0"/>
              <a:t>P∈</a:t>
            </a:r>
            <a:r>
              <a:rPr lang="en-US" altLang="zh-CN" sz="2400" dirty="0"/>
              <a:t>[a, b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，且有如下误差估计式：</a:t>
            </a:r>
            <a:endParaRPr lang="en-US" altLang="zh-CN" sz="2400" dirty="0" smtClean="0"/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400" dirty="0" smtClean="0"/>
          </a:p>
          <a:p>
            <a:pPr marL="0" indent="0" eaLnBrk="1" hangingPunct="1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(2) </a:t>
            </a:r>
            <a:r>
              <a:rPr lang="zh-CN" altLang="en-US" sz="2400" dirty="0" smtClean="0"/>
              <a:t>如果</a:t>
            </a:r>
            <a:r>
              <a:rPr lang="zh-CN" altLang="en-US" sz="2400" dirty="0"/>
              <a:t>对于所有</a:t>
            </a:r>
            <a:r>
              <a:rPr lang="en-US" altLang="zh-CN" sz="2400" dirty="0"/>
              <a:t>x∈[a, b]</a:t>
            </a:r>
            <a:r>
              <a:rPr lang="zh-CN" altLang="en-US" sz="2400" dirty="0"/>
              <a:t>，有</a:t>
            </a:r>
            <a:r>
              <a:rPr lang="en-US" altLang="zh-CN" sz="2400" dirty="0"/>
              <a:t>|g’(x</a:t>
            </a:r>
            <a:r>
              <a:rPr lang="en-US" altLang="zh-CN" sz="2400" dirty="0" smtClean="0"/>
              <a:t>)|&gt;1</a:t>
            </a:r>
            <a:r>
              <a:rPr lang="zh-CN" altLang="en-US" sz="2400" dirty="0" smtClean="0"/>
              <a:t>，则迭代公式发散。</a:t>
            </a:r>
            <a:endParaRPr lang="en-US" altLang="zh-CN" sz="2400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479841"/>
              </p:ext>
            </p:extLst>
          </p:nvPr>
        </p:nvGraphicFramePr>
        <p:xfrm>
          <a:off x="1693863" y="3760788"/>
          <a:ext cx="59626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Formula" r:id="rId3" imgW="3008880" imgH="335520" progId="Equation.Ribbit">
                  <p:embed/>
                </p:oleObj>
              </mc:Choice>
              <mc:Fallback>
                <p:oleObj name="Formula" r:id="rId3" imgW="3008880" imgH="3355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3863" y="3760788"/>
                        <a:ext cx="5962650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7309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2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讨论例</a:t>
            </a:r>
            <a:r>
              <a:rPr lang="en-US" altLang="zh-CN" sz="4000" dirty="0"/>
              <a:t>1</a:t>
            </a:r>
            <a:r>
              <a:rPr lang="zh-CN" altLang="en-US" sz="4000" dirty="0"/>
              <a:t>的两种迭代公式的收敛性</a:t>
            </a:r>
            <a:endParaRPr lang="en-US" altLang="zh-CN" sz="4000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39900"/>
            <a:ext cx="7892143" cy="4530725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解：</a:t>
            </a:r>
            <a:endParaRPr lang="en-US" altLang="zh-CN" sz="2400" dirty="0" smtClean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zh-CN" altLang="en-US" sz="2200" dirty="0" smtClean="0"/>
              <a:t>迭代公式：                              ，对于任意</a:t>
            </a:r>
            <a:r>
              <a:rPr lang="en-US" altLang="zh-CN" sz="2200" dirty="0" smtClean="0"/>
              <a:t>x∈[1, 2]</a:t>
            </a:r>
            <a:r>
              <a:rPr lang="zh-CN" altLang="en-US" sz="2200" dirty="0" smtClean="0"/>
              <a:t>有</a:t>
            </a:r>
            <a:r>
              <a:rPr lang="en-US" altLang="zh-CN" sz="2200" dirty="0" smtClean="0"/>
              <a:t>g</a:t>
            </a:r>
            <a:r>
              <a:rPr lang="en-US" altLang="zh-CN" sz="2200" baseline="-25000" dirty="0" smtClean="0"/>
              <a:t>1</a:t>
            </a:r>
            <a:r>
              <a:rPr lang="en-US" altLang="zh-CN" sz="2200" dirty="0" smtClean="0"/>
              <a:t>(x)∈[1.26, 1.45]</a:t>
            </a:r>
            <a:r>
              <a:rPr lang="en-US" altLang="zh-CN" sz="2200" dirty="0" smtClean="0">
                <a:sym typeface="Symbol" panose="05050102010706020507" pitchFamily="18" charset="2"/>
              </a:rPr>
              <a:t>[1, 2]</a:t>
            </a:r>
            <a:r>
              <a:rPr lang="zh-CN" altLang="en-US" sz="2200" dirty="0" smtClean="0">
                <a:sym typeface="Symbol" panose="05050102010706020507" pitchFamily="18" charset="2"/>
              </a:rPr>
              <a:t>，</a:t>
            </a:r>
            <a:r>
              <a:rPr lang="en-US" altLang="zh-CN" sz="2200" dirty="0" smtClean="0">
                <a:sym typeface="Symbol" panose="05050102010706020507" pitchFamily="18" charset="2"/>
              </a:rPr>
              <a:t>g’</a:t>
            </a:r>
            <a:r>
              <a:rPr lang="en-US" altLang="zh-CN" sz="2200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sz="2200" dirty="0" smtClean="0">
                <a:sym typeface="Symbol" panose="05050102010706020507" pitchFamily="18" charset="2"/>
              </a:rPr>
              <a:t>(x)≤0.21&lt;1</a:t>
            </a:r>
            <a:r>
              <a:rPr lang="zh-CN" altLang="en-US" sz="2200" dirty="0" smtClean="0">
                <a:sym typeface="Symbol" panose="05050102010706020507" pitchFamily="18" charset="2"/>
              </a:rPr>
              <a:t>，因此对于任何初值</a:t>
            </a:r>
            <a:r>
              <a:rPr lang="en-US" altLang="zh-CN" sz="2200" dirty="0" smtClean="0">
                <a:sym typeface="Symbol" panose="05050102010706020507" pitchFamily="18" charset="2"/>
              </a:rPr>
              <a:t>p</a:t>
            </a:r>
            <a:r>
              <a:rPr lang="en-US" altLang="zh-CN" sz="2200" baseline="-25000" dirty="0" smtClean="0">
                <a:sym typeface="Symbol" panose="05050102010706020507" pitchFamily="18" charset="2"/>
              </a:rPr>
              <a:t>0</a:t>
            </a:r>
            <a:r>
              <a:rPr lang="en-US" altLang="zh-CN" sz="2200" dirty="0" smtClean="0"/>
              <a:t>∈</a:t>
            </a:r>
            <a:r>
              <a:rPr lang="en-US" altLang="zh-CN" sz="2200" dirty="0"/>
              <a:t>[1, 2</a:t>
            </a:r>
            <a:r>
              <a:rPr lang="en-US" altLang="zh-CN" sz="2200" dirty="0" smtClean="0"/>
              <a:t>], </a:t>
            </a:r>
            <a:r>
              <a:rPr lang="zh-CN" altLang="en-US" sz="2200" dirty="0" smtClean="0"/>
              <a:t>迭代公式</a:t>
            </a:r>
            <a:r>
              <a:rPr lang="en-US" altLang="zh-CN" sz="2200" dirty="0" smtClean="0"/>
              <a:t>g</a:t>
            </a:r>
            <a:r>
              <a:rPr lang="en-US" altLang="zh-CN" sz="2200" baseline="-25000" dirty="0" smtClean="0"/>
              <a:t>1</a:t>
            </a:r>
            <a:r>
              <a:rPr lang="en-US" altLang="zh-CN" sz="2200" dirty="0" smtClean="0"/>
              <a:t>(x)</a:t>
            </a:r>
            <a:r>
              <a:rPr lang="zh-CN" altLang="en-US" sz="2200" dirty="0" smtClean="0"/>
              <a:t>都收敛到区间</a:t>
            </a:r>
            <a:r>
              <a:rPr lang="en-US" altLang="zh-CN" sz="2200" dirty="0" smtClean="0"/>
              <a:t>[1, 2]</a:t>
            </a:r>
            <a:r>
              <a:rPr lang="zh-CN" altLang="en-US" sz="2200" dirty="0" smtClean="0"/>
              <a:t>上的唯一不动点</a:t>
            </a:r>
            <a:r>
              <a:rPr lang="en-US" altLang="zh-CN" sz="2200" dirty="0" smtClean="0"/>
              <a:t>P</a:t>
            </a:r>
            <a:r>
              <a:rPr lang="zh-CN" altLang="en-US" sz="2200" dirty="0" smtClean="0">
                <a:sym typeface="Symbol" panose="05050102010706020507" pitchFamily="18" charset="2"/>
              </a:rPr>
              <a:t>。</a:t>
            </a:r>
            <a:endParaRPr lang="en-US" altLang="zh-CN" sz="2200" dirty="0" smtClean="0">
              <a:sym typeface="Symbol" panose="05050102010706020507" pitchFamily="18" charset="2"/>
            </a:endParaRP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zh-CN" altLang="en-US" sz="2200" dirty="0" smtClean="0"/>
              <a:t>迭代公式：                            ，对于任意</a:t>
            </a:r>
            <a:r>
              <a:rPr lang="en-US" altLang="zh-CN" sz="2200" dirty="0" smtClean="0"/>
              <a:t>x</a:t>
            </a:r>
            <a:r>
              <a:rPr lang="en-US" altLang="zh-CN" sz="2200" dirty="0"/>
              <a:t>∈[1, 2]</a:t>
            </a:r>
            <a:r>
              <a:rPr lang="zh-CN" altLang="en-US" sz="2200" dirty="0"/>
              <a:t>有</a:t>
            </a:r>
            <a:r>
              <a:rPr lang="en-US" altLang="zh-CN" sz="2200" dirty="0" smtClean="0"/>
              <a:t>g</a:t>
            </a:r>
            <a:r>
              <a:rPr lang="en-US" altLang="zh-CN" sz="2200" baseline="-25000" dirty="0" smtClean="0"/>
              <a:t>2</a:t>
            </a:r>
            <a:r>
              <a:rPr lang="en-US" altLang="zh-CN" sz="2200" dirty="0" smtClean="0"/>
              <a:t>(x</a:t>
            </a:r>
            <a:r>
              <a:rPr lang="en-US" altLang="zh-CN" sz="2200" dirty="0"/>
              <a:t>)∈</a:t>
            </a:r>
            <a:r>
              <a:rPr lang="en-US" altLang="zh-CN" sz="2200" dirty="0" smtClean="0"/>
              <a:t>[0, 7]</a:t>
            </a:r>
            <a:r>
              <a:rPr lang="zh-CN" altLang="en-US" sz="2200" dirty="0" smtClean="0">
                <a:sym typeface="Symbol" panose="05050102010706020507" pitchFamily="18" charset="2"/>
              </a:rPr>
              <a:t>，</a:t>
            </a:r>
            <a:r>
              <a:rPr lang="en-US" altLang="zh-CN" sz="2200" dirty="0" smtClean="0">
                <a:sym typeface="Symbol" panose="05050102010706020507" pitchFamily="18" charset="2"/>
              </a:rPr>
              <a:t>g’</a:t>
            </a:r>
            <a:r>
              <a:rPr lang="en-US" altLang="zh-CN" sz="2200" baseline="-25000" dirty="0" smtClean="0">
                <a:sym typeface="Symbol" panose="05050102010706020507" pitchFamily="18" charset="2"/>
              </a:rPr>
              <a:t>2</a:t>
            </a:r>
            <a:r>
              <a:rPr lang="en-US" altLang="zh-CN" sz="2200" dirty="0" smtClean="0">
                <a:sym typeface="Symbol" panose="05050102010706020507" pitchFamily="18" charset="2"/>
              </a:rPr>
              <a:t>(x)&gt;1</a:t>
            </a:r>
            <a:r>
              <a:rPr lang="zh-CN" altLang="en-US" sz="2200" dirty="0" smtClean="0">
                <a:sym typeface="Symbol" panose="05050102010706020507" pitchFamily="18" charset="2"/>
              </a:rPr>
              <a:t>，不满足收敛条件，因此该迭代公式发散。</a:t>
            </a:r>
            <a:endParaRPr lang="en-US" altLang="zh-CN" sz="2200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135613"/>
              </p:ext>
            </p:extLst>
          </p:nvPr>
        </p:nvGraphicFramePr>
        <p:xfrm>
          <a:off x="3199041" y="2146749"/>
          <a:ext cx="25733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Formula" r:id="rId3" imgW="1298160" imgH="196920" progId="Equation.Ribbit">
                  <p:embed/>
                </p:oleObj>
              </mc:Choice>
              <mc:Fallback>
                <p:oleObj name="Formula" r:id="rId3" imgW="1298160" imgH="196920" progId="Equation.Ribbit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9041" y="2146749"/>
                        <a:ext cx="2573338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120591"/>
              </p:ext>
            </p:extLst>
          </p:nvPr>
        </p:nvGraphicFramePr>
        <p:xfrm>
          <a:off x="3209927" y="3584689"/>
          <a:ext cx="24114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Formula" r:id="rId5" imgW="1216800" imgH="194400" progId="Equation.Ribbit">
                  <p:embed/>
                </p:oleObj>
              </mc:Choice>
              <mc:Fallback>
                <p:oleObj name="Formula" r:id="rId5" imgW="1216800" imgH="194400" progId="Equation.Ribbit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9927" y="3584689"/>
                        <a:ext cx="2411412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5090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2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不动点定理</a:t>
            </a:r>
            <a:r>
              <a:rPr lang="zh-CN" altLang="en-US" sz="4400" dirty="0"/>
              <a:t>的误差估计式</a:t>
            </a:r>
            <a:endParaRPr lang="en-US" altLang="zh-CN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775857"/>
            <a:ext cx="7892143" cy="3494768"/>
          </a:xfrm>
        </p:spPr>
        <p:txBody>
          <a:bodyPr/>
          <a:lstStyle/>
          <a:p>
            <a:pPr eaLnBrk="1" hangingPunct="1"/>
            <a:r>
              <a:rPr lang="zh-CN" altLang="en-US" sz="2200" dirty="0" smtClean="0"/>
              <a:t>由不动点定理的误差估计式，只要前后两次迭代</a:t>
            </a:r>
            <a:r>
              <a:rPr lang="en-US" altLang="zh-CN" sz="2200" dirty="0" err="1" smtClean="0"/>
              <a:t>p</a:t>
            </a:r>
            <a:r>
              <a:rPr lang="en-US" altLang="zh-CN" sz="2200" baseline="-25000" dirty="0" err="1" smtClean="0"/>
              <a:t>n</a:t>
            </a:r>
            <a:r>
              <a:rPr lang="en-US" altLang="zh-CN" sz="2200" dirty="0" smtClean="0"/>
              <a:t>, p</a:t>
            </a:r>
            <a:r>
              <a:rPr lang="en-US" altLang="zh-CN" sz="2200" baseline="-25000" dirty="0" smtClean="0"/>
              <a:t>n-1</a:t>
            </a:r>
            <a:r>
              <a:rPr lang="zh-CN" altLang="en-US" sz="2200" dirty="0" smtClean="0"/>
              <a:t>足够接近，就可以使近似值</a:t>
            </a:r>
            <a:r>
              <a:rPr lang="en-US" altLang="zh-CN" sz="2200" dirty="0" err="1" smtClean="0"/>
              <a:t>p</a:t>
            </a:r>
            <a:r>
              <a:rPr lang="en-US" altLang="zh-CN" sz="2200" baseline="-25000" dirty="0" err="1" smtClean="0"/>
              <a:t>n</a:t>
            </a:r>
            <a:r>
              <a:rPr lang="zh-CN" altLang="en-US" sz="2200" dirty="0" smtClean="0"/>
              <a:t>与方程的根</a:t>
            </a:r>
            <a:r>
              <a:rPr lang="en-US" altLang="zh-CN" sz="2200" dirty="0" smtClean="0"/>
              <a:t>P</a:t>
            </a:r>
            <a:r>
              <a:rPr lang="zh-CN" altLang="en-US" sz="2200" dirty="0" smtClean="0"/>
              <a:t>足够接近，因此在实际计算中常使用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|p</a:t>
            </a:r>
            <a:r>
              <a:rPr lang="en-US" altLang="zh-CN" sz="2200" b="1" baseline="-25000" dirty="0" smtClean="0">
                <a:solidFill>
                  <a:srgbClr val="C00000"/>
                </a:solidFill>
              </a:rPr>
              <a:t>n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-p</a:t>
            </a:r>
            <a:r>
              <a:rPr lang="en-US" altLang="zh-CN" sz="2200" b="1" baseline="-25000" dirty="0" smtClean="0">
                <a:solidFill>
                  <a:srgbClr val="C00000"/>
                </a:solidFill>
              </a:rPr>
              <a:t>n-1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|&lt;</a:t>
            </a:r>
            <a:r>
              <a:rPr lang="el-GR" altLang="zh-CN" sz="2200" b="1" dirty="0" smtClean="0">
                <a:solidFill>
                  <a:srgbClr val="C00000"/>
                </a:solidFill>
              </a:rPr>
              <a:t>ε</a:t>
            </a:r>
            <a:r>
              <a:rPr lang="zh-CN" altLang="en-US" sz="2200" dirty="0" smtClean="0"/>
              <a:t>来控制迭代过程，</a:t>
            </a:r>
            <a:r>
              <a:rPr lang="el-GR" altLang="zh-CN" sz="2200" dirty="0" smtClean="0"/>
              <a:t>ε</a:t>
            </a:r>
            <a:r>
              <a:rPr lang="zh-CN" altLang="en-US" sz="2200" dirty="0" smtClean="0"/>
              <a:t>是预先给定的精度。</a:t>
            </a:r>
            <a:endParaRPr lang="en-US" altLang="zh-CN" sz="2200" dirty="0" smtClean="0"/>
          </a:p>
          <a:p>
            <a:pPr eaLnBrk="1" hangingPunct="1"/>
            <a:r>
              <a:rPr lang="zh-CN" altLang="en-US" sz="2200" dirty="0" smtClean="0"/>
              <a:t>另外，由后一式可见，</a:t>
            </a:r>
            <a:r>
              <a:rPr lang="en-US" altLang="zh-CN" sz="2200" dirty="0" smtClean="0"/>
              <a:t>K</a:t>
            </a:r>
            <a:r>
              <a:rPr lang="zh-CN" altLang="en-US" sz="2200" dirty="0" smtClean="0"/>
              <a:t>越小则</a:t>
            </a:r>
            <a:r>
              <a:rPr lang="en-US" altLang="zh-CN" sz="2200" dirty="0" smtClean="0"/>
              <a:t>|P-</a:t>
            </a:r>
            <a:r>
              <a:rPr lang="en-US" altLang="zh-CN" sz="2200" dirty="0" err="1"/>
              <a:t>p</a:t>
            </a:r>
            <a:r>
              <a:rPr lang="en-US" altLang="zh-CN" sz="2200" baseline="-25000" dirty="0" err="1" smtClean="0"/>
              <a:t>n</a:t>
            </a:r>
            <a:r>
              <a:rPr lang="en-US" altLang="zh-CN" sz="2200" dirty="0" smtClean="0"/>
              <a:t>|</a:t>
            </a:r>
            <a:r>
              <a:rPr lang="zh-CN" altLang="en-US" sz="2200" dirty="0" smtClean="0"/>
              <a:t>收敛于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的速度越快，当</a:t>
            </a:r>
            <a:r>
              <a:rPr lang="en-US" altLang="zh-CN" sz="2200" dirty="0" smtClean="0"/>
              <a:t>K</a:t>
            </a:r>
            <a:r>
              <a:rPr lang="zh-CN" altLang="en-US" sz="2200" dirty="0" smtClean="0"/>
              <a:t>比较接近于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时，收敛会很缓慢。</a:t>
            </a:r>
            <a:endParaRPr lang="en-US" altLang="zh-CN" sz="2200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402591"/>
              </p:ext>
            </p:extLst>
          </p:nvPr>
        </p:nvGraphicFramePr>
        <p:xfrm>
          <a:off x="1693863" y="1728786"/>
          <a:ext cx="59626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Formula" r:id="rId3" imgW="3008880" imgH="335520" progId="Equation.Ribbit">
                  <p:embed/>
                </p:oleObj>
              </mc:Choice>
              <mc:Fallback>
                <p:oleObj name="Formula" r:id="rId3" imgW="3008880" imgH="335520" progId="Equation.Ribbit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3863" y="1728786"/>
                        <a:ext cx="5962650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7503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2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不动点迭代的图形解释</a:t>
            </a:r>
            <a:endParaRPr lang="en-US" altLang="zh-CN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39900"/>
            <a:ext cx="7892143" cy="4530725"/>
          </a:xfrm>
        </p:spPr>
        <p:txBody>
          <a:bodyPr/>
          <a:lstStyle/>
          <a:p>
            <a:pPr eaLnBrk="1" hangingPunct="1"/>
            <a:r>
              <a:rPr lang="zh-CN" altLang="en-US" sz="2200" dirty="0" smtClean="0"/>
              <a:t>从图形角度分析，函数</a:t>
            </a:r>
            <a:r>
              <a:rPr lang="en-US" altLang="zh-CN" sz="2200" dirty="0" smtClean="0"/>
              <a:t>y=g(x)</a:t>
            </a:r>
            <a:r>
              <a:rPr lang="zh-CN" altLang="en-US" sz="2200" dirty="0" smtClean="0"/>
              <a:t>的不动点是函数</a:t>
            </a:r>
            <a:r>
              <a:rPr lang="en-US" altLang="zh-CN" sz="2200" dirty="0" smtClean="0"/>
              <a:t>y=g(x)</a:t>
            </a:r>
            <a:r>
              <a:rPr lang="zh-CN" altLang="en-US" sz="2200" dirty="0" smtClean="0"/>
              <a:t>与</a:t>
            </a:r>
            <a:r>
              <a:rPr lang="en-US" altLang="zh-CN" sz="2200" dirty="0" smtClean="0"/>
              <a:t>y=x</a:t>
            </a:r>
            <a:r>
              <a:rPr lang="zh-CN" altLang="en-US" sz="2200" dirty="0" smtClean="0"/>
              <a:t>的交点。</a:t>
            </a:r>
            <a:endParaRPr lang="en-US" altLang="zh-CN" sz="2200" dirty="0" smtClean="0"/>
          </a:p>
          <a:p>
            <a:pPr eaLnBrk="1" hangingPunct="1"/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3518084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2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57" y="1705751"/>
            <a:ext cx="4022421" cy="47726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155" y="1705752"/>
            <a:ext cx="3449845" cy="4784500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914400" y="277813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mtClean="0"/>
              <a:t>收敛与发散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18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不动点迭代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 smtClean="0"/>
              <a:t>程序</a:t>
            </a:r>
            <a:r>
              <a:rPr lang="en-US" altLang="zh-CN" sz="2200" dirty="0" smtClean="0"/>
              <a:t>2.1</a:t>
            </a:r>
            <a:r>
              <a:rPr lang="zh-CN" altLang="en-US" sz="2200" dirty="0" smtClean="0"/>
              <a:t>（不动点迭代）求解方程</a:t>
            </a:r>
            <a:r>
              <a:rPr lang="en-US" altLang="zh-CN" sz="2200" dirty="0" smtClean="0"/>
              <a:t>x=g(x)</a:t>
            </a:r>
            <a:r>
              <a:rPr lang="zh-CN" altLang="en-US" sz="2200" dirty="0" smtClean="0"/>
              <a:t>的根，起始值为</a:t>
            </a:r>
            <a:r>
              <a:rPr lang="en-US" altLang="zh-CN" sz="2200" dirty="0" smtClean="0"/>
              <a:t>p</a:t>
            </a:r>
            <a:r>
              <a:rPr lang="en-US" altLang="zh-CN" sz="2200" baseline="-25000" dirty="0" smtClean="0"/>
              <a:t>0</a:t>
            </a:r>
            <a:r>
              <a:rPr lang="zh-CN" altLang="en-US" sz="2200" dirty="0" smtClean="0"/>
              <a:t>，迭代公式为</a:t>
            </a:r>
            <a:r>
              <a:rPr lang="en-US" altLang="zh-CN" sz="2200" dirty="0" smtClean="0"/>
              <a:t>p</a:t>
            </a:r>
            <a:r>
              <a:rPr lang="en-US" altLang="zh-CN" sz="2200" baseline="-25000" dirty="0" smtClean="0"/>
              <a:t>n+1</a:t>
            </a:r>
            <a:r>
              <a:rPr lang="en-US" altLang="zh-CN" sz="2200" dirty="0" smtClean="0"/>
              <a:t>=g(</a:t>
            </a:r>
            <a:r>
              <a:rPr lang="en-US" altLang="zh-CN" sz="2200" dirty="0" err="1" smtClean="0"/>
              <a:t>p</a:t>
            </a:r>
            <a:r>
              <a:rPr lang="en-US" altLang="zh-CN" sz="2200" baseline="-25000" dirty="0" err="1" smtClean="0"/>
              <a:t>n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r>
              <a:rPr lang="zh-CN" altLang="en-US" sz="2200" dirty="0" smtClean="0"/>
              <a:t>例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：寻找</a:t>
            </a:r>
            <a:r>
              <a:rPr lang="zh-CN" altLang="en-US" sz="2200" dirty="0"/>
              <a:t>方程</a:t>
            </a:r>
            <a:r>
              <a:rPr lang="en-US" altLang="zh-CN" sz="2200" dirty="0" smtClean="0"/>
              <a:t>x</a:t>
            </a:r>
            <a:r>
              <a:rPr lang="en-US" altLang="zh-CN" sz="2200" baseline="30000" dirty="0" smtClean="0"/>
              <a:t>3</a:t>
            </a:r>
            <a:r>
              <a:rPr lang="en-US" altLang="zh-CN" sz="2200" dirty="0" smtClean="0"/>
              <a:t>-x-1=0</a:t>
            </a:r>
            <a:r>
              <a:rPr lang="zh-CN" altLang="en-US" sz="2200" dirty="0"/>
              <a:t>的根的近似值</a:t>
            </a:r>
            <a:r>
              <a:rPr lang="zh-CN" altLang="en-US" sz="2200" dirty="0" smtClean="0"/>
              <a:t>位置，然后使用不动点迭代法求方程的根。</a:t>
            </a:r>
            <a:endParaRPr lang="zh-CN" altLang="en-US" sz="2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83" y="3185137"/>
            <a:ext cx="4056617" cy="30171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17" y="3185136"/>
            <a:ext cx="4056617" cy="301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1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Consolas" panose="020B0609020204030204" pitchFamily="49" charset="0"/>
              <a:buAutoNum type="arabicPeriod"/>
            </a:pPr>
            <a:r>
              <a:rPr lang="zh-CN" altLang="en-US" sz="2400" dirty="0" smtClean="0"/>
              <a:t>寻找</a:t>
            </a:r>
            <a:r>
              <a:rPr lang="zh-CN" altLang="en-US" sz="2400" dirty="0"/>
              <a:t>方程</a:t>
            </a:r>
            <a:r>
              <a:rPr lang="en-US" altLang="zh-CN" sz="2400" dirty="0" smtClean="0"/>
              <a:t>x</a:t>
            </a:r>
            <a:r>
              <a:rPr lang="en-US" altLang="zh-CN" sz="2400" baseline="30000" dirty="0" smtClean="0"/>
              <a:t>5</a:t>
            </a:r>
            <a:r>
              <a:rPr lang="en-US" altLang="zh-CN" sz="2400" dirty="0" smtClean="0"/>
              <a:t>-2x-1=0</a:t>
            </a:r>
            <a:r>
              <a:rPr lang="zh-CN" altLang="en-US" sz="2400" dirty="0"/>
              <a:t>的根的近似值位置，然后使用不动点迭代法求方程的</a:t>
            </a:r>
            <a:r>
              <a:rPr lang="zh-CN" altLang="en-US" sz="2400" dirty="0" smtClean="0"/>
              <a:t>根。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3" y="2452256"/>
            <a:ext cx="3557572" cy="26459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898" y="2452256"/>
            <a:ext cx="3557572" cy="26459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580" y="2452256"/>
            <a:ext cx="3557572" cy="2645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根</a:t>
            </a:r>
            <a:r>
              <a:rPr lang="zh-CN" altLang="en-US" dirty="0"/>
              <a:t>的初始近似值的确定</a:t>
            </a:r>
            <a:endParaRPr lang="en-US" altLang="zh-CN" dirty="0" smtClean="0"/>
          </a:p>
          <a:p>
            <a:r>
              <a:rPr lang="en-US" altLang="zh-CN" dirty="0" smtClean="0"/>
              <a:t>2.1 </a:t>
            </a:r>
            <a:r>
              <a:rPr lang="zh-CN" altLang="en-US" dirty="0" smtClean="0"/>
              <a:t>不动点迭代法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End</a:t>
            </a:r>
            <a:endParaRPr lang="zh-CN" altLang="en-US" smtClean="0"/>
          </a:p>
        </p:txBody>
      </p:sp>
      <p:sp>
        <p:nvSpPr>
          <p:cNvPr id="28675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根的初始近似值的确定</a:t>
            </a:r>
            <a:endParaRPr lang="en-US" altLang="zh-CN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39900"/>
            <a:ext cx="7772400" cy="453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方法：可画出函数的图形，然后分析确定根的初始近似值。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sz="2400" dirty="0" smtClean="0"/>
              <a:t>画图：绘制区间</a:t>
            </a:r>
            <a:r>
              <a:rPr lang="en-US" altLang="zh-CN" sz="2400" dirty="0" smtClean="0"/>
              <a:t>[a, b]</a:t>
            </a:r>
            <a:r>
              <a:rPr lang="zh-CN" altLang="en-US" sz="2400" dirty="0" smtClean="0"/>
              <a:t>内的函数</a:t>
            </a:r>
            <a:r>
              <a:rPr lang="en-US" altLang="zh-CN" sz="2400" dirty="0" smtClean="0"/>
              <a:t>y=f(x)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zh-CN" altLang="en-US" sz="2200" dirty="0" smtClean="0"/>
              <a:t>将区间划分为</a:t>
            </a:r>
            <a:r>
              <a:rPr lang="en-US" altLang="zh-CN" sz="2200" dirty="0" smtClean="0"/>
              <a:t>N</a:t>
            </a:r>
            <a:r>
              <a:rPr lang="zh-CN" altLang="en-US" sz="2200" dirty="0" smtClean="0"/>
              <a:t>等份，</a:t>
            </a:r>
            <a:r>
              <a:rPr lang="en-US" altLang="zh-CN" sz="2200" dirty="0" smtClean="0"/>
              <a:t>a=x</a:t>
            </a:r>
            <a:r>
              <a:rPr lang="en-US" altLang="zh-CN" sz="2200" baseline="-25000" dirty="0" smtClean="0"/>
              <a:t>0</a:t>
            </a:r>
            <a:r>
              <a:rPr lang="en-US" altLang="zh-CN" sz="2200" dirty="0" smtClean="0"/>
              <a:t>&lt;x</a:t>
            </a:r>
            <a:r>
              <a:rPr lang="en-US" altLang="zh-CN" sz="2200" baseline="-25000" dirty="0" smtClean="0"/>
              <a:t>1</a:t>
            </a:r>
            <a:r>
              <a:rPr lang="en-US" altLang="zh-CN" sz="2200" dirty="0" smtClean="0"/>
              <a:t>&lt;…&lt;</a:t>
            </a:r>
            <a:r>
              <a:rPr lang="en-US" altLang="zh-CN" sz="2200" dirty="0" err="1" smtClean="0"/>
              <a:t>x</a:t>
            </a:r>
            <a:r>
              <a:rPr lang="en-US" altLang="zh-CN" sz="2200" baseline="-25000" dirty="0" err="1" smtClean="0"/>
              <a:t>N</a:t>
            </a:r>
            <a:r>
              <a:rPr lang="en-US" altLang="zh-CN" sz="2200" dirty="0" smtClean="0"/>
              <a:t>=b</a:t>
            </a:r>
            <a:r>
              <a:rPr lang="zh-CN" altLang="en-US" sz="2200" dirty="0" smtClean="0"/>
              <a:t>，并计算函数值</a:t>
            </a:r>
            <a:r>
              <a:rPr lang="en-US" altLang="zh-CN" sz="2200" dirty="0" err="1" smtClean="0"/>
              <a:t>y</a:t>
            </a:r>
            <a:r>
              <a:rPr lang="en-US" altLang="zh-CN" sz="2200" baseline="-25000" dirty="0" err="1" smtClean="0"/>
              <a:t>k</a:t>
            </a:r>
            <a:r>
              <a:rPr lang="en-US" altLang="zh-CN" sz="2200" dirty="0" smtClean="0"/>
              <a:t>=f(</a:t>
            </a:r>
            <a:r>
              <a:rPr lang="en-US" altLang="zh-CN" sz="2200" dirty="0" err="1" smtClean="0"/>
              <a:t>x</a:t>
            </a:r>
            <a:r>
              <a:rPr lang="en-US" altLang="zh-CN" sz="2200" baseline="-25000" dirty="0" err="1" smtClean="0"/>
              <a:t>k</a:t>
            </a:r>
            <a:r>
              <a:rPr lang="en-US" altLang="zh-CN" sz="2200" dirty="0" smtClean="0"/>
              <a:t>)；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zh-CN" altLang="en-US" sz="2200" dirty="0" smtClean="0"/>
              <a:t>使用线段或曲线拟合方式</a:t>
            </a:r>
            <a:r>
              <a:rPr lang="zh-CN" altLang="en-US" sz="2200" dirty="0"/>
              <a:t>连接</a:t>
            </a:r>
            <a:r>
              <a:rPr lang="en-US" altLang="zh-CN" sz="2200" dirty="0" smtClean="0"/>
              <a:t>N</a:t>
            </a:r>
            <a:r>
              <a:rPr lang="zh-CN" altLang="en-US" sz="2200" dirty="0" smtClean="0"/>
              <a:t>个点。</a:t>
            </a:r>
            <a:endParaRPr lang="en-US" altLang="zh-CN" sz="2200" dirty="0" smtClean="0"/>
          </a:p>
          <a:p>
            <a:pPr marL="514350" indent="-457200" eaLnBrk="1" hangingPunct="1">
              <a:defRPr/>
            </a:pPr>
            <a:r>
              <a:rPr lang="zh-CN" altLang="en-US" sz="2400" dirty="0"/>
              <a:t>注意</a:t>
            </a:r>
            <a:r>
              <a:rPr lang="zh-CN" altLang="en-US" sz="2400" dirty="0" smtClean="0"/>
              <a:t>：必须确保有足够的点，才能保证当函数变化很快时曲线部分不丢失根。</a:t>
            </a:r>
            <a:endParaRPr lang="en-US" altLang="zh-C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2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二个评定准则</a:t>
            </a:r>
            <a:endParaRPr lang="en-US" altLang="zh-CN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39900"/>
            <a:ext cx="7772400" cy="4530725"/>
          </a:xfrm>
        </p:spPr>
        <p:txBody>
          <a:bodyPr/>
          <a:lstStyle/>
          <a:p>
            <a:pPr marL="914400" lvl="1" indent="-457200" eaLnBrk="1" hangingPunct="1">
              <a:buFont typeface="Consolas" panose="020B0609020204030204" pitchFamily="49" charset="0"/>
              <a:buAutoNum type="arabicPeriod"/>
            </a:pPr>
            <a:r>
              <a:rPr lang="en-US" altLang="zh-CN" sz="2200" b="1" dirty="0" smtClean="0">
                <a:solidFill>
                  <a:srgbClr val="C00000"/>
                </a:solidFill>
              </a:rPr>
              <a:t>y</a:t>
            </a:r>
            <a:r>
              <a:rPr lang="en-US" altLang="zh-CN" sz="2200" b="1" baseline="-25000" dirty="0" smtClean="0">
                <a:solidFill>
                  <a:srgbClr val="C00000"/>
                </a:solidFill>
              </a:rPr>
              <a:t>k-1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y</a:t>
            </a:r>
            <a:r>
              <a:rPr lang="en-US" altLang="zh-CN" sz="2200" b="1" baseline="-25000" dirty="0" smtClean="0">
                <a:solidFill>
                  <a:srgbClr val="C00000"/>
                </a:solidFill>
              </a:rPr>
              <a:t>k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&lt;0</a:t>
            </a:r>
            <a:r>
              <a:rPr lang="zh-CN" altLang="en-US" sz="2200" dirty="0" smtClean="0"/>
              <a:t>：邻接的两个连续点</a:t>
            </a:r>
            <a:r>
              <a:rPr lang="en-US" altLang="zh-CN" sz="2200" dirty="0" smtClean="0"/>
              <a:t>(x</a:t>
            </a:r>
            <a:r>
              <a:rPr lang="en-US" altLang="zh-CN" sz="2200" baseline="-25000" dirty="0" smtClean="0"/>
              <a:t>k-1</a:t>
            </a:r>
            <a:r>
              <a:rPr lang="en-US" altLang="zh-CN" sz="2200" dirty="0" smtClean="0"/>
              <a:t>, y</a:t>
            </a:r>
            <a:r>
              <a:rPr lang="en-US" altLang="zh-CN" sz="2200" baseline="-25000" dirty="0" smtClean="0"/>
              <a:t>k-1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和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x</a:t>
            </a:r>
            <a:r>
              <a:rPr lang="en-US" altLang="zh-CN" sz="2200" baseline="-25000" dirty="0" err="1" smtClean="0"/>
              <a:t>k</a:t>
            </a:r>
            <a:r>
              <a:rPr lang="en-US" altLang="zh-CN" sz="2200" dirty="0" smtClean="0"/>
              <a:t>, </a:t>
            </a:r>
            <a:r>
              <a:rPr lang="en-US" altLang="zh-CN" sz="2200" dirty="0" err="1" smtClean="0"/>
              <a:t>y</a:t>
            </a:r>
            <a:r>
              <a:rPr lang="en-US" altLang="zh-CN" sz="2200" baseline="-25000" dirty="0" err="1" smtClean="0"/>
              <a:t>k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位于</a:t>
            </a:r>
            <a:r>
              <a:rPr lang="en-US" altLang="zh-CN" sz="2200" dirty="0" smtClean="0"/>
              <a:t>x</a:t>
            </a:r>
            <a:r>
              <a:rPr lang="zh-CN" altLang="en-US" sz="2200" dirty="0" smtClean="0"/>
              <a:t>轴的两边，则根据中值定理，在区间</a:t>
            </a:r>
            <a:r>
              <a:rPr lang="en-US" altLang="zh-CN" sz="2200" dirty="0" smtClean="0"/>
              <a:t>[x</a:t>
            </a:r>
            <a:r>
              <a:rPr lang="en-US" altLang="zh-CN" sz="2200" baseline="-25000" dirty="0" smtClean="0"/>
              <a:t>k-1</a:t>
            </a:r>
            <a:r>
              <a:rPr lang="en-US" altLang="zh-CN" sz="2200" dirty="0" smtClean="0"/>
              <a:t>, </a:t>
            </a:r>
            <a:r>
              <a:rPr lang="en-US" altLang="zh-CN" sz="2200" dirty="0" err="1" smtClean="0"/>
              <a:t>x</a:t>
            </a:r>
            <a:r>
              <a:rPr lang="en-US" altLang="zh-CN" sz="2200" baseline="-25000" dirty="0" err="1" smtClean="0"/>
              <a:t>k</a:t>
            </a:r>
            <a:r>
              <a:rPr lang="en-US" altLang="zh-CN" sz="2200" dirty="0" smtClean="0"/>
              <a:t>]</a:t>
            </a:r>
            <a:r>
              <a:rPr lang="zh-CN" altLang="en-US" sz="2200" dirty="0" smtClean="0"/>
              <a:t>内至少有一个根。</a:t>
            </a:r>
            <a:endParaRPr lang="en-US" altLang="zh-CN" sz="2200" dirty="0" smtClean="0"/>
          </a:p>
          <a:p>
            <a:pPr marL="914400" lvl="1" indent="-457200" eaLnBrk="1" hangingPunct="1">
              <a:buFont typeface="Consolas" panose="020B0609020204030204" pitchFamily="49" charset="0"/>
              <a:buAutoNum type="arabicPeriod"/>
            </a:pPr>
            <a:r>
              <a:rPr lang="en-US" altLang="zh-CN" sz="2200" b="1" dirty="0" smtClean="0">
                <a:solidFill>
                  <a:srgbClr val="C00000"/>
                </a:solidFill>
              </a:rPr>
              <a:t>|</a:t>
            </a:r>
            <a:r>
              <a:rPr lang="en-US" altLang="zh-CN" sz="2200" b="1" dirty="0" err="1" smtClean="0">
                <a:solidFill>
                  <a:srgbClr val="C00000"/>
                </a:solidFill>
              </a:rPr>
              <a:t>y</a:t>
            </a:r>
            <a:r>
              <a:rPr lang="en-US" altLang="zh-CN" sz="2200" b="1" baseline="-25000" dirty="0" err="1" smtClean="0">
                <a:solidFill>
                  <a:srgbClr val="C00000"/>
                </a:solidFill>
              </a:rPr>
              <a:t>k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|&lt;</a:t>
            </a:r>
            <a:r>
              <a:rPr lang="el-GR" altLang="zh-CN" sz="2200" b="1" dirty="0" smtClean="0">
                <a:solidFill>
                  <a:srgbClr val="C00000"/>
                </a:solidFill>
              </a:rPr>
              <a:t>ε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且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(y</a:t>
            </a:r>
            <a:r>
              <a:rPr lang="en-US" altLang="zh-CN" sz="2200" b="1" baseline="-25000" dirty="0" smtClean="0">
                <a:solidFill>
                  <a:srgbClr val="C00000"/>
                </a:solidFill>
              </a:rPr>
              <a:t>k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-y</a:t>
            </a:r>
            <a:r>
              <a:rPr lang="en-US" altLang="zh-CN" sz="2200" b="1" baseline="-25000" dirty="0" smtClean="0">
                <a:solidFill>
                  <a:srgbClr val="C00000"/>
                </a:solidFill>
              </a:rPr>
              <a:t>k-1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)(y</a:t>
            </a:r>
            <a:r>
              <a:rPr lang="en-US" altLang="zh-CN" sz="2200" b="1" baseline="-25000" dirty="0" smtClean="0">
                <a:solidFill>
                  <a:srgbClr val="C00000"/>
                </a:solidFill>
              </a:rPr>
              <a:t>k+1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-y</a:t>
            </a:r>
            <a:r>
              <a:rPr lang="en-US" altLang="zh-CN" sz="2200" b="1" baseline="-25000" dirty="0" smtClean="0">
                <a:solidFill>
                  <a:srgbClr val="C00000"/>
                </a:solidFill>
              </a:rPr>
              <a:t>k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)&lt;0</a:t>
            </a:r>
            <a:r>
              <a:rPr lang="zh-CN" altLang="en-US" sz="2200" dirty="0" smtClean="0"/>
              <a:t>：表示</a:t>
            </a:r>
            <a:r>
              <a:rPr lang="en-US" altLang="zh-CN" sz="2200" dirty="0" smtClean="0"/>
              <a:t>|</a:t>
            </a:r>
            <a:r>
              <a:rPr lang="en-US" altLang="zh-CN" sz="2200" dirty="0" err="1" smtClean="0"/>
              <a:t>y</a:t>
            </a:r>
            <a:r>
              <a:rPr lang="en-US" altLang="zh-CN" sz="2200" baseline="-25000" dirty="0" err="1" smtClean="0"/>
              <a:t>k</a:t>
            </a:r>
            <a:r>
              <a:rPr lang="en-US" altLang="zh-CN" sz="2200" dirty="0" smtClean="0"/>
              <a:t>|</a:t>
            </a:r>
            <a:r>
              <a:rPr lang="zh-CN" altLang="en-US" sz="2200" dirty="0" smtClean="0"/>
              <a:t>足够小，且曲线</a:t>
            </a:r>
            <a:r>
              <a:rPr lang="en-US" altLang="zh-CN" sz="2200" dirty="0" smtClean="0"/>
              <a:t>y=f(x)</a:t>
            </a:r>
            <a:r>
              <a:rPr lang="zh-CN" altLang="en-US" sz="2200" dirty="0" smtClean="0"/>
              <a:t>的斜率在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x</a:t>
            </a:r>
            <a:r>
              <a:rPr lang="en-US" altLang="zh-CN" sz="2200" baseline="-25000" dirty="0" err="1" smtClean="0"/>
              <a:t>k</a:t>
            </a:r>
            <a:r>
              <a:rPr lang="en-US" altLang="zh-CN" sz="2200" dirty="0" smtClean="0"/>
              <a:t>, f(</a:t>
            </a:r>
            <a:r>
              <a:rPr lang="en-US" altLang="zh-CN" sz="2200" dirty="0" err="1" smtClean="0"/>
              <a:t>x</a:t>
            </a:r>
            <a:r>
              <a:rPr lang="en-US" altLang="zh-CN" sz="2200" baseline="-25000" dirty="0" err="1" smtClean="0"/>
              <a:t>k</a:t>
            </a:r>
            <a:r>
              <a:rPr lang="en-US" altLang="zh-CN" sz="2200" dirty="0" smtClean="0"/>
              <a:t>))</a:t>
            </a:r>
            <a:r>
              <a:rPr lang="zh-CN" altLang="en-US" sz="2200" dirty="0" smtClean="0"/>
              <a:t>附近改变符号。</a:t>
            </a:r>
            <a:endParaRPr lang="en-US" altLang="zh-CN" sz="2200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1403869" y="3819425"/>
            <a:ext cx="7649520" cy="1500188"/>
            <a:chOff x="1403869" y="3819425"/>
            <a:chExt cx="7649520" cy="1500188"/>
          </a:xfrm>
        </p:grpSpPr>
        <p:graphicFrame>
          <p:nvGraphicFramePr>
            <p:cNvPr id="8196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6279952"/>
                </p:ext>
              </p:extLst>
            </p:nvPr>
          </p:nvGraphicFramePr>
          <p:xfrm>
            <a:off x="1403869" y="3819425"/>
            <a:ext cx="7491412" cy="1500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6" name="Formula" r:id="rId3" imgW="3781080" imgH="758520" progId="Equation.Ribbit">
                    <p:embed/>
                  </p:oleObj>
                </mc:Choice>
                <mc:Fallback>
                  <p:oleObj name="Formula" r:id="rId3" imgW="3781080" imgH="758520" progId="Equation.Ribbit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869" y="3819425"/>
                          <a:ext cx="7491412" cy="1500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圆角矩形 1"/>
            <p:cNvSpPr/>
            <p:nvPr/>
          </p:nvSpPr>
          <p:spPr bwMode="auto">
            <a:xfrm>
              <a:off x="5405025" y="4855767"/>
              <a:ext cx="3648364" cy="387927"/>
            </a:xfrm>
            <a:prstGeom prst="roundRect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2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例</a:t>
            </a:r>
            <a:r>
              <a:rPr lang="en-US" altLang="zh-CN" sz="2800" dirty="0"/>
              <a:t>2.9</a:t>
            </a:r>
            <a:r>
              <a:rPr lang="zh-CN" altLang="en-US" sz="2800" dirty="0"/>
              <a:t>：在区间</a:t>
            </a:r>
            <a:r>
              <a:rPr lang="en-US" altLang="zh-CN" sz="2800" dirty="0"/>
              <a:t>[-1.2, 1.2]</a:t>
            </a:r>
            <a:r>
              <a:rPr lang="zh-CN" altLang="en-US" sz="2800" dirty="0"/>
              <a:t>内寻找方程</a:t>
            </a:r>
            <a:r>
              <a:rPr lang="en-US" altLang="zh-CN" sz="2800" dirty="0"/>
              <a:t>x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-x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-x+1=0</a:t>
            </a:r>
            <a:r>
              <a:rPr lang="zh-CN" altLang="en-US" sz="2800" dirty="0"/>
              <a:t>的根的近似值位置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667" y="1936645"/>
            <a:ext cx="5731163" cy="384673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例</a:t>
            </a:r>
            <a:r>
              <a:rPr lang="en-US" altLang="zh-CN" sz="2800" dirty="0"/>
              <a:t>2.9</a:t>
            </a:r>
            <a:r>
              <a:rPr lang="zh-CN" altLang="en-US" sz="2800" dirty="0"/>
              <a:t>：在区间</a:t>
            </a:r>
            <a:r>
              <a:rPr lang="en-US" altLang="zh-CN" sz="2800" dirty="0"/>
              <a:t>[-1.2, 1.2]</a:t>
            </a:r>
            <a:r>
              <a:rPr lang="zh-CN" altLang="en-US" sz="2800" dirty="0"/>
              <a:t>内寻找方程</a:t>
            </a:r>
            <a:r>
              <a:rPr lang="en-US" altLang="zh-CN" sz="2800" dirty="0"/>
              <a:t>x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-x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-x+1=0</a:t>
            </a:r>
            <a:r>
              <a:rPr lang="zh-CN" altLang="en-US" sz="2800" dirty="0"/>
              <a:t>的根的近似值位置</a:t>
            </a:r>
            <a:r>
              <a:rPr lang="zh-CN" altLang="en-US" sz="2800" dirty="0" smtClean="0"/>
              <a:t>。</a:t>
            </a:r>
            <a:endParaRPr lang="en-US" altLang="zh-CN" sz="2800" b="1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39900"/>
            <a:ext cx="7772400" cy="4530725"/>
          </a:xfrm>
        </p:spPr>
        <p:txBody>
          <a:bodyPr/>
          <a:lstStyle/>
          <a:p>
            <a:pPr eaLnBrk="1" hangingPunct="1"/>
            <a:r>
              <a:rPr lang="zh-CN" altLang="en-US" sz="2200" dirty="0" smtClean="0"/>
              <a:t>解：选择</a:t>
            </a:r>
            <a:r>
              <a:rPr lang="en-US" altLang="zh-CN" sz="2200" dirty="0" smtClean="0"/>
              <a:t>N=8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20041" y="2263667"/>
            <a:ext cx="7666759" cy="3482337"/>
            <a:chOff x="1020041" y="2927698"/>
            <a:chExt cx="7666759" cy="348233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0041" y="2927698"/>
              <a:ext cx="7666759" cy="3482337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 bwMode="auto">
            <a:xfrm>
              <a:off x="2761673" y="4023734"/>
              <a:ext cx="812800" cy="474374"/>
            </a:xfrm>
            <a:prstGeom prst="roundRect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4095170" y="4776497"/>
              <a:ext cx="1732973" cy="248085"/>
            </a:xfrm>
            <a:prstGeom prst="roundRect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3987799" y="5712763"/>
              <a:ext cx="1840345" cy="263164"/>
            </a:xfrm>
            <a:prstGeom prst="roundRect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1159164" y="4023734"/>
              <a:ext cx="604981" cy="474374"/>
            </a:xfrm>
            <a:prstGeom prst="roundRect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1194372" y="4779454"/>
              <a:ext cx="569773" cy="245128"/>
            </a:xfrm>
            <a:prstGeom prst="roundRect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1194372" y="5721781"/>
              <a:ext cx="569773" cy="245128"/>
            </a:xfrm>
            <a:prstGeom prst="roundRect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543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2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262" y="1739901"/>
            <a:ext cx="4840687" cy="2499590"/>
          </a:xfrm>
        </p:spPr>
        <p:txBody>
          <a:bodyPr/>
          <a:lstStyle/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zh-CN" sz="2000" dirty="0" smtClean="0"/>
              <a:t>f(x)</a:t>
            </a:r>
            <a:r>
              <a:rPr lang="zh-CN" altLang="en-US" sz="2000" dirty="0" smtClean="0"/>
              <a:t>在区间</a:t>
            </a:r>
            <a:r>
              <a:rPr lang="en-US" altLang="zh-CN" sz="2000" dirty="0" smtClean="0"/>
              <a:t>[-1.2, -0.9]</a:t>
            </a:r>
            <a:r>
              <a:rPr lang="zh-CN" altLang="en-US" sz="2000" dirty="0" smtClean="0"/>
              <a:t>内改变符号，所以值</a:t>
            </a:r>
            <a:r>
              <a:rPr lang="en-US" altLang="zh-CN" sz="2000" dirty="0" smtClean="0"/>
              <a:t>-1.05</a:t>
            </a:r>
            <a:r>
              <a:rPr lang="zh-CN" altLang="en-US" sz="2000" dirty="0" smtClean="0"/>
              <a:t>是一个根的近似值；</a:t>
            </a:r>
            <a:endParaRPr lang="en-US" altLang="zh-CN" sz="2000" dirty="0" smtClean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k</a:t>
            </a:r>
            <a:r>
              <a:rPr lang="en-US" altLang="zh-CN" sz="2000" dirty="0" smtClean="0"/>
              <a:t>=-0.3</a:t>
            </a:r>
            <a:r>
              <a:rPr lang="zh-CN" altLang="en-US" sz="2000" dirty="0" smtClean="0"/>
              <a:t>附近斜率改变符号，但</a:t>
            </a:r>
            <a:r>
              <a:rPr lang="en-US" altLang="zh-CN" sz="2000" dirty="0" smtClean="0"/>
              <a:t>f(-0.3)=1.183</a:t>
            </a:r>
            <a:r>
              <a:rPr lang="zh-CN" altLang="en-US" sz="2000" dirty="0" smtClean="0"/>
              <a:t>，因此</a:t>
            </a:r>
            <a:r>
              <a:rPr lang="en-US" altLang="zh-CN" sz="2000" dirty="0" smtClean="0"/>
              <a:t>-0.3</a:t>
            </a:r>
            <a:r>
              <a:rPr lang="zh-CN" altLang="en-US" sz="2000" dirty="0" smtClean="0"/>
              <a:t>不在根附近，即不是根的近似值；</a:t>
            </a:r>
            <a:endParaRPr lang="en-US" altLang="zh-CN" sz="2000" dirty="0" smtClean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zh-CN" altLang="en-US" sz="2000" dirty="0"/>
              <a:t>在</a:t>
            </a:r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k</a:t>
            </a:r>
            <a:r>
              <a:rPr lang="en-US" altLang="zh-CN" sz="2000" dirty="0" smtClean="0"/>
              <a:t>=0.9</a:t>
            </a:r>
            <a:r>
              <a:rPr lang="zh-CN" altLang="en-US" sz="2000" dirty="0" smtClean="0"/>
              <a:t>附近</a:t>
            </a:r>
            <a:r>
              <a:rPr lang="zh-CN" altLang="en-US" sz="2000" dirty="0"/>
              <a:t>斜率改变符号</a:t>
            </a:r>
            <a:r>
              <a:rPr lang="zh-CN" altLang="en-US" sz="2000" dirty="0" smtClean="0"/>
              <a:t>，且</a:t>
            </a:r>
            <a:r>
              <a:rPr lang="en-US" altLang="zh-CN" sz="2000" dirty="0" smtClean="0"/>
              <a:t>f(0.9)=0.019</a:t>
            </a:r>
            <a:r>
              <a:rPr lang="zh-CN" altLang="en-US" sz="2000" dirty="0" smtClean="0"/>
              <a:t>，因此</a:t>
            </a:r>
            <a:r>
              <a:rPr lang="en-US" altLang="zh-CN" sz="2000" dirty="0" smtClean="0"/>
              <a:t>0.9</a:t>
            </a:r>
            <a:r>
              <a:rPr lang="zh-CN" altLang="en-US" sz="2000" dirty="0" smtClean="0"/>
              <a:t>是一个根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近似值。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983" y="1894030"/>
            <a:ext cx="3264817" cy="2191331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 sz="2800" dirty="0"/>
              <a:t>例</a:t>
            </a:r>
            <a:r>
              <a:rPr lang="en-US" altLang="zh-CN" sz="2800" dirty="0"/>
              <a:t>2.9</a:t>
            </a:r>
            <a:r>
              <a:rPr lang="zh-CN" altLang="en-US" sz="2800" dirty="0"/>
              <a:t>：在区间</a:t>
            </a:r>
            <a:r>
              <a:rPr lang="en-US" altLang="zh-CN" sz="2800" dirty="0"/>
              <a:t>[-1.2, 1.2]</a:t>
            </a:r>
            <a:r>
              <a:rPr lang="zh-CN" altLang="en-US" sz="2800" dirty="0"/>
              <a:t>内寻找方程</a:t>
            </a:r>
            <a:r>
              <a:rPr lang="en-US" altLang="zh-CN" sz="2800" dirty="0"/>
              <a:t>x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-x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-x+1=0</a:t>
            </a:r>
            <a:r>
              <a:rPr lang="zh-CN" altLang="en-US" sz="2800" dirty="0"/>
              <a:t>的根的近似值位置</a:t>
            </a:r>
            <a:r>
              <a:rPr lang="zh-CN" altLang="en-US" sz="2800" dirty="0" smtClean="0"/>
              <a:t>。</a:t>
            </a:r>
            <a:endParaRPr lang="en-US" altLang="zh-CN" sz="2800" b="1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1734936" y="4424974"/>
            <a:ext cx="5596890" cy="2374835"/>
            <a:chOff x="1020041" y="2927698"/>
            <a:chExt cx="7666759" cy="348233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0041" y="2927698"/>
              <a:ext cx="7666759" cy="3482337"/>
            </a:xfrm>
            <a:prstGeom prst="rect">
              <a:avLst/>
            </a:prstGeom>
          </p:spPr>
        </p:pic>
        <p:sp>
          <p:nvSpPr>
            <p:cNvPr id="9" name="圆角矩形 8"/>
            <p:cNvSpPr/>
            <p:nvPr/>
          </p:nvSpPr>
          <p:spPr bwMode="auto">
            <a:xfrm>
              <a:off x="2761673" y="4023734"/>
              <a:ext cx="812800" cy="474374"/>
            </a:xfrm>
            <a:prstGeom prst="roundRect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4095170" y="4776497"/>
              <a:ext cx="1732973" cy="248085"/>
            </a:xfrm>
            <a:prstGeom prst="roundRect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987799" y="5712763"/>
              <a:ext cx="1840345" cy="263164"/>
            </a:xfrm>
            <a:prstGeom prst="roundRect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1159164" y="4023734"/>
              <a:ext cx="604981" cy="474374"/>
            </a:xfrm>
            <a:prstGeom prst="roundRect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1194372" y="4779454"/>
              <a:ext cx="569773" cy="245128"/>
            </a:xfrm>
            <a:prstGeom prst="roundRect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1194372" y="5721781"/>
              <a:ext cx="569773" cy="245128"/>
            </a:xfrm>
            <a:prstGeom prst="roundRect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595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根的初始近似值的确定</a:t>
            </a:r>
            <a:endParaRPr lang="en-US" altLang="zh-CN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39900"/>
            <a:ext cx="7772400" cy="4530725"/>
          </a:xfrm>
        </p:spPr>
        <p:txBody>
          <a:bodyPr/>
          <a:lstStyle/>
          <a:p>
            <a:pPr eaLnBrk="1" hangingPunct="1"/>
            <a:r>
              <a:rPr lang="zh-CN" altLang="en-US" sz="2200" dirty="0" smtClean="0"/>
              <a:t>程序</a:t>
            </a:r>
            <a:r>
              <a:rPr lang="en-US" altLang="zh-CN" sz="2200" dirty="0" smtClean="0"/>
              <a:t>2.4</a:t>
            </a:r>
            <a:r>
              <a:rPr lang="zh-CN" altLang="en-US" sz="2200" dirty="0" smtClean="0"/>
              <a:t>（求解根近似值位置）为了粗略估算方程</a:t>
            </a:r>
            <a:r>
              <a:rPr lang="en-US" altLang="zh-CN" sz="2200" dirty="0" smtClean="0"/>
              <a:t>f(x)=0</a:t>
            </a:r>
            <a:r>
              <a:rPr lang="zh-CN" altLang="en-US" sz="2200" dirty="0" smtClean="0"/>
              <a:t>在区间</a:t>
            </a:r>
            <a:r>
              <a:rPr lang="en-US" altLang="zh-CN" sz="2200" dirty="0" smtClean="0"/>
              <a:t>[a, b]</a:t>
            </a:r>
            <a:r>
              <a:rPr lang="zh-CN" altLang="en-US" sz="2200" dirty="0" smtClean="0"/>
              <a:t>的根的位置，使用等间距采样点和前述两个评定准则。</a:t>
            </a:r>
            <a:endParaRPr lang="en-US" altLang="zh-CN" sz="2200" dirty="0" smtClean="0"/>
          </a:p>
          <a:p>
            <a:pPr eaLnBrk="1" hangingPunct="1"/>
            <a:r>
              <a:rPr lang="zh-CN" altLang="en-US" sz="2200" dirty="0" smtClean="0"/>
              <a:t>例</a:t>
            </a:r>
            <a:r>
              <a:rPr lang="en-US" altLang="zh-CN" sz="2200" dirty="0" smtClean="0"/>
              <a:t>2.10 </a:t>
            </a:r>
            <a:r>
              <a:rPr lang="zh-CN" altLang="en-US" sz="2200" dirty="0" smtClean="0"/>
              <a:t>求解函数</a:t>
            </a:r>
            <a:r>
              <a:rPr lang="en-US" altLang="zh-CN" sz="2200" dirty="0" smtClean="0"/>
              <a:t>f(x)=sin(cos(x</a:t>
            </a:r>
            <a:r>
              <a:rPr lang="en-US" altLang="zh-CN" sz="2200" baseline="30000" dirty="0" smtClean="0"/>
              <a:t>3</a:t>
            </a:r>
            <a:r>
              <a:rPr lang="en-US" altLang="zh-CN" sz="2200" dirty="0" smtClean="0"/>
              <a:t>))</a:t>
            </a:r>
            <a:r>
              <a:rPr lang="zh-CN" altLang="en-US" sz="2200" dirty="0" smtClean="0"/>
              <a:t>在区间</a:t>
            </a:r>
            <a:r>
              <a:rPr lang="en-US" altLang="zh-CN" sz="2200" dirty="0" smtClean="0"/>
              <a:t>[-2, 2]</a:t>
            </a:r>
            <a:r>
              <a:rPr lang="zh-CN" altLang="en-US" sz="2200" dirty="0" smtClean="0"/>
              <a:t>内根的近似位置。</a:t>
            </a:r>
            <a:endParaRPr lang="en-US" altLang="zh-CN" sz="22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057" y="3371623"/>
            <a:ext cx="3439886" cy="25799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62925" y="6139999"/>
            <a:ext cx="5602646" cy="400110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[-1.9875 -1.6765 -1.1625  1.1625  1.6765  1.9875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6687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23" grpId="0" build="p" bldLvl="2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不动点迭代法</a:t>
            </a:r>
            <a:endParaRPr lang="en-US" altLang="zh-CN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39900"/>
            <a:ext cx="7772400" cy="4530725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迭代法也称逐次逼近法，是数值计算中一种典型的方法。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其思想是逐次逼近，即首先给出方程的根的一个近似初始值，然后反复使用某一个公式校正这个初始值，使之逐步精确化，达到满足预先给出的精度要求为止。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948814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23" grpId="0" build="p" bldLvl="2"/>
    </p:bld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23781</TotalTime>
  <Words>1118</Words>
  <Application>Microsoft Office PowerPoint</Application>
  <PresentationFormat>全屏显示(4:3)</PresentationFormat>
  <Paragraphs>82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等线</vt:lpstr>
      <vt:lpstr>宋体</vt:lpstr>
      <vt:lpstr>微软雅黑</vt:lpstr>
      <vt:lpstr>微软雅黑 Light</vt:lpstr>
      <vt:lpstr>幼圆</vt:lpstr>
      <vt:lpstr>Arial</vt:lpstr>
      <vt:lpstr>Consolas</vt:lpstr>
      <vt:lpstr>Franklin Gothic Book</vt:lpstr>
      <vt:lpstr>Symbol</vt:lpstr>
      <vt:lpstr>Times New Roman</vt:lpstr>
      <vt:lpstr>Verdana</vt:lpstr>
      <vt:lpstr>Wingdings</vt:lpstr>
      <vt:lpstr>Layers</vt:lpstr>
      <vt:lpstr>Formula</vt:lpstr>
      <vt:lpstr>计算方法</vt:lpstr>
      <vt:lpstr>内容</vt:lpstr>
      <vt:lpstr>2.3 根的初始近似值的确定</vt:lpstr>
      <vt:lpstr>二个评定准则</vt:lpstr>
      <vt:lpstr>例2.9：在区间[-1.2, 1.2]内寻找方程x3-x2-x+1=0的根的近似值位置。</vt:lpstr>
      <vt:lpstr>例2.9：在区间[-1.2, 1.2]内寻找方程x3-x2-x+1=0的根的近似值位置。</vt:lpstr>
      <vt:lpstr>例2.9：在区间[-1.2, 1.2]内寻找方程x3-x2-x+1=0的根的近似值位置。</vt:lpstr>
      <vt:lpstr>2.3 根的初始近似值的确定</vt:lpstr>
      <vt:lpstr>2.1 不动点迭代法</vt:lpstr>
      <vt:lpstr>2.1 不动点迭代法</vt:lpstr>
      <vt:lpstr>2.1 不动点迭代法</vt:lpstr>
      <vt:lpstr>例1：求f(x)=x3-x-1=0的一个根</vt:lpstr>
      <vt:lpstr>不动点定理</vt:lpstr>
      <vt:lpstr>讨论例1的两种迭代公式的收敛性</vt:lpstr>
      <vt:lpstr>不动点定理的误差估计式</vt:lpstr>
      <vt:lpstr>不动点迭代的图形解释</vt:lpstr>
      <vt:lpstr>PowerPoint 演示文稿</vt:lpstr>
      <vt:lpstr>2.1 不动点迭代</vt:lpstr>
      <vt:lpstr>作业</vt:lpstr>
      <vt:lpstr>End</vt:lpstr>
    </vt:vector>
  </TitlesOfParts>
  <Company>UT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311K - Intro to COmputer Methods</dc:title>
  <dc:subject>Introduction</dc:subject>
  <dc:creator>Daene McKinney</dc:creator>
  <cp:lastModifiedBy>Michael</cp:lastModifiedBy>
  <cp:revision>243</cp:revision>
  <dcterms:created xsi:type="dcterms:W3CDTF">1999-01-07T10:18:39Z</dcterms:created>
  <dcterms:modified xsi:type="dcterms:W3CDTF">2019-03-05T13:55:36Z</dcterms:modified>
</cp:coreProperties>
</file>