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7"/>
  </p:notesMasterIdLst>
  <p:sldIdLst>
    <p:sldId id="256" r:id="rId2"/>
    <p:sldId id="345" r:id="rId3"/>
    <p:sldId id="369" r:id="rId4"/>
    <p:sldId id="370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1" r:id="rId13"/>
    <p:sldId id="379" r:id="rId14"/>
    <p:sldId id="380" r:id="rId15"/>
    <p:sldId id="381" r:id="rId16"/>
    <p:sldId id="400" r:id="rId17"/>
    <p:sldId id="382" r:id="rId18"/>
    <p:sldId id="384" r:id="rId19"/>
    <p:sldId id="386" r:id="rId20"/>
    <p:sldId id="387" r:id="rId21"/>
    <p:sldId id="388" r:id="rId22"/>
    <p:sldId id="389" r:id="rId23"/>
    <p:sldId id="390" r:id="rId24"/>
    <p:sldId id="385" r:id="rId25"/>
    <p:sldId id="391" r:id="rId26"/>
    <p:sldId id="394" r:id="rId27"/>
    <p:sldId id="395" r:id="rId28"/>
    <p:sldId id="383" r:id="rId29"/>
    <p:sldId id="396" r:id="rId30"/>
    <p:sldId id="397" r:id="rId31"/>
    <p:sldId id="399" r:id="rId32"/>
    <p:sldId id="393" r:id="rId33"/>
    <p:sldId id="392" r:id="rId34"/>
    <p:sldId id="362" r:id="rId35"/>
    <p:sldId id="339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3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3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wmf"/><Relationship Id="rId1" Type="http://schemas.openxmlformats.org/officeDocument/2006/relationships/image" Target="../media/image16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/35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6.png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5.png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2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6.wmf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非线性方程的解法</a:t>
            </a:r>
            <a:endParaRPr lang="en-US" altLang="zh-CN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2.12 </a:t>
            </a:r>
            <a:r>
              <a:rPr lang="zh-CN" altLang="en-US" dirty="0"/>
              <a:t>投射体飞行问题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620391"/>
            <a:ext cx="7772400" cy="1510534"/>
          </a:xfrm>
        </p:spPr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f(8)=83.22, f(9)=-31.53</a:t>
            </a:r>
            <a:r>
              <a:rPr lang="zh-CN" altLang="en-US" dirty="0" smtClean="0"/>
              <a:t>，使用初值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导数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02584"/>
              </p:ext>
            </p:extLst>
          </p:nvPr>
        </p:nvGraphicFramePr>
        <p:xfrm>
          <a:off x="1352550" y="1546020"/>
          <a:ext cx="21463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Formula" r:id="rId3" imgW="1082160" imgH="481680" progId="Equation.Ribbit">
                  <p:embed/>
                </p:oleObj>
              </mc:Choice>
              <mc:Fallback>
                <p:oleObj name="Formula" r:id="rId3" imgW="1082160" imgH="4816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550" y="1546020"/>
                        <a:ext cx="2146300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1478856" y="2816939"/>
            <a:ext cx="540327" cy="37407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879489"/>
              </p:ext>
            </p:extLst>
          </p:nvPr>
        </p:nvGraphicFramePr>
        <p:xfrm>
          <a:off x="2192135" y="2543558"/>
          <a:ext cx="60515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Formula" r:id="rId5" imgW="3052080" imgH="481680" progId="Equation.Ribbit">
                  <p:embed/>
                </p:oleObj>
              </mc:Choice>
              <mc:Fallback>
                <p:oleObj name="Formula" r:id="rId5" imgW="3052080" imgH="4816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2135" y="2543558"/>
                        <a:ext cx="6051550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 bwMode="auto">
          <a:xfrm>
            <a:off x="1478856" y="3854976"/>
            <a:ext cx="540327" cy="374073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03018"/>
              </p:ext>
            </p:extLst>
          </p:nvPr>
        </p:nvGraphicFramePr>
        <p:xfrm>
          <a:off x="2169338" y="3564539"/>
          <a:ext cx="48656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Formula" r:id="rId7" imgW="2453760" imgH="481680" progId="Equation.Ribbit">
                  <p:embed/>
                </p:oleObj>
              </mc:Choice>
              <mc:Fallback>
                <p:oleObj name="Formula" r:id="rId7" imgW="2453760" imgH="48168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9338" y="3564539"/>
                        <a:ext cx="4865688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27938"/>
              </p:ext>
            </p:extLst>
          </p:nvPr>
        </p:nvGraphicFramePr>
        <p:xfrm>
          <a:off x="2027237" y="5073015"/>
          <a:ext cx="29432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Formula" r:id="rId9" imgW="1484640" imgH="201960" progId="Equation.Ribbit">
                  <p:embed/>
                </p:oleObj>
              </mc:Choice>
              <mc:Fallback>
                <p:oleObj name="Formula" r:id="rId9" imgW="1484640" imgH="201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7237" y="5073015"/>
                        <a:ext cx="29432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5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2.12 </a:t>
            </a:r>
            <a:r>
              <a:rPr lang="zh-CN" altLang="en-US" dirty="0"/>
              <a:t>投射体飞行问题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841980"/>
              </p:ext>
            </p:extLst>
          </p:nvPr>
        </p:nvGraphicFramePr>
        <p:xfrm>
          <a:off x="1694728" y="2031610"/>
          <a:ext cx="26781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Formula" r:id="rId3" imgW="1352880" imgH="381240" progId="Equation.Ribbit">
                  <p:embed/>
                </p:oleObj>
              </mc:Choice>
              <mc:Fallback>
                <p:oleObj name="Formula" r:id="rId3" imgW="1352880" imgH="38124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4728" y="2031610"/>
                        <a:ext cx="2678112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当高度</a:t>
            </a:r>
            <a:r>
              <a:rPr lang="en-US" altLang="zh-CN" dirty="0" smtClean="0"/>
              <a:t>f(t)=0</a:t>
            </a:r>
            <a:r>
              <a:rPr lang="zh-CN" altLang="en-US" dirty="0" smtClean="0"/>
              <a:t>时求飞行时间，由迭代式得到下表结果：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飞行时间</a:t>
            </a:r>
            <a:r>
              <a:rPr lang="en-US" altLang="zh-CN" dirty="0" smtClean="0"/>
              <a:t>: t</a:t>
            </a:r>
            <a:r>
              <a:rPr lang="zh-CN" altLang="en-US" dirty="0" smtClean="0"/>
              <a:t>≈</a:t>
            </a:r>
            <a:r>
              <a:rPr lang="en-US" altLang="zh-CN" dirty="0" smtClean="0"/>
              <a:t>8.74217466s</a:t>
            </a:r>
          </a:p>
          <a:p>
            <a:r>
              <a:rPr lang="zh-CN" altLang="en-US" dirty="0" smtClean="0"/>
              <a:t>飞行水平行程：</a:t>
            </a:r>
            <a:r>
              <a:rPr lang="en-US" altLang="zh-CN" dirty="0" smtClean="0"/>
              <a:t>r(t)=932.4986302ft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865437"/>
            <a:ext cx="71723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63082"/>
              </p:ext>
            </p:extLst>
          </p:nvPr>
        </p:nvGraphicFramePr>
        <p:xfrm>
          <a:off x="1914805" y="2083535"/>
          <a:ext cx="40100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Formula" r:id="rId3" imgW="2023200" imgH="381240" progId="Equation.Ribbit">
                  <p:embed/>
                </p:oleObj>
              </mc:Choice>
              <mc:Fallback>
                <p:oleObj name="Formula" r:id="rId3" imgW="2023200" imgH="3812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4805" y="2083535"/>
                        <a:ext cx="40100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被零除错误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在牛顿迭代式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f’(</a:t>
            </a:r>
            <a:r>
              <a:rPr lang="en-US" altLang="zh-CN" dirty="0"/>
              <a:t>p</a:t>
            </a:r>
            <a:r>
              <a:rPr lang="en-US" altLang="zh-CN" baseline="-25000" dirty="0"/>
              <a:t>k-1</a:t>
            </a:r>
            <a:r>
              <a:rPr lang="en-US" altLang="zh-CN" dirty="0" smtClean="0"/>
              <a:t>)=0</a:t>
            </a:r>
            <a:r>
              <a:rPr lang="zh-CN" altLang="en-US" dirty="0" smtClean="0"/>
              <a:t>，则存在被零除错误。</a:t>
            </a:r>
            <a:endParaRPr lang="en-US" altLang="zh-CN" dirty="0" smtClean="0"/>
          </a:p>
          <a:p>
            <a:r>
              <a:rPr lang="zh-CN" altLang="en-US" dirty="0" smtClean="0"/>
              <a:t>假如</a:t>
            </a:r>
            <a:r>
              <a:rPr lang="en-US" altLang="zh-CN" dirty="0" smtClean="0"/>
              <a:t>f(p</a:t>
            </a:r>
            <a:r>
              <a:rPr lang="en-US" altLang="zh-CN" baseline="-25000" dirty="0" smtClean="0"/>
              <a:t>k-1</a:t>
            </a:r>
            <a:r>
              <a:rPr lang="en-US" altLang="zh-CN" dirty="0" smtClean="0"/>
              <a:t>)</a:t>
            </a:r>
            <a:r>
              <a:rPr lang="zh-CN" altLang="en-US" dirty="0" smtClean="0"/>
              <a:t>足够接近零，则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k-1</a:t>
            </a:r>
            <a:r>
              <a:rPr lang="zh-CN" altLang="en-US" dirty="0" smtClean="0"/>
              <a:t>是根的一个可接受的近似值。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6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2.4 M</a:t>
            </a:r>
            <a:r>
              <a:rPr lang="zh-CN" altLang="en-US" dirty="0" smtClean="0"/>
              <a:t>重根概念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和它的导数</a:t>
            </a:r>
            <a:r>
              <a:rPr lang="en-US" altLang="zh-CN" dirty="0" smtClean="0"/>
              <a:t>f’(x), …, f</a:t>
            </a:r>
            <a:r>
              <a:rPr lang="en-US" altLang="zh-CN" baseline="30000" dirty="0" smtClean="0"/>
              <a:t>(M)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在包含</a:t>
            </a:r>
            <a:r>
              <a:rPr lang="en-US" altLang="zh-CN" dirty="0" smtClean="0"/>
              <a:t>x=p</a:t>
            </a:r>
            <a:r>
              <a:rPr lang="zh-CN" altLang="en-US" dirty="0" smtClean="0"/>
              <a:t>的某区间内有定义且连续，则称</a:t>
            </a:r>
            <a:r>
              <a:rPr lang="en-US" altLang="zh-CN" dirty="0"/>
              <a:t>f(x</a:t>
            </a:r>
            <a:r>
              <a:rPr lang="en-US" altLang="zh-CN" dirty="0" smtClean="0"/>
              <a:t>)=0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x=p</a:t>
            </a:r>
            <a:r>
              <a:rPr lang="zh-CN" altLang="en-US" dirty="0" smtClean="0"/>
              <a:t>处根的阶为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，当且仅当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f(p)=0, f’(p)=0, </a:t>
            </a:r>
            <a:r>
              <a:rPr lang="en-US" altLang="zh-CN" dirty="0"/>
              <a:t>…, </a:t>
            </a:r>
            <a:r>
              <a:rPr lang="en-US" altLang="zh-CN" dirty="0" smtClean="0"/>
              <a:t>f</a:t>
            </a:r>
            <a:r>
              <a:rPr lang="en-US" altLang="zh-CN" baseline="30000" dirty="0" smtClean="0"/>
              <a:t>(M-1)</a:t>
            </a:r>
            <a:r>
              <a:rPr lang="en-US" altLang="zh-CN" dirty="0" smtClean="0"/>
              <a:t>(p)=0, f</a:t>
            </a:r>
            <a:r>
              <a:rPr lang="en-US" altLang="zh-CN" baseline="30000" dirty="0" smtClean="0"/>
              <a:t>(M)</a:t>
            </a:r>
            <a:r>
              <a:rPr lang="en-US" altLang="zh-CN" dirty="0" smtClean="0"/>
              <a:t>(</a:t>
            </a:r>
            <a:r>
              <a:rPr lang="en-US" altLang="zh-CN" dirty="0"/>
              <a:t>p</a:t>
            </a:r>
            <a:r>
              <a:rPr lang="en-US" altLang="zh-CN" dirty="0" smtClean="0"/>
              <a:t>)≠0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如果一个根的阶</a:t>
            </a:r>
            <a:r>
              <a:rPr lang="en-US" altLang="zh-CN" dirty="0" smtClean="0"/>
              <a:t>M=1</a:t>
            </a:r>
            <a:r>
              <a:rPr lang="zh-CN" altLang="en-US" dirty="0" smtClean="0"/>
              <a:t>，则称此根为单根；</a:t>
            </a:r>
            <a:r>
              <a:rPr lang="zh-CN" altLang="en-US" dirty="0"/>
              <a:t>如果一个根的阶</a:t>
            </a:r>
            <a:r>
              <a:rPr lang="en-US" altLang="zh-CN" dirty="0"/>
              <a:t>M=2</a:t>
            </a:r>
            <a:r>
              <a:rPr lang="zh-CN" altLang="en-US" dirty="0"/>
              <a:t>，则称此根为</a:t>
            </a:r>
            <a:r>
              <a:rPr lang="zh-CN" altLang="en-US" dirty="0" smtClean="0"/>
              <a:t>二重根</a:t>
            </a:r>
            <a:r>
              <a:rPr lang="zh-CN" altLang="en-US" dirty="0"/>
              <a:t>；</a:t>
            </a:r>
            <a:r>
              <a:rPr lang="zh-CN" altLang="en-US" dirty="0" smtClean="0"/>
              <a:t>如果一个根的阶</a:t>
            </a:r>
            <a:r>
              <a:rPr lang="en-US" altLang="zh-CN" dirty="0" smtClean="0"/>
              <a:t>M&gt;1</a:t>
            </a:r>
            <a:r>
              <a:rPr lang="zh-CN" altLang="en-US" dirty="0" smtClean="0"/>
              <a:t>，则称此根为重根。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9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如果方程</a:t>
            </a:r>
            <a:r>
              <a:rPr lang="en-US" altLang="zh-CN" dirty="0"/>
              <a:t>f(x</a:t>
            </a:r>
            <a:r>
              <a:rPr lang="en-US" altLang="zh-CN" dirty="0" smtClean="0"/>
              <a:t>)=0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x=p</a:t>
            </a:r>
            <a:r>
              <a:rPr lang="zh-CN" altLang="en-US" dirty="0" smtClean="0"/>
              <a:t>处有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重根，则存在连续函数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可表示为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其中</a:t>
            </a:r>
            <a:r>
              <a:rPr lang="en-US" altLang="zh-CN" dirty="0" smtClean="0"/>
              <a:t>h(p)≠</a:t>
            </a:r>
            <a:r>
              <a:rPr lang="en-US" altLang="zh-CN" dirty="0"/>
              <a:t>0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354451"/>
              </p:ext>
            </p:extLst>
          </p:nvPr>
        </p:nvGraphicFramePr>
        <p:xfrm>
          <a:off x="1842828" y="2470756"/>
          <a:ext cx="27638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Formula" r:id="rId3" imgW="1393200" imgH="194400" progId="Equation.Ribbit">
                  <p:embed/>
                </p:oleObj>
              </mc:Choice>
              <mc:Fallback>
                <p:oleObj name="Formula" r:id="rId3" imgW="1393200" imgH="194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2828" y="2470756"/>
                        <a:ext cx="2763838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7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-3x+2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p=-2</a:t>
            </a:r>
            <a:r>
              <a:rPr lang="zh-CN" altLang="en-US" dirty="0" smtClean="0"/>
              <a:t>处有单根，在</a:t>
            </a:r>
            <a:r>
              <a:rPr lang="en-US" altLang="zh-CN" dirty="0" smtClean="0"/>
              <a:t>p=1</a:t>
            </a:r>
            <a:r>
              <a:rPr lang="zh-CN" altLang="en-US" dirty="0" smtClean="0"/>
              <a:t>处有二重根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174090"/>
            <a:ext cx="4971017" cy="36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-3x+2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p=-2</a:t>
            </a:r>
            <a:r>
              <a:rPr lang="zh-CN" altLang="en-US" dirty="0" smtClean="0"/>
              <a:t>处有单根，在</a:t>
            </a:r>
            <a:r>
              <a:rPr lang="en-US" altLang="zh-CN" dirty="0" smtClean="0"/>
              <a:t>p=1</a:t>
            </a:r>
            <a:r>
              <a:rPr lang="zh-CN" altLang="en-US" dirty="0" smtClean="0"/>
              <a:t>处有二重根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当</a:t>
            </a:r>
            <a:r>
              <a:rPr lang="en-US" altLang="zh-CN" dirty="0" smtClean="0"/>
              <a:t>p=-2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f(-2)=0, f’(-2)=9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M=1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p=-2</a:t>
            </a:r>
            <a:r>
              <a:rPr lang="zh-CN" altLang="en-US" dirty="0" smtClean="0"/>
              <a:t>是单根。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当</a:t>
            </a:r>
            <a:r>
              <a:rPr lang="en-US" altLang="zh-CN" dirty="0" smtClean="0"/>
              <a:t>p=1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f(1)=0, f’(1)=0, f’’(1)=6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M=2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p=1</a:t>
            </a:r>
            <a:r>
              <a:rPr lang="zh-CN" altLang="en-US" dirty="0" smtClean="0"/>
              <a:t>是二重根。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764665" y="2437503"/>
          <a:ext cx="19891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Formula" r:id="rId3" imgW="1003320" imgH="194400" progId="Equation.Ribbit">
                  <p:embed/>
                </p:oleObj>
              </mc:Choice>
              <mc:Fallback>
                <p:oleObj name="Formula" r:id="rId3" imgW="1003320" imgH="1944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4665" y="2437503"/>
                        <a:ext cx="1989138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764665" y="2922440"/>
          <a:ext cx="14128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Formula" r:id="rId5" imgW="712800" imgH="182880" progId="Equation.Ribbit">
                  <p:embed/>
                </p:oleObj>
              </mc:Choice>
              <mc:Fallback>
                <p:oleObj name="Formula" r:id="rId5" imgW="712800" imgH="18288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4665" y="2922440"/>
                        <a:ext cx="14128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58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收敛速度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f(x)=0</a:t>
            </a:r>
            <a:r>
              <a:rPr lang="zh-CN" altLang="en-US" dirty="0" smtClean="0"/>
              <a:t>的单根，则牛顿法收敛很快，每次迭代结果的小数点后的精确位数大致会翻倍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是重根，每个连续的近似值误差是前一个误差的一小部分。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定义</a:t>
            </a:r>
            <a:r>
              <a:rPr lang="en-US" altLang="zh-CN" b="1" dirty="0" smtClean="0">
                <a:solidFill>
                  <a:srgbClr val="C00000"/>
                </a:solidFill>
              </a:rPr>
              <a:t>2.5</a:t>
            </a:r>
            <a:r>
              <a:rPr lang="zh-CN" altLang="en-US" b="1" dirty="0" smtClean="0">
                <a:solidFill>
                  <a:srgbClr val="C00000"/>
                </a:solidFill>
              </a:rPr>
              <a:t>（收敛阶）</a:t>
            </a:r>
            <a:r>
              <a:rPr lang="zh-CN" altLang="en-US" dirty="0" smtClean="0"/>
              <a:t>设序列            收敛到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，并令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=p-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n≥0</a:t>
            </a:r>
            <a:r>
              <a:rPr lang="zh-CN" altLang="en-US" dirty="0" smtClean="0"/>
              <a:t>。如果两个常量</a:t>
            </a:r>
            <a:r>
              <a:rPr lang="en-US" altLang="zh-CN" dirty="0" smtClean="0"/>
              <a:t>A≠0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R&gt;0</a:t>
            </a:r>
            <a:r>
              <a:rPr lang="zh-CN" altLang="en-US" dirty="0" smtClean="0"/>
              <a:t>存在，而且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则该序列称为以收敛阶</a:t>
            </a:r>
            <a:r>
              <a:rPr lang="en-US" altLang="zh-CN" dirty="0" smtClean="0"/>
              <a:t>R</a:t>
            </a:r>
            <a:r>
              <a:rPr lang="zh-CN" altLang="en-US" dirty="0" smtClean="0"/>
              <a:t>收敛到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为渐近误差常数。</a:t>
            </a:r>
            <a:endParaRPr lang="en-US" altLang="zh-CN" dirty="0" smtClean="0"/>
          </a:p>
          <a:p>
            <a:r>
              <a:rPr lang="en-US" altLang="zh-CN" dirty="0" smtClean="0"/>
              <a:t>R=1</a:t>
            </a:r>
            <a:r>
              <a:rPr lang="zh-CN" altLang="en-US" dirty="0" smtClean="0"/>
              <a:t>，序列为线性收敛；</a:t>
            </a:r>
            <a:r>
              <a:rPr lang="en-US" altLang="zh-CN" dirty="0" smtClean="0"/>
              <a:t>R=2</a:t>
            </a:r>
            <a:r>
              <a:rPr lang="zh-CN" altLang="en-US" dirty="0" smtClean="0"/>
              <a:t>，序列为二次收敛。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69907"/>
              </p:ext>
            </p:extLst>
          </p:nvPr>
        </p:nvGraphicFramePr>
        <p:xfrm>
          <a:off x="4836696" y="3277352"/>
          <a:ext cx="9921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Formula" r:id="rId3" imgW="499320" imgH="180360" progId="Equation.Ribbit">
                  <p:embed/>
                </p:oleObj>
              </mc:Choice>
              <mc:Fallback>
                <p:oleObj name="Formula" r:id="rId3" imgW="499320" imgH="1803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6696" y="3277352"/>
                        <a:ext cx="992188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908215"/>
              </p:ext>
            </p:extLst>
          </p:nvPr>
        </p:nvGraphicFramePr>
        <p:xfrm>
          <a:off x="2380332" y="4032540"/>
          <a:ext cx="37512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Formula" r:id="rId5" imgW="1892520" imgH="387360" progId="Equation.Ribbit">
                  <p:embed/>
                </p:oleObj>
              </mc:Choice>
              <mc:Fallback>
                <p:oleObj name="Formula" r:id="rId5" imgW="1892520" imgH="387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0332" y="4032540"/>
                        <a:ext cx="3751262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5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2.14 </a:t>
            </a:r>
            <a:r>
              <a:rPr lang="zh-CN" altLang="en-US" dirty="0" smtClean="0"/>
              <a:t>单根的二次收敛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=-2.4</a:t>
            </a:r>
            <a:r>
              <a:rPr lang="zh-CN" altLang="en-US" dirty="0" smtClean="0"/>
              <a:t>开始，用牛顿迭代求多项式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-3x+2</a:t>
            </a:r>
            <a:r>
              <a:rPr lang="zh-CN" altLang="en-US" dirty="0" smtClean="0"/>
              <a:t>的根</a:t>
            </a:r>
            <a:r>
              <a:rPr lang="en-US" altLang="zh-CN" dirty="0" smtClean="0"/>
              <a:t>p=-2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解：用</a:t>
            </a:r>
            <a:r>
              <a:rPr lang="en-US" altLang="zh-CN" dirty="0" smtClean="0"/>
              <a:t>R=2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98748"/>
              </p:ext>
            </p:extLst>
          </p:nvPr>
        </p:nvGraphicFramePr>
        <p:xfrm>
          <a:off x="1858880" y="2826081"/>
          <a:ext cx="32781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Formula" r:id="rId3" imgW="1654920" imgH="410400" progId="Equation.Ribbit">
                  <p:embed/>
                </p:oleObj>
              </mc:Choice>
              <mc:Fallback>
                <p:oleObj name="Formula" r:id="rId3" imgW="1654920" imgH="410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880" y="2826081"/>
                        <a:ext cx="3278188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381" y="3763063"/>
            <a:ext cx="7430438" cy="22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2.15 </a:t>
            </a:r>
            <a:r>
              <a:rPr lang="zh-CN" altLang="en-US" dirty="0" smtClean="0"/>
              <a:t>在二重根处线性收敛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=1.2</a:t>
            </a:r>
            <a:r>
              <a:rPr lang="zh-CN" altLang="en-US" dirty="0" smtClean="0"/>
              <a:t>开始，用牛顿迭代求多项式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-3x+2</a:t>
            </a:r>
            <a:r>
              <a:rPr lang="zh-CN" altLang="en-US" dirty="0" smtClean="0"/>
              <a:t>的根</a:t>
            </a:r>
            <a:r>
              <a:rPr lang="en-US" altLang="zh-CN" dirty="0" smtClean="0"/>
              <a:t>p=1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解：用</a:t>
            </a:r>
            <a:r>
              <a:rPr lang="en-US" altLang="zh-CN" dirty="0" smtClean="0"/>
              <a:t>R=1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427529"/>
              </p:ext>
            </p:extLst>
          </p:nvPr>
        </p:nvGraphicFramePr>
        <p:xfrm>
          <a:off x="1858880" y="2826081"/>
          <a:ext cx="32781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Formula" r:id="rId3" imgW="1654920" imgH="410400" progId="Equation.Ribbit">
                  <p:embed/>
                </p:oleObj>
              </mc:Choice>
              <mc:Fallback>
                <p:oleObj name="Formula" r:id="rId3" imgW="1654920" imgH="4104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880" y="2826081"/>
                        <a:ext cx="3278188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26" y="3712661"/>
            <a:ext cx="7934574" cy="28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牛顿法和割线法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2.6 </a:t>
            </a:r>
            <a:r>
              <a:rPr lang="zh-CN" altLang="en-US" dirty="0" smtClean="0"/>
              <a:t>牛顿迭代的收敛速度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设牛顿迭代产生序列            ，收敛到函数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的根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是单根，则是二次收敛，而且对于足够大的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阶多重根，则是线性收敛的，而且对于足够大的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29327"/>
              </p:ext>
            </p:extLst>
          </p:nvPr>
        </p:nvGraphicFramePr>
        <p:xfrm>
          <a:off x="2630488" y="2456031"/>
          <a:ext cx="28178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Formula" r:id="rId3" imgW="1420200" imgH="382320" progId="Equation.Ribbit">
                  <p:embed/>
                </p:oleObj>
              </mc:Choice>
              <mc:Fallback>
                <p:oleObj name="Formula" r:id="rId3" imgW="1420200" imgH="382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0488" y="2456031"/>
                        <a:ext cx="2817812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386031"/>
              </p:ext>
            </p:extLst>
          </p:nvPr>
        </p:nvGraphicFramePr>
        <p:xfrm>
          <a:off x="2751138" y="4117975"/>
          <a:ext cx="25765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Formula" r:id="rId5" imgW="1298160" imgH="334080" progId="Equation.Ribbit">
                  <p:embed/>
                </p:oleObj>
              </mc:Choice>
              <mc:Fallback>
                <p:oleObj name="Formula" r:id="rId5" imgW="1298160" imgH="3340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1138" y="4117975"/>
                        <a:ext cx="2576512" cy="66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127137"/>
              </p:ext>
            </p:extLst>
          </p:nvPr>
        </p:nvGraphicFramePr>
        <p:xfrm>
          <a:off x="4109244" y="1645696"/>
          <a:ext cx="9921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Formula" r:id="rId7" imgW="499320" imgH="180360" progId="Equation.Ribbit">
                  <p:embed/>
                </p:oleObj>
              </mc:Choice>
              <mc:Fallback>
                <p:oleObj name="Formula" r:id="rId7" imgW="499320" imgH="1803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9244" y="1645696"/>
                        <a:ext cx="992188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5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2.4.4 </a:t>
            </a:r>
            <a:r>
              <a:rPr lang="zh-CN" altLang="en-US" dirty="0" smtClean="0"/>
              <a:t>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设有函数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-4x+5</a:t>
            </a:r>
            <a:r>
              <a:rPr lang="zh-CN" altLang="en-US" dirty="0" smtClean="0"/>
              <a:t>，则迭代生成的序列      将从左向右来回漂移，不会收敛。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原因：</a:t>
            </a:r>
            <a:r>
              <a:rPr lang="en-US" altLang="zh-CN" dirty="0" smtClean="0"/>
              <a:t>f(x)&gt;0</a:t>
            </a:r>
            <a:r>
              <a:rPr lang="zh-CN" altLang="en-US" dirty="0" smtClean="0"/>
              <a:t>，无实根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如果初始值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离要求的根太远，会使得序列收敛到其他根上。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设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为正，在无限区间</a:t>
            </a:r>
            <a:r>
              <a:rPr lang="en-US" altLang="zh-CN" dirty="0" smtClean="0"/>
              <a:t>[a, ∞)</a:t>
            </a:r>
            <a:r>
              <a:rPr lang="zh-CN" altLang="en-US" dirty="0" smtClean="0"/>
              <a:t>内单调递减，而且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&gt;a</a:t>
            </a:r>
            <a:r>
              <a:rPr lang="zh-CN" altLang="en-US" dirty="0" smtClean="0"/>
              <a:t>，则序列      可能发散到</a:t>
            </a:r>
            <a:r>
              <a:rPr lang="en-US" altLang="zh-CN" dirty="0" smtClean="0"/>
              <a:t>+∞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817354"/>
              </p:ext>
            </p:extLst>
          </p:nvPr>
        </p:nvGraphicFramePr>
        <p:xfrm>
          <a:off x="7128043" y="1636296"/>
          <a:ext cx="558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Formula" r:id="rId3" imgW="282240" imgH="177840" progId="Equation.Ribbit">
                  <p:embed/>
                </p:oleObj>
              </mc:Choice>
              <mc:Fallback>
                <p:oleObj name="Formula" r:id="rId3" imgW="28224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8043" y="1636296"/>
                        <a:ext cx="5588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661867"/>
              </p:ext>
            </p:extLst>
          </p:nvPr>
        </p:nvGraphicFramePr>
        <p:xfrm>
          <a:off x="2672345" y="4050633"/>
          <a:ext cx="558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Formula" r:id="rId5" imgW="282240" imgH="177840" progId="Equation.Ribbit">
                  <p:embed/>
                </p:oleObj>
              </mc:Choice>
              <mc:Fallback>
                <p:oleObj name="Formula" r:id="rId5" imgW="282240" imgH="1778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345" y="4050633"/>
                        <a:ext cx="5588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632" y="4435282"/>
            <a:ext cx="3983203" cy="242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5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2.4.4 </a:t>
            </a:r>
            <a:r>
              <a:rPr lang="zh-CN" altLang="en-US" dirty="0" smtClean="0"/>
              <a:t>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CN" altLang="en-US" dirty="0" smtClean="0"/>
              <a:t>循环现象：</a:t>
            </a:r>
            <a:r>
              <a:rPr lang="en-US" altLang="zh-CN" dirty="0" smtClean="0"/>
              <a:t>f(x)=x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-x-3</a:t>
            </a:r>
            <a:r>
              <a:rPr lang="zh-CN" altLang="en-US" dirty="0" smtClean="0"/>
              <a:t>，初始近似值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88" y="2324934"/>
            <a:ext cx="5469355" cy="32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2.4.4 </a:t>
            </a:r>
            <a:r>
              <a:rPr lang="zh-CN" altLang="en-US" dirty="0" smtClean="0"/>
              <a:t>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CN" altLang="en-US" dirty="0" smtClean="0"/>
              <a:t>离散振荡现象：</a:t>
            </a:r>
            <a:r>
              <a:rPr lang="en-US" altLang="zh-CN" dirty="0" smtClean="0"/>
              <a:t>f(x)=</a:t>
            </a:r>
            <a:r>
              <a:rPr lang="en-US" altLang="zh-CN" dirty="0" err="1" smtClean="0"/>
              <a:t>arctan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，初始近似值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=1.45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10" y="2306776"/>
            <a:ext cx="5150769" cy="34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可通过画出函数图形，寻找根的近似值位置，然后选择接近于根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的合适的初始值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，使牛顿迭代能收敛到根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2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2.4.5 </a:t>
            </a:r>
            <a:r>
              <a:rPr lang="zh-CN" altLang="en-US" dirty="0" smtClean="0"/>
              <a:t>割线法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拉夫森算法中每个迭代需要计算一次导数，那么是否有一种方法，可以避免导数的计算，并且其收敛速度与牛顿法一样快的方法呢？</a:t>
            </a:r>
            <a:endParaRPr lang="en-US" altLang="zh-CN" dirty="0" smtClean="0"/>
          </a:p>
          <a:p>
            <a:r>
              <a:rPr lang="zh-CN" altLang="en-US" dirty="0" smtClean="0"/>
              <a:t>割线法每步只计算一次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，无需计算</a:t>
            </a:r>
            <a:r>
              <a:rPr lang="en-US" altLang="zh-CN" dirty="0" smtClean="0"/>
              <a:t>f’(x)</a:t>
            </a:r>
            <a:r>
              <a:rPr lang="zh-CN" altLang="en-US" dirty="0" smtClean="0"/>
              <a:t>，而且在单根上的收敛阶</a:t>
            </a:r>
            <a:r>
              <a:rPr lang="en-US" altLang="zh-CN" dirty="0" smtClean="0"/>
              <a:t>R≈1.618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割线法图形解释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0982"/>
            <a:ext cx="7772400" cy="4509943"/>
          </a:xfrm>
        </p:spPr>
        <p:txBody>
          <a:bodyPr/>
          <a:lstStyle/>
          <a:p>
            <a:r>
              <a:rPr lang="zh-CN" altLang="en-US" dirty="0" smtClean="0"/>
              <a:t>假设有两个初始点</a:t>
            </a:r>
            <a:r>
              <a:rPr lang="en-US" altLang="zh-CN" dirty="0" smtClean="0"/>
              <a:t>(p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f(p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))</a:t>
            </a:r>
            <a:r>
              <a:rPr lang="zh-CN" altLang="en-US" dirty="0" smtClean="0"/>
              <a:t>和</a:t>
            </a:r>
            <a:r>
              <a:rPr lang="en-US" altLang="zh-CN" dirty="0"/>
              <a:t>(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f(p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))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为经过两个初始点的直线与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轴的交点的横坐标。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68" y="2532971"/>
            <a:ext cx="4774470" cy="25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割线法图形解释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756" y="1564194"/>
            <a:ext cx="3995139" cy="2116596"/>
          </a:xfrm>
          <a:prstGeom prst="rect">
            <a:avLst/>
          </a:prstGeom>
        </p:spPr>
      </p:pic>
      <p:graphicFrame>
        <p:nvGraphicFramePr>
          <p:cNvPr id="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153064"/>
              </p:ext>
            </p:extLst>
          </p:nvPr>
        </p:nvGraphicFramePr>
        <p:xfrm>
          <a:off x="737522" y="3724790"/>
          <a:ext cx="2419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Formula" r:id="rId4" imgW="1220760" imgH="368640" progId="Equation.Ribbit">
                  <p:embed/>
                </p:oleObj>
              </mc:Choice>
              <mc:Fallback>
                <p:oleObj name="Formula" r:id="rId4" imgW="1220760" imgH="368640" progId="Equation.Ribbit">
                  <p:embed/>
                  <p:pic>
                    <p:nvPicPr>
                      <p:cNvPr id="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22" y="3724790"/>
                        <a:ext cx="24193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339669"/>
              </p:ext>
            </p:extLst>
          </p:nvPr>
        </p:nvGraphicFramePr>
        <p:xfrm>
          <a:off x="1194722" y="4664590"/>
          <a:ext cx="18938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Formula" r:id="rId6" imgW="955080" imgH="368640" progId="Equation.Ribbit">
                  <p:embed/>
                </p:oleObj>
              </mc:Choice>
              <mc:Fallback>
                <p:oleObj name="Formula" r:id="rId6" imgW="955080" imgH="368640" progId="Equation.Ribbit">
                  <p:embed/>
                  <p:pic>
                    <p:nvPicPr>
                      <p:cNvPr id="6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722" y="4664590"/>
                        <a:ext cx="189388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 bwMode="auto">
          <a:xfrm>
            <a:off x="3350027" y="4305192"/>
            <a:ext cx="656706" cy="457994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08424"/>
              </p:ext>
            </p:extLst>
          </p:nvPr>
        </p:nvGraphicFramePr>
        <p:xfrm>
          <a:off x="4165689" y="4047246"/>
          <a:ext cx="46132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Formula" r:id="rId8" imgW="2326680" imgH="381240" progId="Equation.Ribbit">
                  <p:embed/>
                </p:oleObj>
              </mc:Choice>
              <mc:Fallback>
                <p:oleObj name="Formula" r:id="rId8" imgW="2326680" imgH="38124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5689" y="4047246"/>
                        <a:ext cx="461327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2270468" y="5677956"/>
            <a:ext cx="656706" cy="457994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871327"/>
              </p:ext>
            </p:extLst>
          </p:nvPr>
        </p:nvGraphicFramePr>
        <p:xfrm>
          <a:off x="3245309" y="5408860"/>
          <a:ext cx="54975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Formula" r:id="rId10" imgW="2773800" imgH="381240" progId="Equation.Ribbit">
                  <p:embed/>
                </p:oleObj>
              </mc:Choice>
              <mc:Fallback>
                <p:oleObj name="Formula" r:id="rId10" imgW="2773800" imgH="38124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5309" y="5408860"/>
                        <a:ext cx="5497512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79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2.16</a:t>
            </a:r>
            <a:r>
              <a:rPr lang="zh-CN" altLang="en-US" dirty="0" smtClean="0"/>
              <a:t>（单根上的割线法）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=-</a:t>
            </a:r>
            <a:r>
              <a:rPr lang="en-US" altLang="zh-CN" dirty="0" smtClean="0"/>
              <a:t>2.6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=-2.4</a:t>
            </a:r>
            <a:r>
              <a:rPr lang="zh-CN" altLang="en-US" dirty="0" smtClean="0"/>
              <a:t>开始</a:t>
            </a:r>
            <a:r>
              <a:rPr lang="zh-CN" altLang="en-US" dirty="0"/>
              <a:t>，</a:t>
            </a:r>
            <a:r>
              <a:rPr lang="zh-CN" altLang="en-US" dirty="0" smtClean="0"/>
              <a:t>用割线法求</a:t>
            </a:r>
            <a:r>
              <a:rPr lang="zh-CN" altLang="en-US" dirty="0"/>
              <a:t>多项式</a:t>
            </a:r>
            <a:r>
              <a:rPr lang="en-US" altLang="zh-CN" dirty="0"/>
              <a:t>f(x)=x</a:t>
            </a:r>
            <a:r>
              <a:rPr lang="en-US" altLang="zh-CN" baseline="30000" dirty="0"/>
              <a:t>3</a:t>
            </a:r>
            <a:r>
              <a:rPr lang="en-US" altLang="zh-CN" dirty="0"/>
              <a:t>-3x+2</a:t>
            </a:r>
            <a:r>
              <a:rPr lang="zh-CN" altLang="en-US" dirty="0"/>
              <a:t>的根</a:t>
            </a:r>
            <a:r>
              <a:rPr lang="en-US" altLang="zh-CN" dirty="0"/>
              <a:t>p=-2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057787"/>
              </p:ext>
            </p:extLst>
          </p:nvPr>
        </p:nvGraphicFramePr>
        <p:xfrm>
          <a:off x="1898073" y="2502477"/>
          <a:ext cx="56403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Formula" r:id="rId3" imgW="2846160" imgH="410400" progId="Equation.Ribbit">
                  <p:embed/>
                </p:oleObj>
              </mc:Choice>
              <mc:Fallback>
                <p:oleObj name="Formula" r:id="rId3" imgW="2846160" imgH="41040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8073" y="2502477"/>
                        <a:ext cx="5640388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469" y="3473829"/>
            <a:ext cx="7459028" cy="27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2.4.6 </a:t>
            </a:r>
            <a:r>
              <a:rPr lang="zh-CN" altLang="en-US" dirty="0" smtClean="0"/>
              <a:t>加速收敛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重根时，使用牛顿法得到的迭代序列为线性收敛。</a:t>
            </a:r>
            <a:endParaRPr lang="en-US" altLang="zh-CN" dirty="0" smtClean="0"/>
          </a:p>
          <a:p>
            <a:r>
              <a:rPr lang="zh-CN" altLang="en-US" dirty="0" smtClean="0"/>
              <a:t>可以通过对牛顿法进行改进，可使其在多重根情况下的收敛阶为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6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用图形方式介绍牛顿法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30369"/>
            <a:ext cx="3439886" cy="506296"/>
          </a:xfrm>
        </p:spPr>
        <p:txBody>
          <a:bodyPr/>
          <a:lstStyle/>
          <a:p>
            <a:r>
              <a:rPr lang="zh-CN" altLang="en-US" dirty="0" smtClean="0"/>
              <a:t>切线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的两种表达式：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27" y="3774735"/>
            <a:ext cx="4289485" cy="278788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777968"/>
              </p:ext>
            </p:extLst>
          </p:nvPr>
        </p:nvGraphicFramePr>
        <p:xfrm>
          <a:off x="3944370" y="2045046"/>
          <a:ext cx="18938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Formula" r:id="rId4" imgW="955080" imgH="368640" progId="Equation.Ribbit">
                  <p:embed/>
                </p:oleObj>
              </mc:Choice>
              <mc:Fallback>
                <p:oleObj name="Formula" r:id="rId4" imgW="955080" imgH="368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4370" y="2045046"/>
                        <a:ext cx="1893888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237542" y="2948958"/>
            <a:ext cx="2576286" cy="66312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CN" altLang="en-US" dirty="0" smtClean="0"/>
              <a:t>经过点</a:t>
            </a:r>
            <a:r>
              <a:rPr lang="en-US" altLang="zh-CN" dirty="0" smtClean="0"/>
              <a:t>(p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f(p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))</a:t>
            </a:r>
            <a:r>
              <a:rPr lang="zh-CN" altLang="en-US" dirty="0" smtClean="0"/>
              <a:t>的直线斜率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7399" y="2099831"/>
            <a:ext cx="3258456" cy="75144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CN" altLang="en-US" dirty="0" smtClean="0"/>
              <a:t>经过点</a:t>
            </a:r>
            <a:r>
              <a:rPr lang="en-US" altLang="zh-CN" dirty="0" smtClean="0"/>
              <a:t>(p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0)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(p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f(p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))</a:t>
            </a:r>
            <a:r>
              <a:rPr lang="zh-CN" altLang="en-US" dirty="0" smtClean="0"/>
              <a:t>的直线斜率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092346"/>
              </p:ext>
            </p:extLst>
          </p:nvPr>
        </p:nvGraphicFramePr>
        <p:xfrm>
          <a:off x="4199164" y="2948958"/>
          <a:ext cx="1384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Formula" r:id="rId6" imgW="698760" imgH="182880" progId="Equation.Ribbit">
                  <p:embed/>
                </p:oleObj>
              </mc:Choice>
              <mc:Fallback>
                <p:oleObj name="Formula" r:id="rId6" imgW="698760" imgH="18288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9164" y="2948958"/>
                        <a:ext cx="13843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6339106" y="2534908"/>
            <a:ext cx="602345" cy="369771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5976773" y="2410171"/>
            <a:ext cx="246221" cy="719762"/>
          </a:xfrm>
          <a:prstGeom prst="rightBrace">
            <a:avLst/>
          </a:prstGeom>
          <a:noFill/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895670"/>
              </p:ext>
            </p:extLst>
          </p:nvPr>
        </p:nvGraphicFramePr>
        <p:xfrm>
          <a:off x="6948488" y="2341336"/>
          <a:ext cx="2108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Formula" r:id="rId8" imgW="1063080" imgH="381240" progId="Equation.Ribbit">
                  <p:embed/>
                </p:oleObj>
              </mc:Choice>
              <mc:Fallback>
                <p:oleObj name="Formula" r:id="rId8" imgW="1063080" imgH="3812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48488" y="2341336"/>
                        <a:ext cx="210820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定理</a:t>
            </a:r>
            <a:r>
              <a:rPr lang="en-US" altLang="zh-CN" sz="3600" dirty="0" smtClean="0"/>
              <a:t>2.7 </a:t>
            </a:r>
            <a:r>
              <a:rPr lang="zh-CN" altLang="en-US" sz="3600" dirty="0" smtClean="0"/>
              <a:t>牛顿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拉夫森迭代的加速收敛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拉夫森算法产生的序列线性收敛到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阶根</a:t>
            </a:r>
            <a:r>
              <a:rPr lang="en-US" altLang="zh-CN" dirty="0" smtClean="0"/>
              <a:t>x=p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M&gt;1</a:t>
            </a:r>
            <a:r>
              <a:rPr lang="zh-CN" altLang="en-US" dirty="0" smtClean="0"/>
              <a:t>，则牛顿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拉夫森迭代公式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将产生一个收敛序列            二次收敛到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272424"/>
              </p:ext>
            </p:extLst>
          </p:nvPr>
        </p:nvGraphicFramePr>
        <p:xfrm>
          <a:off x="4122738" y="3316288"/>
          <a:ext cx="9667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Formula" r:id="rId3" imgW="486720" imgH="180360" progId="Equation.Ribbit">
                  <p:embed/>
                </p:oleObj>
              </mc:Choice>
              <mc:Fallback>
                <p:oleObj name="Formula" r:id="rId3" imgW="486720" imgH="1803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2738" y="3316288"/>
                        <a:ext cx="966787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892513"/>
              </p:ext>
            </p:extLst>
          </p:nvPr>
        </p:nvGraphicFramePr>
        <p:xfrm>
          <a:off x="2648008" y="2455863"/>
          <a:ext cx="2927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Formula" r:id="rId5" imgW="1477080" imgH="381240" progId="Equation.Ribbit">
                  <p:embed/>
                </p:oleObj>
              </mc:Choice>
              <mc:Fallback>
                <p:oleObj name="Formula" r:id="rId5" imgW="1477080" imgH="3812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8008" y="2455863"/>
                        <a:ext cx="292735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5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2.17 </a:t>
            </a:r>
            <a:r>
              <a:rPr lang="zh-CN" altLang="en-US" dirty="0" smtClean="0"/>
              <a:t>二重根情况下的加速收敛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=1.2</a:t>
            </a:r>
            <a:r>
              <a:rPr lang="zh-CN" altLang="en-US" dirty="0" smtClean="0"/>
              <a:t>开始</a:t>
            </a:r>
            <a:r>
              <a:rPr lang="zh-CN" altLang="en-US" dirty="0"/>
              <a:t>，</a:t>
            </a:r>
            <a:r>
              <a:rPr lang="zh-CN" altLang="en-US" dirty="0" smtClean="0"/>
              <a:t>用加速牛顿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拉夫森迭代求多项式</a:t>
            </a:r>
            <a:r>
              <a:rPr lang="en-US" altLang="zh-CN" dirty="0"/>
              <a:t>f(x)=x</a:t>
            </a:r>
            <a:r>
              <a:rPr lang="en-US" altLang="zh-CN" baseline="30000" dirty="0"/>
              <a:t>3</a:t>
            </a:r>
            <a:r>
              <a:rPr lang="en-US" altLang="zh-CN" dirty="0"/>
              <a:t>-3x+2</a:t>
            </a:r>
            <a:r>
              <a:rPr lang="zh-CN" altLang="en-US" dirty="0" smtClean="0"/>
              <a:t>的二重根</a:t>
            </a:r>
            <a:r>
              <a:rPr lang="en-US" altLang="zh-CN" dirty="0" smtClean="0"/>
              <a:t>p=1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解：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480941"/>
              </p:ext>
            </p:extLst>
          </p:nvPr>
        </p:nvGraphicFramePr>
        <p:xfrm>
          <a:off x="1923300" y="2700512"/>
          <a:ext cx="53419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Formula" r:id="rId3" imgW="2693880" imgH="410400" progId="Equation.Ribbit">
                  <p:embed/>
                </p:oleObj>
              </mc:Choice>
              <mc:Fallback>
                <p:oleObj name="Formula" r:id="rId3" imgW="2693880" imgH="41040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3300" y="2700512"/>
                        <a:ext cx="5341938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43" y="3695874"/>
            <a:ext cx="7555057" cy="21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牛顿法和割线法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2.5</a:t>
            </a:r>
            <a:r>
              <a:rPr lang="zh-CN" altLang="en-US" dirty="0" smtClean="0"/>
              <a:t>（牛顿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拉夫森迭代）使用初始近似值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，利用迭代计算函数</a:t>
            </a:r>
            <a:r>
              <a:rPr lang="en-US" altLang="zh-CN" dirty="0" smtClean="0"/>
              <a:t>f(x)=0</a:t>
            </a:r>
            <a:r>
              <a:rPr lang="zh-CN" altLang="en-US" dirty="0" smtClean="0"/>
              <a:t>的根的近似值。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en-US" altLang="zh-CN" dirty="0"/>
              <a:t>2.14-15 </a:t>
            </a:r>
            <a:r>
              <a:rPr lang="zh-CN" altLang="en-US" dirty="0"/>
              <a:t>使用牛顿法计算函数</a:t>
            </a:r>
            <a:r>
              <a:rPr lang="en-US" altLang="zh-CN" dirty="0"/>
              <a:t>f(x)=x</a:t>
            </a:r>
            <a:r>
              <a:rPr lang="en-US" altLang="zh-CN" baseline="30000" dirty="0"/>
              <a:t>3</a:t>
            </a:r>
            <a:r>
              <a:rPr lang="en-US" altLang="zh-CN" dirty="0"/>
              <a:t>-3x+2=0</a:t>
            </a:r>
            <a:r>
              <a:rPr lang="zh-CN" altLang="en-US" dirty="0"/>
              <a:t>的根的近似值</a:t>
            </a:r>
            <a:r>
              <a:rPr lang="zh-CN" altLang="en-US" dirty="0" smtClean="0"/>
              <a:t>，</a:t>
            </a:r>
            <a:r>
              <a:rPr lang="en-US" altLang="zh-CN" dirty="0"/>
              <a:t> p</a:t>
            </a:r>
            <a:r>
              <a:rPr lang="en-US" altLang="zh-CN" baseline="-25000" dirty="0"/>
              <a:t>0</a:t>
            </a:r>
            <a:r>
              <a:rPr lang="zh-CN" altLang="en-US" dirty="0"/>
              <a:t>分别为</a:t>
            </a:r>
            <a:r>
              <a:rPr lang="en-US" altLang="zh-CN" dirty="0"/>
              <a:t>-2.6</a:t>
            </a:r>
            <a:r>
              <a:rPr lang="zh-CN" altLang="en-US" dirty="0"/>
              <a:t>和</a:t>
            </a:r>
            <a:r>
              <a:rPr lang="en-US" altLang="zh-CN" dirty="0" smtClean="0"/>
              <a:t>1.2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53244" y="2455863"/>
          <a:ext cx="26812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Formula" r:id="rId3" imgW="1352880" imgH="381240" progId="Equation.Ribbit">
                  <p:embed/>
                </p:oleObj>
              </mc:Choice>
              <mc:Fallback>
                <p:oleObj name="Formula" r:id="rId3" imgW="1352880" imgH="3812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3244" y="2455863"/>
                        <a:ext cx="2681288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5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牛顿法和割线法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2.6</a:t>
            </a:r>
            <a:r>
              <a:rPr lang="zh-CN" altLang="en-US" dirty="0" smtClean="0"/>
              <a:t>（割线法）使用</a:t>
            </a:r>
            <a:r>
              <a:rPr lang="zh-CN" altLang="en-US" dirty="0"/>
              <a:t>初始近似值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，利用</a:t>
            </a:r>
            <a:r>
              <a:rPr lang="zh-CN" altLang="en-US" dirty="0"/>
              <a:t>迭代计算函数</a:t>
            </a:r>
            <a:r>
              <a:rPr lang="en-US" altLang="zh-CN" dirty="0"/>
              <a:t>f(x)=0</a:t>
            </a:r>
            <a:r>
              <a:rPr lang="zh-CN" altLang="en-US" dirty="0"/>
              <a:t>的根的近似值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en-US" altLang="zh-CN" dirty="0" smtClean="0"/>
              <a:t>2.16 </a:t>
            </a:r>
            <a:r>
              <a:rPr lang="zh-CN" altLang="en-US" dirty="0" smtClean="0"/>
              <a:t>使用割线法</a:t>
            </a:r>
            <a:r>
              <a:rPr lang="zh-CN" altLang="en-US" dirty="0"/>
              <a:t>计算函数</a:t>
            </a:r>
            <a:r>
              <a:rPr lang="en-US" altLang="zh-CN" dirty="0"/>
              <a:t>f(x)=x</a:t>
            </a:r>
            <a:r>
              <a:rPr lang="en-US" altLang="zh-CN" baseline="30000" dirty="0"/>
              <a:t>3</a:t>
            </a:r>
            <a:r>
              <a:rPr lang="en-US" altLang="zh-CN" dirty="0"/>
              <a:t>-3x+2=0</a:t>
            </a:r>
            <a:r>
              <a:rPr lang="zh-CN" altLang="en-US" dirty="0"/>
              <a:t>的根的近似值，从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=-2.6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=-</a:t>
            </a:r>
            <a:r>
              <a:rPr lang="en-US" altLang="zh-CN" dirty="0" smtClean="0"/>
              <a:t>2.4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47548"/>
              </p:ext>
            </p:extLst>
          </p:nvPr>
        </p:nvGraphicFramePr>
        <p:xfrm>
          <a:off x="2096336" y="2465307"/>
          <a:ext cx="37639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Formula" r:id="rId3" imgW="1899000" imgH="381240" progId="Equation.Ribbit">
                  <p:embed/>
                </p:oleObj>
              </mc:Choice>
              <mc:Fallback>
                <p:oleObj name="Formula" r:id="rId3" imgW="1899000" imgH="38124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6336" y="2465307"/>
                        <a:ext cx="3763963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2.4.8</a:t>
            </a:r>
            <a:r>
              <a:rPr lang="zh-CN" altLang="en-US" dirty="0" smtClean="0"/>
              <a:t>算法与程序：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题：</a:t>
            </a:r>
            <a:endParaRPr lang="en-US" altLang="zh-CN" dirty="0" smtClean="0"/>
          </a:p>
          <a:p>
            <a:pPr marL="1371600" lvl="2" indent="-457200">
              <a:buFont typeface="Consolas" panose="020B0609020204030204" pitchFamily="49" charset="0"/>
              <a:buAutoNum type="arabicPeriod"/>
            </a:pPr>
            <a:r>
              <a:rPr lang="zh-CN" altLang="en-US" dirty="0" smtClean="0"/>
              <a:t>分别使用牛顿法和割线法，求解投射体撞击地面时经过的时间和水平飞行行程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82" y="3168271"/>
            <a:ext cx="5029636" cy="139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71262" y="2889868"/>
            <a:ext cx="4095297" cy="755650"/>
            <a:chOff x="2671262" y="2889868"/>
            <a:chExt cx="4095297" cy="755650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 bwMode="auto">
            <a:xfrm>
              <a:off x="2671262" y="2889868"/>
              <a:ext cx="4095297" cy="751448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 kern="12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endParaRPr lang="zh-CN" altLang="en-US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570518"/>
                </p:ext>
              </p:extLst>
            </p:nvPr>
          </p:nvGraphicFramePr>
          <p:xfrm>
            <a:off x="2671263" y="2889868"/>
            <a:ext cx="4010025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9" name="Formula" r:id="rId3" imgW="2023200" imgH="381240" progId="Equation.Ribbit">
                    <p:embed/>
                  </p:oleObj>
                </mc:Choice>
                <mc:Fallback>
                  <p:oleObj name="Formula" r:id="rId3" imgW="2023200" imgH="381240" progId="Equation.Ribbi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71263" y="2889868"/>
                          <a:ext cx="4010025" cy="755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牛顿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拉夫森定理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f∈C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，且存在数</a:t>
            </a:r>
            <a:r>
              <a:rPr lang="en-US" altLang="zh-CN" dirty="0" smtClean="0"/>
              <a:t>p∈[a, b]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f(p)=0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f’(p)≠0</a:t>
            </a:r>
            <a:r>
              <a:rPr lang="zh-CN" altLang="en-US" dirty="0" smtClean="0"/>
              <a:t>，则存在一个数</a:t>
            </a:r>
            <a:r>
              <a:rPr lang="el-GR" altLang="zh-CN" dirty="0" smtClean="0"/>
              <a:t>δ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，对任意初始近似值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∈[p-</a:t>
            </a:r>
            <a:r>
              <a:rPr lang="el-GR" altLang="zh-CN" dirty="0" smtClean="0"/>
              <a:t>δ</a:t>
            </a:r>
            <a:r>
              <a:rPr lang="en-US" altLang="zh-CN" dirty="0" smtClean="0"/>
              <a:t>, p+</a:t>
            </a:r>
            <a:r>
              <a:rPr lang="el-GR" altLang="zh-CN" dirty="0" smtClean="0"/>
              <a:t>δ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，使得由如下迭代定义的序列            收敛到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其中</a:t>
            </a:r>
            <a:r>
              <a:rPr lang="en-US" altLang="zh-CN" dirty="0" smtClean="0"/>
              <a:t>k=1, 2, …</a:t>
            </a:r>
          </a:p>
          <a:p>
            <a:r>
              <a:rPr lang="zh-CN" altLang="en-US" dirty="0" smtClean="0"/>
              <a:t>函数</a:t>
            </a:r>
            <a:r>
              <a:rPr lang="en-US" altLang="zh-CN" dirty="0" smtClean="0"/>
              <a:t>g(x)</a:t>
            </a:r>
            <a:r>
              <a:rPr lang="zh-CN" altLang="en-US" dirty="0" smtClean="0"/>
              <a:t>由如下公式定义：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由于</a:t>
            </a:r>
            <a:r>
              <a:rPr lang="en-US" altLang="zh-CN" dirty="0" smtClean="0"/>
              <a:t>f(p</a:t>
            </a:r>
            <a:r>
              <a:rPr lang="en-US" altLang="zh-CN" dirty="0"/>
              <a:t>)=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，显然</a:t>
            </a:r>
            <a:r>
              <a:rPr lang="en-US" altLang="zh-CN" dirty="0" smtClean="0"/>
              <a:t>g(p)=p</a:t>
            </a:r>
            <a:r>
              <a:rPr lang="zh-CN" altLang="en-US" dirty="0" smtClean="0"/>
              <a:t>。因此，通过寻找函数</a:t>
            </a:r>
            <a:r>
              <a:rPr lang="en-US" altLang="zh-CN" dirty="0" smtClean="0"/>
              <a:t>g(x)</a:t>
            </a:r>
            <a:r>
              <a:rPr lang="zh-CN" altLang="en-US" dirty="0" smtClean="0"/>
              <a:t>的不动点，可以实现寻找方程</a:t>
            </a:r>
            <a:r>
              <a:rPr lang="en-US" altLang="zh-CN" dirty="0" smtClean="0"/>
              <a:t>f(x)=0</a:t>
            </a:r>
            <a:r>
              <a:rPr lang="zh-CN" altLang="en-US" dirty="0" smtClean="0"/>
              <a:t>的根的牛顿迭代。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41086"/>
              </p:ext>
            </p:extLst>
          </p:nvPr>
        </p:nvGraphicFramePr>
        <p:xfrm>
          <a:off x="7345947" y="2403392"/>
          <a:ext cx="966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Formula" r:id="rId5" imgW="486720" imgH="180360" progId="Equation.Ribbit">
                  <p:embed/>
                </p:oleObj>
              </mc:Choice>
              <mc:Fallback>
                <p:oleObj name="Formula" r:id="rId5" imgW="486720" imgH="180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5947" y="2403392"/>
                        <a:ext cx="966788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234107"/>
              </p:ext>
            </p:extLst>
          </p:nvPr>
        </p:nvGraphicFramePr>
        <p:xfrm>
          <a:off x="4994275" y="4030663"/>
          <a:ext cx="21748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Formula" r:id="rId7" imgW="1097280" imgH="381240" progId="Equation.Ribbit">
                  <p:embed/>
                </p:oleObj>
              </mc:Choice>
              <mc:Fallback>
                <p:oleObj name="Formula" r:id="rId7" imgW="1097280" imgH="3812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4275" y="4030663"/>
                        <a:ext cx="217487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84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15382"/>
              </p:ext>
            </p:extLst>
          </p:nvPr>
        </p:nvGraphicFramePr>
        <p:xfrm>
          <a:off x="1982876" y="3033802"/>
          <a:ext cx="55419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Formula" r:id="rId3" imgW="2795400" imgH="353160" progId="Equation.Ribbit">
                  <p:embed/>
                </p:oleObj>
              </mc:Choice>
              <mc:Fallback>
                <p:oleObj name="Formula" r:id="rId3" imgW="2795400" imgH="3531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2876" y="3033802"/>
                        <a:ext cx="554196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10084"/>
              </p:ext>
            </p:extLst>
          </p:nvPr>
        </p:nvGraphicFramePr>
        <p:xfrm>
          <a:off x="2011694" y="1918195"/>
          <a:ext cx="59991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Formula" r:id="rId5" imgW="3026520" imgH="353160" progId="Equation.Ribbit">
                  <p:embed/>
                </p:oleObj>
              </mc:Choice>
              <mc:Fallback>
                <p:oleObj name="Formula" r:id="rId5" imgW="3026520" imgH="3531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1694" y="1918195"/>
                        <a:ext cx="599916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证明：使用泰勒多项式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的泰勒多项式：</a:t>
            </a:r>
            <a:endParaRPr lang="en-US" altLang="zh-CN" dirty="0" smtClean="0"/>
          </a:p>
          <a:p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用</a:t>
            </a:r>
            <a:r>
              <a:rPr lang="en-US" altLang="zh-CN" dirty="0" smtClean="0"/>
              <a:t>x=p</a:t>
            </a:r>
            <a:r>
              <a:rPr lang="zh-CN" altLang="en-US" dirty="0" smtClean="0"/>
              <a:t>代入，并利用</a:t>
            </a:r>
            <a:r>
              <a:rPr lang="en-US" altLang="zh-CN" dirty="0" smtClean="0"/>
              <a:t>f(p)=0</a:t>
            </a:r>
            <a:r>
              <a:rPr lang="zh-CN" altLang="en-US" dirty="0" smtClean="0"/>
              <a:t>，可得：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足够逼近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，上式右边最后一项比前两项的和小。因此上式可表示为如下近似表达式：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求解得到：                               ，这可以用来定义下一个根的近似值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945409"/>
              </p:ext>
            </p:extLst>
          </p:nvPr>
        </p:nvGraphicFramePr>
        <p:xfrm>
          <a:off x="2292015" y="4569578"/>
          <a:ext cx="3327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Formula" r:id="rId7" imgW="1677960" imgH="182880" progId="Equation.Ribbit">
                  <p:embed/>
                </p:oleObj>
              </mc:Choice>
              <mc:Fallback>
                <p:oleObj name="Formula" r:id="rId7" imgW="1677960" imgH="18288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2015" y="4569578"/>
                        <a:ext cx="3327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79290"/>
              </p:ext>
            </p:extLst>
          </p:nvPr>
        </p:nvGraphicFramePr>
        <p:xfrm>
          <a:off x="2839786" y="5011098"/>
          <a:ext cx="2755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Formula" r:id="rId9" imgW="1390680" imgH="182880" progId="Equation.Ribbit">
                  <p:embed/>
                </p:oleObj>
              </mc:Choice>
              <mc:Fallback>
                <p:oleObj name="Formula" r:id="rId9" imgW="1390680" imgH="1828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9786" y="5011098"/>
                        <a:ext cx="27559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60088"/>
              </p:ext>
            </p:extLst>
          </p:nvPr>
        </p:nvGraphicFramePr>
        <p:xfrm>
          <a:off x="2131678" y="5710409"/>
          <a:ext cx="21066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Formula" r:id="rId11" imgW="1063080" imgH="381240" progId="Equation.Ribbit">
                  <p:embed/>
                </p:oleObj>
              </mc:Choice>
              <mc:Fallback>
                <p:oleObj name="Formula" r:id="rId11" imgW="1063080" imgH="38124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1678" y="5710409"/>
                        <a:ext cx="2106612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 bwMode="auto">
          <a:xfrm>
            <a:off x="4364182" y="5926975"/>
            <a:ext cx="647093" cy="357447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80920"/>
              </p:ext>
            </p:extLst>
          </p:nvPr>
        </p:nvGraphicFramePr>
        <p:xfrm>
          <a:off x="5113743" y="5645901"/>
          <a:ext cx="26812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Formula" r:id="rId13" imgW="1352880" imgH="381240" progId="Equation.Ribbit">
                  <p:embed/>
                </p:oleObj>
              </mc:Choice>
              <mc:Fallback>
                <p:oleObj name="Formula" r:id="rId13" imgW="1352880" imgH="38124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13743" y="5645901"/>
                        <a:ext cx="2681287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5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证明：使用泰勒多项式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因此，通过寻找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                                </a:t>
            </a:r>
            <a:r>
              <a:rPr lang="zh-CN" altLang="en-US" dirty="0" smtClean="0"/>
              <a:t>的不动点</a:t>
            </a:r>
            <a:r>
              <a:rPr lang="zh-CN" altLang="en-US" dirty="0"/>
              <a:t>，可以实现寻找方程</a:t>
            </a:r>
            <a:r>
              <a:rPr lang="en-US" altLang="zh-CN" dirty="0"/>
              <a:t>f(x)=0</a:t>
            </a:r>
            <a:r>
              <a:rPr lang="zh-CN" altLang="en-US" dirty="0"/>
              <a:t>的</a:t>
            </a:r>
            <a:r>
              <a:rPr lang="zh-CN" altLang="en-US" dirty="0" smtClean="0"/>
              <a:t>根。</a:t>
            </a:r>
            <a:endParaRPr lang="en-US" altLang="zh-CN" dirty="0" smtClean="0"/>
          </a:p>
          <a:p>
            <a:r>
              <a:rPr lang="zh-CN" altLang="en-US" dirty="0" smtClean="0"/>
              <a:t>在牛顿</a:t>
            </a:r>
            <a:r>
              <a:rPr lang="en-US" altLang="zh-CN" dirty="0"/>
              <a:t>-</a:t>
            </a:r>
            <a:r>
              <a:rPr lang="zh-CN" altLang="en-US" dirty="0"/>
              <a:t>拉夫森</a:t>
            </a:r>
            <a:r>
              <a:rPr lang="zh-CN" altLang="en-US" dirty="0" smtClean="0"/>
              <a:t>定理中，</a:t>
            </a:r>
            <a:r>
              <a:rPr lang="zh-CN" altLang="en-US" dirty="0"/>
              <a:t>序列            </a:t>
            </a:r>
            <a:r>
              <a:rPr lang="zh-CN" altLang="en-US" dirty="0" smtClean="0"/>
              <a:t>要收敛</a:t>
            </a:r>
            <a:r>
              <a:rPr lang="zh-CN" altLang="en-US" dirty="0"/>
              <a:t>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，因此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迭代                 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需要收敛到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，所以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需要成立。</a:t>
            </a:r>
            <a:endParaRPr lang="en-US" altLang="zh-CN" dirty="0" smtClean="0"/>
          </a:p>
          <a:p>
            <a:r>
              <a:rPr lang="zh-CN" altLang="en-US" dirty="0" smtClean="0"/>
              <a:t>可以证明，可找到一个数</a:t>
            </a:r>
            <a:r>
              <a:rPr lang="el-GR" altLang="zh-CN" dirty="0"/>
              <a:t>δ</a:t>
            </a:r>
            <a:r>
              <a:rPr lang="en-US" altLang="zh-CN" dirty="0"/>
              <a:t>&gt;0</a:t>
            </a:r>
            <a:r>
              <a:rPr lang="zh-CN" altLang="en-US" dirty="0" smtClean="0"/>
              <a:t>，</a:t>
            </a:r>
            <a:r>
              <a:rPr lang="zh-CN" altLang="en-US" dirty="0"/>
              <a:t>对任意初始近似值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∈[p-</a:t>
            </a:r>
            <a:r>
              <a:rPr lang="el-GR" altLang="zh-CN" dirty="0"/>
              <a:t>δ</a:t>
            </a:r>
            <a:r>
              <a:rPr lang="en-US" altLang="zh-CN" dirty="0"/>
              <a:t>, p+</a:t>
            </a:r>
            <a:r>
              <a:rPr lang="el-GR" altLang="zh-CN" dirty="0"/>
              <a:t>δ</a:t>
            </a:r>
            <a:r>
              <a:rPr lang="en-US" altLang="zh-CN" dirty="0"/>
              <a:t>]</a:t>
            </a:r>
            <a:r>
              <a:rPr lang="zh-CN" altLang="en-US" dirty="0" smtClean="0"/>
              <a:t>，</a:t>
            </a:r>
            <a:r>
              <a:rPr lang="el-GR" altLang="zh-CN" dirty="0" smtClean="0"/>
              <a:t>δ</a:t>
            </a:r>
            <a:r>
              <a:rPr lang="zh-CN" altLang="en-US" dirty="0" smtClean="0"/>
              <a:t>满足对于所有</a:t>
            </a:r>
            <a:r>
              <a:rPr lang="en-US" altLang="zh-CN" dirty="0" smtClean="0"/>
              <a:t>x∈</a:t>
            </a:r>
            <a:r>
              <a:rPr lang="en-US" altLang="zh-CN" dirty="0"/>
              <a:t>[p-</a:t>
            </a:r>
            <a:r>
              <a:rPr lang="el-GR" altLang="zh-CN" dirty="0"/>
              <a:t>δ</a:t>
            </a:r>
            <a:r>
              <a:rPr lang="en-US" altLang="zh-CN" dirty="0"/>
              <a:t>, p+</a:t>
            </a:r>
            <a:r>
              <a:rPr lang="el-GR" altLang="zh-CN" dirty="0"/>
              <a:t>δ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 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成立。</a:t>
            </a:r>
            <a:endParaRPr lang="en-US" altLang="zh-CN" dirty="0" smtClean="0"/>
          </a:p>
          <a:p>
            <a:r>
              <a:rPr lang="zh-CN" altLang="en-US" dirty="0" smtClean="0"/>
              <a:t>为保证牛顿迭代收敛，初始近似值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zh-CN" altLang="en-US" dirty="0" smtClean="0"/>
              <a:t>需尽可能接近方程根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1311"/>
              </p:ext>
            </p:extLst>
          </p:nvPr>
        </p:nvGraphicFramePr>
        <p:xfrm>
          <a:off x="5159700" y="2464726"/>
          <a:ext cx="966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Formula" r:id="rId3" imgW="486720" imgH="180360" progId="Equation.Ribbit">
                  <p:embed/>
                </p:oleObj>
              </mc:Choice>
              <mc:Fallback>
                <p:oleObj name="Formula" r:id="rId3" imgW="486720" imgH="1803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700" y="2464726"/>
                        <a:ext cx="966788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803488"/>
              </p:ext>
            </p:extLst>
          </p:nvPr>
        </p:nvGraphicFramePr>
        <p:xfrm>
          <a:off x="1397274" y="3346242"/>
          <a:ext cx="12969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Formula" r:id="rId5" imgW="654120" imgH="182880" progId="Equation.Ribbit">
                  <p:embed/>
                </p:oleObj>
              </mc:Choice>
              <mc:Fallback>
                <p:oleObj name="Formula" r:id="rId5" imgW="654120" imgH="1828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274" y="3346242"/>
                        <a:ext cx="12969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823195"/>
              </p:ext>
            </p:extLst>
          </p:nvPr>
        </p:nvGraphicFramePr>
        <p:xfrm>
          <a:off x="4130044" y="1650078"/>
          <a:ext cx="28432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Formula" r:id="rId7" imgW="1432800" imgH="182880" progId="Equation.Ribbit">
                  <p:embed/>
                </p:oleObj>
              </mc:Choice>
              <mc:Fallback>
                <p:oleObj name="Formula" r:id="rId7" imgW="1432800" imgH="18288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0044" y="1650078"/>
                        <a:ext cx="28432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08235"/>
              </p:ext>
            </p:extLst>
          </p:nvPr>
        </p:nvGraphicFramePr>
        <p:xfrm>
          <a:off x="2045768" y="2889130"/>
          <a:ext cx="37290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Formula" r:id="rId9" imgW="1881000" imgH="182880" progId="Equation.Ribbit">
                  <p:embed/>
                </p:oleObj>
              </mc:Choice>
              <mc:Fallback>
                <p:oleObj name="Formula" r:id="rId9" imgW="1881000" imgH="182880" progId="Equation.Ribbit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5768" y="2889130"/>
                        <a:ext cx="372903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586102"/>
              </p:ext>
            </p:extLst>
          </p:nvPr>
        </p:nvGraphicFramePr>
        <p:xfrm>
          <a:off x="1355709" y="4575012"/>
          <a:ext cx="12969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Formula" r:id="rId11" imgW="654120" imgH="182880" progId="Equation.Ribbit">
                  <p:embed/>
                </p:oleObj>
              </mc:Choice>
              <mc:Fallback>
                <p:oleObj name="Formula" r:id="rId11" imgW="654120" imgH="18288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5709" y="4575012"/>
                        <a:ext cx="12969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0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2.2 </a:t>
            </a:r>
            <a:r>
              <a:rPr lang="zh-CN" altLang="en-US" dirty="0" smtClean="0"/>
              <a:t>求平方根的牛顿迭代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为实数，且</a:t>
            </a:r>
            <a:r>
              <a:rPr lang="en-US" altLang="zh-CN" dirty="0" smtClean="0"/>
              <a:t>A&gt;0</a:t>
            </a:r>
            <a:r>
              <a:rPr lang="zh-CN" altLang="en-US" dirty="0" smtClean="0"/>
              <a:t>，而且令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为      的初始近似值。使用下列递归规则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定义序列           ，则序列收敛到      。</a:t>
            </a:r>
            <a:endParaRPr lang="en-US" altLang="zh-CN" dirty="0" smtClean="0"/>
          </a:p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该推论意义在于通过加法和乘除法实现开方运算，是计算机上作开方运算的一个方法。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46953"/>
              </p:ext>
            </p:extLst>
          </p:nvPr>
        </p:nvGraphicFramePr>
        <p:xfrm>
          <a:off x="6187815" y="1647794"/>
          <a:ext cx="4746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Formula" r:id="rId3" imgW="240120" imgH="193320" progId="Equation.Ribbit">
                  <p:embed/>
                </p:oleObj>
              </mc:Choice>
              <mc:Fallback>
                <p:oleObj name="Formula" r:id="rId3" imgW="240120" imgH="1933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7815" y="1647794"/>
                        <a:ext cx="47466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925916"/>
              </p:ext>
            </p:extLst>
          </p:nvPr>
        </p:nvGraphicFramePr>
        <p:xfrm>
          <a:off x="5700137" y="3304799"/>
          <a:ext cx="4746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Formula" r:id="rId5" imgW="240120" imgH="193320" progId="Equation.Ribbit">
                  <p:embed/>
                </p:oleObj>
              </mc:Choice>
              <mc:Fallback>
                <p:oleObj name="Formula" r:id="rId5" imgW="240120" imgH="19332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0137" y="3304799"/>
                        <a:ext cx="47466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346254"/>
              </p:ext>
            </p:extLst>
          </p:nvPr>
        </p:nvGraphicFramePr>
        <p:xfrm>
          <a:off x="2566127" y="3313573"/>
          <a:ext cx="966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Formula" r:id="rId6" imgW="486720" imgH="180360" progId="Equation.Ribbit">
                  <p:embed/>
                </p:oleObj>
              </mc:Choice>
              <mc:Fallback>
                <p:oleObj name="Formula" r:id="rId6" imgW="486720" imgH="1803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6127" y="3313573"/>
                        <a:ext cx="966788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129906"/>
              </p:ext>
            </p:extLst>
          </p:nvPr>
        </p:nvGraphicFramePr>
        <p:xfrm>
          <a:off x="2309584" y="2370138"/>
          <a:ext cx="37766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Formula" r:id="rId8" imgW="1905120" imgH="398880" progId="Equation.Ribbit">
                  <p:embed/>
                </p:oleObj>
              </mc:Choice>
              <mc:Fallback>
                <p:oleObj name="Formula" r:id="rId8" imgW="1905120" imgH="3988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09584" y="2370138"/>
                        <a:ext cx="3776662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89770"/>
              </p:ext>
            </p:extLst>
          </p:nvPr>
        </p:nvGraphicFramePr>
        <p:xfrm>
          <a:off x="1484745" y="4187926"/>
          <a:ext cx="5689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Formula" r:id="rId10" imgW="2870280" imgH="408960" progId="Equation.Ribbit">
                  <p:embed/>
                </p:oleObj>
              </mc:Choice>
              <mc:Fallback>
                <p:oleObj name="Formula" r:id="rId10" imgW="2870280" imgH="408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84745" y="4187926"/>
                        <a:ext cx="5689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2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dirty="0" smtClean="0"/>
              <a:t>例</a:t>
            </a:r>
            <a:r>
              <a:rPr lang="en-US" altLang="zh-CN" sz="3400" dirty="0" smtClean="0"/>
              <a:t>2.11 </a:t>
            </a:r>
            <a:r>
              <a:rPr lang="zh-CN" altLang="en-US" sz="3400" dirty="0" smtClean="0"/>
              <a:t>用牛顿平方根算法求     的近似值</a:t>
            </a:r>
            <a:endParaRPr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=2</a:t>
            </a:r>
            <a:r>
              <a:rPr lang="zh-CN" altLang="en-US" dirty="0" smtClean="0"/>
              <a:t>开始，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48184"/>
              </p:ext>
            </p:extLst>
          </p:nvPr>
        </p:nvGraphicFramePr>
        <p:xfrm>
          <a:off x="6165276" y="593492"/>
          <a:ext cx="540959" cy="50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Formula" r:id="rId3" imgW="204480" imgH="190800" progId="Equation.Ribbit">
                  <p:embed/>
                </p:oleObj>
              </mc:Choice>
              <mc:Fallback>
                <p:oleObj name="Formula" r:id="rId3" imgW="204480" imgH="1908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5276" y="593492"/>
                        <a:ext cx="540959" cy="504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313842"/>
              </p:ext>
            </p:extLst>
          </p:nvPr>
        </p:nvGraphicFramePr>
        <p:xfrm>
          <a:off x="1885635" y="4365193"/>
          <a:ext cx="37766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Formula" r:id="rId5" imgW="1905120" imgH="398880" progId="Equation.Ribbit">
                  <p:embed/>
                </p:oleObj>
              </mc:Choice>
              <mc:Fallback>
                <p:oleObj name="Formula" r:id="rId5" imgW="1905120" imgH="39888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5635" y="4365193"/>
                        <a:ext cx="3776662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283" y="2142782"/>
            <a:ext cx="43910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2.12 </a:t>
            </a:r>
            <a:r>
              <a:rPr lang="zh-CN" altLang="en-US" dirty="0" smtClean="0"/>
              <a:t>投射体飞行问题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考虑空气阻力与速度成一定比例，一个投射体发射的仰角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=45</a:t>
            </a:r>
            <a:r>
              <a:rPr lang="en-US" altLang="zh-CN" baseline="30000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=160ft/s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C=10</a:t>
            </a:r>
            <a:r>
              <a:rPr lang="zh-CN" altLang="en-US" dirty="0" smtClean="0"/>
              <a:t>。求</a:t>
            </a:r>
            <a:r>
              <a:rPr lang="zh-CN" altLang="en-US" dirty="0"/>
              <a:t>投射体</a:t>
            </a:r>
            <a:r>
              <a:rPr lang="zh-CN" altLang="en-US" dirty="0" smtClean="0"/>
              <a:t>撞击地面后的飞行时间和飞行水平行程。其中</a:t>
            </a:r>
            <a:r>
              <a:rPr lang="en-US" altLang="zh-CN" dirty="0" smtClean="0"/>
              <a:t>C=m/k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是空气阻力的系数，</a:t>
            </a:r>
            <a:r>
              <a:rPr lang="en-US" altLang="zh-CN" dirty="0"/>
              <a:t>m</a:t>
            </a:r>
            <a:r>
              <a:rPr lang="zh-CN" altLang="en-US" dirty="0"/>
              <a:t>是投射体的</a:t>
            </a:r>
            <a:r>
              <a:rPr lang="zh-CN" altLang="en-US" dirty="0" smtClean="0"/>
              <a:t>质量。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63" y="3271541"/>
            <a:ext cx="3815283" cy="28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24033</TotalTime>
  <Words>1595</Words>
  <Application>Microsoft Office PowerPoint</Application>
  <PresentationFormat>全屏显示(4:3)</PresentationFormat>
  <Paragraphs>149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等线</vt:lpstr>
      <vt:lpstr>宋体</vt:lpstr>
      <vt:lpstr>微软雅黑</vt:lpstr>
      <vt:lpstr>微软雅黑 Light</vt:lpstr>
      <vt:lpstr>幼圆</vt:lpstr>
      <vt:lpstr>Arial</vt:lpstr>
      <vt:lpstr>Consolas</vt:lpstr>
      <vt:lpstr>Franklin Gothic Book</vt:lpstr>
      <vt:lpstr>Times New Roman</vt:lpstr>
      <vt:lpstr>Verdana</vt:lpstr>
      <vt:lpstr>Wingdings</vt:lpstr>
      <vt:lpstr>Layers</vt:lpstr>
      <vt:lpstr>Formula</vt:lpstr>
      <vt:lpstr>计算方法</vt:lpstr>
      <vt:lpstr>内容</vt:lpstr>
      <vt:lpstr>用图形方式介绍牛顿法</vt:lpstr>
      <vt:lpstr>牛顿-拉夫森定理</vt:lpstr>
      <vt:lpstr>证明：使用泰勒多项式</vt:lpstr>
      <vt:lpstr>证明：使用泰勒多项式</vt:lpstr>
      <vt:lpstr>推论2.2 求平方根的牛顿迭代</vt:lpstr>
      <vt:lpstr>例2.11 用牛顿平方根算法求     的近似值</vt:lpstr>
      <vt:lpstr>例2.12 投射体飞行问题</vt:lpstr>
      <vt:lpstr>例2.12 投射体飞行问题</vt:lpstr>
      <vt:lpstr>例2.12 投射体飞行问题</vt:lpstr>
      <vt:lpstr>被零除错误</vt:lpstr>
      <vt:lpstr>定义2.4 M重根概念</vt:lpstr>
      <vt:lpstr>引理2.1</vt:lpstr>
      <vt:lpstr>例2.13</vt:lpstr>
      <vt:lpstr>例2.13</vt:lpstr>
      <vt:lpstr>收敛速度</vt:lpstr>
      <vt:lpstr>例2.14 单根的二次收敛</vt:lpstr>
      <vt:lpstr>例2.15 在二重根处线性收敛</vt:lpstr>
      <vt:lpstr>定理2.6 牛顿迭代的收敛速度</vt:lpstr>
      <vt:lpstr>2.4.4 缺陷</vt:lpstr>
      <vt:lpstr>2.4.4 缺陷</vt:lpstr>
      <vt:lpstr>2.4.4 缺陷</vt:lpstr>
      <vt:lpstr>总结</vt:lpstr>
      <vt:lpstr>2.4.5 割线法</vt:lpstr>
      <vt:lpstr>割线法图形解释</vt:lpstr>
      <vt:lpstr>割线法图形解释</vt:lpstr>
      <vt:lpstr>例2.16（单根上的割线法）</vt:lpstr>
      <vt:lpstr>2.4.6 加速收敛</vt:lpstr>
      <vt:lpstr>定理2.7 牛顿-拉夫森迭代的加速收敛</vt:lpstr>
      <vt:lpstr>例2.17 二重根情况下的加速收敛</vt:lpstr>
      <vt:lpstr>2.4 牛顿法和割线法</vt:lpstr>
      <vt:lpstr>2.4 牛顿法和割线法</vt:lpstr>
      <vt:lpstr>作业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殷 贵庆</cp:lastModifiedBy>
  <cp:revision>255</cp:revision>
  <dcterms:created xsi:type="dcterms:W3CDTF">1999-01-07T10:18:39Z</dcterms:created>
  <dcterms:modified xsi:type="dcterms:W3CDTF">2019-03-15T02:10:02Z</dcterms:modified>
</cp:coreProperties>
</file>