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6"/>
  </p:notesMasterIdLst>
  <p:sldIdLst>
    <p:sldId id="256" r:id="rId2"/>
    <p:sldId id="345" r:id="rId3"/>
    <p:sldId id="373" r:id="rId4"/>
    <p:sldId id="375" r:id="rId5"/>
    <p:sldId id="376" r:id="rId6"/>
    <p:sldId id="377" r:id="rId7"/>
    <p:sldId id="378" r:id="rId8"/>
    <p:sldId id="363" r:id="rId9"/>
    <p:sldId id="372" r:id="rId10"/>
    <p:sldId id="374" r:id="rId11"/>
    <p:sldId id="364" r:id="rId12"/>
    <p:sldId id="365" r:id="rId13"/>
    <p:sldId id="366" r:id="rId14"/>
    <p:sldId id="379" r:id="rId15"/>
    <p:sldId id="381" r:id="rId16"/>
    <p:sldId id="382" r:id="rId17"/>
    <p:sldId id="383" r:id="rId18"/>
    <p:sldId id="380" r:id="rId19"/>
    <p:sldId id="367" r:id="rId20"/>
    <p:sldId id="368" r:id="rId21"/>
    <p:sldId id="369" r:id="rId22"/>
    <p:sldId id="399" r:id="rId23"/>
    <p:sldId id="384" r:id="rId24"/>
    <p:sldId id="398" r:id="rId25"/>
    <p:sldId id="385" r:id="rId26"/>
    <p:sldId id="370" r:id="rId27"/>
    <p:sldId id="371" r:id="rId28"/>
    <p:sldId id="386" r:id="rId29"/>
    <p:sldId id="390" r:id="rId30"/>
    <p:sldId id="391" r:id="rId31"/>
    <p:sldId id="392" r:id="rId32"/>
    <p:sldId id="388" r:id="rId33"/>
    <p:sldId id="396" r:id="rId34"/>
    <p:sldId id="33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23E"/>
    <a:srgbClr val="FF3300"/>
    <a:srgbClr val="FFE4DF"/>
    <a:srgbClr val="0066CC"/>
    <a:srgbClr val="0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76E949-1CEF-4CF5-9E1E-B88E39896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349C-8177-467C-8B62-0AAD07565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7F6C-825D-43A2-A070-2AF7AA92F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E6B7-2A18-4525-BB6A-0DC1451B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E225-4B37-4BCC-AD98-AB747A3D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C0E5-A871-4CEB-BF24-A7C419036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B138-B5FC-4532-B572-2502BC3FF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D572-DA33-4804-A263-36B11A56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E67E2-0DB0-4CE9-9C7C-00181709F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A252-B5AD-4A58-9DA5-1269CC159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EC01-E9C8-4BA4-81DA-7B2150366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0EC4-A206-4151-8902-635CB472F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2AB7F-655A-46A8-9100-AAEE261D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3"/>
          <p:cNvSpPr>
            <a:spLocks noChangeShapeType="1"/>
          </p:cNvSpPr>
          <p:nvPr userDrawn="1"/>
        </p:nvSpPr>
        <p:spPr bwMode="auto">
          <a:xfrm>
            <a:off x="609600" y="1676400"/>
            <a:ext cx="838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anchor="ctr" anchorCtr="1"/>
          <a:lstStyle>
            <a:defPPr>
              <a:defRPr lang="zh-CN"/>
            </a:defPPr>
            <a:lvl1pPr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 smtClean="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FE3A597-5A96-40A6-9055-B49EE37D03F1}" type="slidenum">
              <a:rPr lang="en-US" altLang="zh-CN" sz="140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</a:t>
            </a:r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34</a:t>
            </a:r>
            <a:endParaRPr lang="en-US" altLang="zh-CN" sz="1400" dirty="0">
              <a:solidFill>
                <a:srgbClr val="002060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7.wmf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smtClean="0"/>
              <a:t>计算方法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线性方程组的数值解法</a:t>
            </a:r>
            <a:endParaRPr lang="en-US" altLang="zh-CN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22409"/>
              </p:ext>
            </p:extLst>
          </p:nvPr>
        </p:nvGraphicFramePr>
        <p:xfrm>
          <a:off x="5809672" y="1859202"/>
          <a:ext cx="3251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" name="Formula" r:id="rId3" imgW="1639800" imgH="360720" progId="Equation.Ribbit">
                  <p:embed/>
                </p:oleObj>
              </mc:Choice>
              <mc:Fallback>
                <p:oleObj name="Formula" r:id="rId3" imgW="1639800" imgH="36072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9672" y="1859202"/>
                        <a:ext cx="32512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回代过程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由最后一个方程可求得：                     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代入最后第二个方程可求得：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, …, x</a:t>
            </a:r>
            <a:r>
              <a:rPr lang="en-US" altLang="zh-CN" baseline="-25000" dirty="0" smtClean="0"/>
              <a:t>k+1</a:t>
            </a:r>
            <a:r>
              <a:rPr lang="zh-CN" altLang="en-US" dirty="0" smtClean="0"/>
              <a:t>已求，则由第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个方程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可求得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041" y="4427062"/>
            <a:ext cx="5498948" cy="182207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510073"/>
              </p:ext>
            </p:extLst>
          </p:nvPr>
        </p:nvGraphicFramePr>
        <p:xfrm>
          <a:off x="4580021" y="1616826"/>
          <a:ext cx="1787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" name="Formula" r:id="rId6" imgW="901800" imgH="177840" progId="Equation.Ribbit">
                  <p:embed/>
                </p:oleObj>
              </mc:Choice>
              <mc:Fallback>
                <p:oleObj name="Formula" r:id="rId6" imgW="90180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0021" y="1616826"/>
                        <a:ext cx="178752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615795"/>
              </p:ext>
            </p:extLst>
          </p:nvPr>
        </p:nvGraphicFramePr>
        <p:xfrm>
          <a:off x="2032000" y="2968391"/>
          <a:ext cx="49276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name="Formula" r:id="rId8" imgW="2485440" imgH="170280" progId="Equation.Ribbit">
                  <p:embed/>
                </p:oleObj>
              </mc:Choice>
              <mc:Fallback>
                <p:oleObj name="Formula" r:id="rId8" imgW="2485440" imgH="170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2000" y="2968391"/>
                        <a:ext cx="49276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29606"/>
              </p:ext>
            </p:extLst>
          </p:nvPr>
        </p:nvGraphicFramePr>
        <p:xfrm>
          <a:off x="2422093" y="3473450"/>
          <a:ext cx="625951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" name="Formula" r:id="rId10" imgW="3157560" imgH="420480" progId="Equation.Ribbit">
                  <p:embed/>
                </p:oleObj>
              </mc:Choice>
              <mc:Fallback>
                <p:oleObj name="Formula" r:id="rId10" imgW="3157560" imgH="42048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22093" y="3473450"/>
                        <a:ext cx="6259512" cy="83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7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/>
              <a:t>Ex.3.12 </a:t>
            </a:r>
            <a:r>
              <a:rPr lang="zh-CN" altLang="en-US" sz="3800" dirty="0" smtClean="0"/>
              <a:t>利用回代法求解线性方程组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038965"/>
            <a:ext cx="7772400" cy="3091960"/>
          </a:xfrm>
        </p:spPr>
        <p:txBody>
          <a:bodyPr/>
          <a:lstStyle/>
          <a:p>
            <a:r>
              <a:rPr lang="zh-CN" altLang="en-US" dirty="0" smtClean="0"/>
              <a:t>从最后一个方程开始顺序求得：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条件</a:t>
            </a:r>
            <a:r>
              <a:rPr lang="en-US" altLang="zh-CN" dirty="0"/>
              <a:t>a</a:t>
            </a:r>
            <a:r>
              <a:rPr lang="en-US" altLang="zh-CN" baseline="-25000" dirty="0"/>
              <a:t>kk</a:t>
            </a:r>
            <a:r>
              <a:rPr lang="en-US" altLang="zh-CN" dirty="0"/>
              <a:t>≠</a:t>
            </a:r>
            <a:r>
              <a:rPr lang="en-US" altLang="zh-CN" dirty="0" smtClean="0"/>
              <a:t>0</a:t>
            </a:r>
            <a:r>
              <a:rPr lang="zh-CN" altLang="en-US" dirty="0" smtClean="0"/>
              <a:t>非常重要。如果条件不满足，则可能无解或有无穷解。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84" y="1600200"/>
            <a:ext cx="2658687" cy="125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上三角线性方程组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程序</a:t>
            </a:r>
            <a:r>
              <a:rPr lang="en-US" altLang="zh-CN" b="1" dirty="0" smtClean="0"/>
              <a:t>3.1</a:t>
            </a:r>
            <a:r>
              <a:rPr lang="zh-CN" altLang="en-US" b="1" dirty="0" smtClean="0"/>
              <a:t>（回代）</a:t>
            </a:r>
            <a:r>
              <a:rPr lang="zh-CN" altLang="en-US" dirty="0" smtClean="0"/>
              <a:t>用回代法求解上三角线性方程组</a:t>
            </a:r>
            <a:r>
              <a:rPr lang="en-US" altLang="zh-CN" b="1" dirty="0" smtClean="0"/>
              <a:t>AX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，必须满足系数矩阵的对角元素非零。首先计算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然后利用如下表达式：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025767"/>
              </p:ext>
            </p:extLst>
          </p:nvPr>
        </p:nvGraphicFramePr>
        <p:xfrm>
          <a:off x="1978137" y="2423162"/>
          <a:ext cx="1787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3" name="Formula" r:id="rId3" imgW="901800" imgH="177840" progId="Equation.Ribbit">
                  <p:embed/>
                </p:oleObj>
              </mc:Choice>
              <mc:Fallback>
                <p:oleObj name="Formula" r:id="rId3" imgW="901800" imgH="1778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8137" y="2423162"/>
                        <a:ext cx="178752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150166"/>
              </p:ext>
            </p:extLst>
          </p:nvPr>
        </p:nvGraphicFramePr>
        <p:xfrm>
          <a:off x="1978137" y="3323821"/>
          <a:ext cx="625951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Formula" r:id="rId5" imgW="3157560" imgH="420480" progId="Equation.Ribbit">
                  <p:embed/>
                </p:oleObj>
              </mc:Choice>
              <mc:Fallback>
                <p:oleObj name="Formula" r:id="rId5" imgW="3157560" imgH="42048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8137" y="3323821"/>
                        <a:ext cx="6259512" cy="83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120345"/>
              </p:ext>
            </p:extLst>
          </p:nvPr>
        </p:nvGraphicFramePr>
        <p:xfrm>
          <a:off x="1915622" y="4639267"/>
          <a:ext cx="49276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Formula" r:id="rId7" imgW="2485440" imgH="170280" progId="Equation.Ribbit">
                  <p:embed/>
                </p:oleObj>
              </mc:Choice>
              <mc:Fallback>
                <p:oleObj name="Formula" r:id="rId7" imgW="2485440" imgH="17028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5622" y="4639267"/>
                        <a:ext cx="49276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6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高斯消去法和选元法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求解有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个方程和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个未知数的一般方程组</a:t>
            </a:r>
            <a:r>
              <a:rPr lang="en-US" altLang="zh-CN" b="1" dirty="0" smtClean="0"/>
              <a:t>AX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目标是构造一个等价的上三角方程组</a:t>
            </a:r>
            <a:r>
              <a:rPr lang="en-US" altLang="zh-CN" b="1" dirty="0" smtClean="0"/>
              <a:t>UX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Y</a:t>
            </a:r>
            <a:r>
              <a:rPr lang="zh-CN" altLang="en-US" dirty="0" smtClean="0"/>
              <a:t>，这样可以利用回代法进行求解。</a:t>
            </a:r>
            <a:endParaRPr lang="en-US" altLang="zh-CN" dirty="0" smtClean="0"/>
          </a:p>
          <a:p>
            <a:r>
              <a:rPr lang="zh-CN" altLang="en-US" dirty="0" smtClean="0"/>
              <a:t>如果两个</a:t>
            </a:r>
            <a:r>
              <a:rPr lang="en-US" altLang="zh-CN" dirty="0" err="1" smtClean="0"/>
              <a:t>NⅹN</a:t>
            </a:r>
            <a:r>
              <a:rPr lang="zh-CN" altLang="en-US" dirty="0" smtClean="0"/>
              <a:t>线性方程组的解相同，则称二者等价。</a:t>
            </a:r>
            <a:endParaRPr lang="en-US" altLang="zh-CN" dirty="0" smtClean="0"/>
          </a:p>
          <a:p>
            <a:r>
              <a:rPr lang="zh-CN" altLang="en-US" dirty="0" smtClean="0"/>
              <a:t>根据线性代数中的定理可知，对一个给定方程组进行一定的变换，不会改变它的解。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35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高斯消去法和选元法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定理</a:t>
            </a:r>
            <a:r>
              <a:rPr lang="en-US" altLang="zh-CN" b="1" dirty="0" smtClean="0"/>
              <a:t>3.7</a:t>
            </a:r>
            <a:r>
              <a:rPr lang="zh-CN" altLang="en-US" b="1" dirty="0" smtClean="0"/>
              <a:t>（初等变换）</a:t>
            </a:r>
            <a:r>
              <a:rPr lang="zh-CN" altLang="en-US" dirty="0" smtClean="0"/>
              <a:t>下面三种变换可使一个线性方程组变换成另一个等价的线性方程组：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C00000"/>
                </a:solidFill>
              </a:rPr>
              <a:t>交换变换</a:t>
            </a:r>
            <a:r>
              <a:rPr lang="zh-CN" altLang="en-US" dirty="0" smtClean="0"/>
              <a:t>：对调方程组的两行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</a:rPr>
              <a:t>比例变换</a:t>
            </a:r>
            <a:r>
              <a:rPr lang="zh-CN" altLang="en-US" dirty="0" smtClean="0"/>
              <a:t>：用非零常数乘方程组的某一行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</a:rPr>
              <a:t>替换变换</a:t>
            </a:r>
            <a:r>
              <a:rPr lang="zh-CN" altLang="en-US" dirty="0" smtClean="0"/>
              <a:t>：将方程组的某一行乘一个常数，再加到另一行上去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1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增广矩阵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可以将线性方程组</a:t>
            </a:r>
            <a:r>
              <a:rPr lang="en-US" altLang="zh-CN" b="1" dirty="0" smtClean="0"/>
              <a:t>AX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的系数保存在一个</a:t>
            </a:r>
            <a:r>
              <a:rPr lang="en-US" altLang="zh-CN" dirty="0" err="1" smtClean="0"/>
              <a:t>Nⅹ</a:t>
            </a:r>
            <a:r>
              <a:rPr lang="en-US" altLang="zh-CN" dirty="0" smtClean="0"/>
              <a:t>(N+1)</a:t>
            </a:r>
            <a:r>
              <a:rPr lang="zh-CN" altLang="en-US" dirty="0" smtClean="0"/>
              <a:t>的数组中，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的系数保存在这个数组的</a:t>
            </a:r>
            <a:r>
              <a:rPr lang="en-US" altLang="zh-CN" dirty="0" smtClean="0"/>
              <a:t>N+1</a:t>
            </a:r>
            <a:r>
              <a:rPr lang="zh-CN" altLang="en-US" dirty="0" smtClean="0"/>
              <a:t>列中。</a:t>
            </a:r>
            <a:endParaRPr lang="en-US" altLang="zh-CN" dirty="0" smtClean="0"/>
          </a:p>
          <a:p>
            <a:r>
              <a:rPr lang="zh-CN" altLang="en-US" dirty="0" smtClean="0"/>
              <a:t>增广矩阵表示为</a:t>
            </a:r>
            <a:r>
              <a:rPr lang="en-US" altLang="zh-CN" dirty="0" smtClean="0"/>
              <a:t>[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，即：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对增广矩阵进行初等变换可得到一个等价的线性方程组。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270389"/>
              </p:ext>
            </p:extLst>
          </p:nvPr>
        </p:nvGraphicFramePr>
        <p:xfrm>
          <a:off x="2216150" y="2955345"/>
          <a:ext cx="3694113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Formula" r:id="rId3" imgW="1864440" imgH="1022400" progId="Equation.Ribbit">
                  <p:embed/>
                </p:oleObj>
              </mc:Choice>
              <mc:Fallback>
                <p:oleObj name="Formula" r:id="rId3" imgW="1864440" imgH="1022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6150" y="2955345"/>
                        <a:ext cx="3694113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7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3.3 </a:t>
            </a:r>
            <a:r>
              <a:rPr lang="zh-CN" altLang="en-US" dirty="0" smtClean="0"/>
              <a:t>主元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系数矩阵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中的元素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rr</a:t>
            </a:r>
            <a:r>
              <a:rPr lang="zh-CN" altLang="en-US" dirty="0" smtClean="0"/>
              <a:t>用来消去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rk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k=r+1, r+2, …, N</a:t>
            </a:r>
            <a:r>
              <a:rPr lang="zh-CN" altLang="en-US" dirty="0" smtClean="0"/>
              <a:t>，这里称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rr</a:t>
            </a:r>
            <a:r>
              <a:rPr lang="zh-CN" altLang="en-US" dirty="0" smtClean="0"/>
              <a:t>为第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个主元，第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行称为主元行。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7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用增广矩阵表示下列</a:t>
            </a:r>
            <a:r>
              <a:rPr lang="zh-CN" altLang="en-US" dirty="0" smtClean="0"/>
              <a:t>线性方程组，将求等价的上三角线性方程组和方程组的解。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05" y="2460480"/>
            <a:ext cx="3124026" cy="13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3.16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74" y="1601297"/>
            <a:ext cx="3452730" cy="11948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49" y="2976620"/>
            <a:ext cx="4173146" cy="1221194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698269" y="3458095"/>
            <a:ext cx="515389" cy="407323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474" y="4377773"/>
            <a:ext cx="4181932" cy="1317836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 bwMode="auto">
          <a:xfrm>
            <a:off x="714895" y="4888486"/>
            <a:ext cx="515389" cy="407323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549" y="4377773"/>
            <a:ext cx="3013451" cy="1282693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>
            <a:off x="5583783" y="4815457"/>
            <a:ext cx="515389" cy="407323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高斯消去法和选元法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上述过程称为高斯消去法。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kk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，则不能使用第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行消除第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列的元素，而需要将第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行与对角线下的某行进行交换，以得到一个非零主元。</a:t>
            </a:r>
            <a:endParaRPr lang="en-US" altLang="zh-CN" dirty="0" smtClean="0"/>
          </a:p>
          <a:p>
            <a:r>
              <a:rPr lang="zh-CN" altLang="en-US" dirty="0" smtClean="0"/>
              <a:t>如果不能找到非零主元，则线性方程组的系数矩阵是奇异的，线性方程组不存在唯一解。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0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上三角线性方程组</a:t>
            </a:r>
            <a:endParaRPr lang="en-US" altLang="zh-CN" dirty="0" smtClean="0"/>
          </a:p>
          <a:p>
            <a:r>
              <a:rPr lang="en-US" altLang="zh-CN" dirty="0" smtClean="0"/>
              <a:t>3.4 </a:t>
            </a:r>
            <a:r>
              <a:rPr lang="zh-CN" altLang="en-US" dirty="0" smtClean="0"/>
              <a:t>高斯消去法和选主元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定理</a:t>
            </a:r>
            <a:r>
              <a:rPr lang="en-US" altLang="zh-CN" sz="4000" dirty="0" smtClean="0"/>
              <a:t>3.9</a:t>
            </a:r>
            <a:r>
              <a:rPr lang="zh-CN" altLang="en-US" sz="4000" dirty="0" smtClean="0"/>
              <a:t>（有回代的高斯消去法）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NⅹN</a:t>
            </a:r>
            <a:r>
              <a:rPr lang="zh-CN" altLang="en-US" dirty="0" smtClean="0"/>
              <a:t>非奇异矩阵，则存在线性方程组</a:t>
            </a:r>
            <a:r>
              <a:rPr lang="en-US" altLang="zh-CN" b="1" dirty="0" smtClean="0"/>
              <a:t>UX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Y</a:t>
            </a:r>
            <a:r>
              <a:rPr lang="zh-CN" altLang="en-US" dirty="0" smtClean="0"/>
              <a:t>与线性方程组</a:t>
            </a:r>
            <a:r>
              <a:rPr lang="en-US" altLang="zh-CN" b="1" dirty="0" smtClean="0"/>
              <a:t>AX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等价，这里</a:t>
            </a:r>
            <a:r>
              <a:rPr lang="en-US" altLang="zh-CN" b="1" dirty="0" smtClean="0"/>
              <a:t>U</a:t>
            </a:r>
            <a:r>
              <a:rPr lang="zh-CN" altLang="en-US" dirty="0" smtClean="0"/>
              <a:t>是上三角矩阵，并且</a:t>
            </a:r>
            <a:r>
              <a:rPr lang="en-US" altLang="zh-CN" dirty="0" smtClean="0"/>
              <a:t>u</a:t>
            </a:r>
            <a:r>
              <a:rPr lang="en-US" altLang="zh-CN" baseline="-25000" dirty="0" smtClean="0"/>
              <a:t>kk</a:t>
            </a:r>
            <a:r>
              <a:rPr lang="en-US" altLang="zh-CN" dirty="0"/>
              <a:t>≠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。当构造出</a:t>
            </a:r>
            <a:r>
              <a:rPr lang="en-US" altLang="zh-CN" b="1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b="1" dirty="0" smtClean="0"/>
              <a:t>Y</a:t>
            </a:r>
            <a:r>
              <a:rPr lang="zh-CN" altLang="en-US" dirty="0" smtClean="0"/>
              <a:t>后，可用回代法求解</a:t>
            </a:r>
            <a:r>
              <a:rPr lang="en-US" altLang="zh-CN" b="1" dirty="0"/>
              <a:t>UX</a:t>
            </a:r>
            <a:r>
              <a:rPr lang="en-US" altLang="zh-CN" dirty="0"/>
              <a:t>=</a:t>
            </a:r>
            <a:r>
              <a:rPr lang="en-US" altLang="zh-CN" b="1" dirty="0"/>
              <a:t>Y </a:t>
            </a:r>
            <a:r>
              <a:rPr lang="zh-CN" altLang="en-US" dirty="0" smtClean="0"/>
              <a:t>，并得到方程组的解</a:t>
            </a:r>
            <a:r>
              <a:rPr lang="en-US" altLang="zh-CN" b="1" dirty="0" smtClean="0"/>
              <a:t>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75" y="3113664"/>
            <a:ext cx="4175958" cy="16951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75" y="4880175"/>
            <a:ext cx="4125884" cy="170544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1130531" y="5453148"/>
            <a:ext cx="490451" cy="390698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3.9</a:t>
            </a:r>
            <a:r>
              <a:rPr lang="zh-CN" altLang="en-US" sz="4000" dirty="0"/>
              <a:t>（有回代的高斯消去</a:t>
            </a:r>
            <a:r>
              <a:rPr lang="zh-CN" altLang="en-US" sz="4000" dirty="0" smtClean="0"/>
              <a:t>法）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将系数保存在增广矩阵中。     的上标表示第一次保存在位置</a:t>
            </a:r>
            <a:r>
              <a:rPr lang="en-US" altLang="zh-CN" dirty="0" smtClean="0"/>
              <a:t>(r, c)</a:t>
            </a:r>
            <a:r>
              <a:rPr lang="zh-CN" altLang="en-US" dirty="0" smtClean="0"/>
              <a:t>中的元素。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8718"/>
              </p:ext>
            </p:extLst>
          </p:nvPr>
        </p:nvGraphicFramePr>
        <p:xfrm>
          <a:off x="5104498" y="1614486"/>
          <a:ext cx="420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Formula" r:id="rId3" imgW="212400" imgH="204480" progId="Equation.Ribbit">
                  <p:embed/>
                </p:oleObj>
              </mc:Choice>
              <mc:Fallback>
                <p:oleObj name="Formula" r:id="rId3" imgW="212400" imgH="204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4498" y="1614486"/>
                        <a:ext cx="420688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479" y="2548859"/>
            <a:ext cx="3530363" cy="20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3.9</a:t>
            </a:r>
            <a:r>
              <a:rPr lang="zh-CN" altLang="en-US" sz="4000" dirty="0"/>
              <a:t>（有回代的高斯消去</a:t>
            </a:r>
            <a:r>
              <a:rPr lang="zh-CN" altLang="en-US" sz="4000" dirty="0" smtClean="0"/>
              <a:t>法）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列消元：若            ，则计算                       ，</a:t>
            </a:r>
            <a:r>
              <a:rPr lang="en-US" altLang="zh-CN" dirty="0" smtClean="0"/>
              <a:t>r=2, …, N</a:t>
            </a:r>
            <a:r>
              <a:rPr lang="zh-CN" altLang="en-US" dirty="0" smtClean="0"/>
              <a:t>，将第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行减去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r1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行的乘积，消去从第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行的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。新的元素写成     ，表示第二次保存在矩阵中，位置为</a:t>
            </a:r>
            <a:r>
              <a:rPr lang="en-US" altLang="zh-CN" dirty="0" smtClean="0"/>
              <a:t>(r, c)</a:t>
            </a:r>
            <a:r>
              <a:rPr lang="zh-CN" altLang="en-US" dirty="0" smtClean="0"/>
              <a:t>的元素。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511637" y="1600200"/>
          <a:ext cx="9874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Formula" r:id="rId3" imgW="497880" imgH="219960" progId="Equation.Ribbit">
                  <p:embed/>
                </p:oleObj>
              </mc:Choice>
              <mc:Fallback>
                <p:oleObj name="Formula" r:id="rId3" imgW="497880" imgH="2199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1637" y="1600200"/>
                        <a:ext cx="9874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837238" y="1603375"/>
          <a:ext cx="1889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Formula" r:id="rId5" imgW="952560" imgH="218520" progId="Equation.Ribbit">
                  <p:embed/>
                </p:oleObj>
              </mc:Choice>
              <mc:Fallback>
                <p:oleObj name="Formula" r:id="rId5" imgW="952560" imgH="21852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7238" y="1603375"/>
                        <a:ext cx="18891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44496"/>
              </p:ext>
            </p:extLst>
          </p:nvPr>
        </p:nvGraphicFramePr>
        <p:xfrm>
          <a:off x="1912938" y="3126222"/>
          <a:ext cx="59420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Formula" r:id="rId7" imgW="2997360" imgH="482760" progId="Equation.Ribbit">
                  <p:embed/>
                </p:oleObj>
              </mc:Choice>
              <mc:Fallback>
                <p:oleObj name="Formula" r:id="rId7" imgW="2997360" imgH="48276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2938" y="3126222"/>
                        <a:ext cx="5942012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495669"/>
              </p:ext>
            </p:extLst>
          </p:nvPr>
        </p:nvGraphicFramePr>
        <p:xfrm>
          <a:off x="5777347" y="2337943"/>
          <a:ext cx="420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Formula" r:id="rId9" imgW="212400" imgH="204480" progId="Equation.Ribbit">
                  <p:embed/>
                </p:oleObj>
              </mc:Choice>
              <mc:Fallback>
                <p:oleObj name="Formula" r:id="rId9" imgW="212400" imgH="20448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77347" y="2337943"/>
                        <a:ext cx="420688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912938" y="4201535"/>
            <a:ext cx="3817052" cy="2309681"/>
            <a:chOff x="1912938" y="4201535"/>
            <a:chExt cx="3817052" cy="230968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12938" y="4201535"/>
              <a:ext cx="3817052" cy="2309681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 bwMode="auto">
            <a:xfrm>
              <a:off x="2161309" y="4663439"/>
              <a:ext cx="315884" cy="1645920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8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3.9</a:t>
            </a:r>
            <a:r>
              <a:rPr lang="zh-CN" altLang="en-US" sz="4000" dirty="0"/>
              <a:t>（有回代的高斯消去</a:t>
            </a:r>
            <a:r>
              <a:rPr lang="zh-CN" altLang="en-US" sz="4000" dirty="0" smtClean="0"/>
              <a:t>法）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列消元：若            ，则计算                       ，</a:t>
            </a:r>
            <a:r>
              <a:rPr lang="en-US" altLang="zh-CN" dirty="0" smtClean="0"/>
              <a:t>r=3, …, N</a:t>
            </a:r>
            <a:r>
              <a:rPr lang="zh-CN" altLang="en-US" dirty="0" smtClean="0"/>
              <a:t>，将第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行减去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r2</a:t>
            </a:r>
            <a:r>
              <a:rPr lang="zh-CN" altLang="en-US" dirty="0" smtClean="0"/>
              <a:t>与第</a:t>
            </a:r>
            <a:r>
              <a:rPr lang="en-US" altLang="zh-CN" dirty="0"/>
              <a:t>2</a:t>
            </a:r>
            <a:r>
              <a:rPr lang="zh-CN" altLang="en-US" dirty="0" smtClean="0"/>
              <a:t>行的乘积，消去从第</a:t>
            </a:r>
            <a:r>
              <a:rPr lang="en-US" altLang="zh-CN" dirty="0"/>
              <a:t>3</a:t>
            </a:r>
            <a:r>
              <a:rPr lang="zh-CN" altLang="en-US" dirty="0" smtClean="0"/>
              <a:t>行到第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行的</a:t>
            </a:r>
            <a:r>
              <a:rPr lang="en-US" altLang="zh-CN" dirty="0" smtClean="0"/>
              <a:t>x</a:t>
            </a:r>
            <a:r>
              <a:rPr lang="en-US" altLang="zh-CN" baseline="-25000" dirty="0"/>
              <a:t>2</a:t>
            </a:r>
            <a:r>
              <a:rPr lang="zh-CN" altLang="en-US" dirty="0"/>
              <a:t>。新的元素写成     ，表示</a:t>
            </a:r>
            <a:r>
              <a:rPr lang="zh-CN" altLang="en-US" dirty="0" smtClean="0"/>
              <a:t>第三次</a:t>
            </a:r>
            <a:r>
              <a:rPr lang="zh-CN" altLang="en-US" dirty="0"/>
              <a:t>保存在矩阵中，位置为</a:t>
            </a:r>
            <a:r>
              <a:rPr lang="en-US" altLang="zh-CN" dirty="0"/>
              <a:t>(r, c)</a:t>
            </a:r>
            <a:r>
              <a:rPr lang="zh-CN" altLang="en-US" dirty="0"/>
              <a:t>的元素。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153971"/>
              </p:ext>
            </p:extLst>
          </p:nvPr>
        </p:nvGraphicFramePr>
        <p:xfrm>
          <a:off x="3511550" y="1601788"/>
          <a:ext cx="987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Formula" r:id="rId3" imgW="497880" imgH="218520" progId="Equation.Ribbit">
                  <p:embed/>
                </p:oleObj>
              </mc:Choice>
              <mc:Fallback>
                <p:oleObj name="Formula" r:id="rId3" imgW="497880" imgH="21852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1550" y="1601788"/>
                        <a:ext cx="9874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303293"/>
              </p:ext>
            </p:extLst>
          </p:nvPr>
        </p:nvGraphicFramePr>
        <p:xfrm>
          <a:off x="5837238" y="1603375"/>
          <a:ext cx="1889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Formula" r:id="rId5" imgW="952560" imgH="218520" progId="Equation.Ribbit">
                  <p:embed/>
                </p:oleObj>
              </mc:Choice>
              <mc:Fallback>
                <p:oleObj name="Formula" r:id="rId5" imgW="952560" imgH="21852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7238" y="1603375"/>
                        <a:ext cx="18891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404092"/>
              </p:ext>
            </p:extLst>
          </p:nvPr>
        </p:nvGraphicFramePr>
        <p:xfrm>
          <a:off x="2039621" y="3197101"/>
          <a:ext cx="59420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Formula" r:id="rId7" imgW="2997360" imgH="482760" progId="Equation.Ribbit">
                  <p:embed/>
                </p:oleObj>
              </mc:Choice>
              <mc:Fallback>
                <p:oleObj name="Formula" r:id="rId7" imgW="2997360" imgH="48276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9621" y="3197101"/>
                        <a:ext cx="5942012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03999"/>
              </p:ext>
            </p:extLst>
          </p:nvPr>
        </p:nvGraphicFramePr>
        <p:xfrm>
          <a:off x="6134794" y="2337943"/>
          <a:ext cx="420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Formula" r:id="rId9" imgW="212400" imgH="204480" progId="Equation.Ribbit">
                  <p:embed/>
                </p:oleObj>
              </mc:Choice>
              <mc:Fallback>
                <p:oleObj name="Formula" r:id="rId9" imgW="212400" imgH="20448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34794" y="2337943"/>
                        <a:ext cx="420688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030412" y="4257757"/>
            <a:ext cx="3643887" cy="2226169"/>
            <a:chOff x="2030412" y="4257757"/>
            <a:chExt cx="3643887" cy="222616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0412" y="4257757"/>
              <a:ext cx="3643887" cy="2226169"/>
            </a:xfrm>
            <a:prstGeom prst="rect">
              <a:avLst/>
            </a:prstGeom>
          </p:spPr>
        </p:pic>
        <p:sp>
          <p:nvSpPr>
            <p:cNvPr id="10" name="圆角矩形 9"/>
            <p:cNvSpPr/>
            <p:nvPr/>
          </p:nvSpPr>
          <p:spPr bwMode="auto">
            <a:xfrm>
              <a:off x="2784764" y="5070763"/>
              <a:ext cx="315884" cy="1238595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1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3.9</a:t>
            </a:r>
            <a:r>
              <a:rPr lang="zh-CN" altLang="en-US" sz="4000" dirty="0"/>
              <a:t>（有回代的高斯消去</a:t>
            </a:r>
            <a:r>
              <a:rPr lang="zh-CN" altLang="en-US" sz="4000" dirty="0" smtClean="0"/>
              <a:t>法）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CN" altLang="en-US" dirty="0" smtClean="0"/>
              <a:t>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列消元：若            ，则计算                       ，</a:t>
            </a:r>
            <a:r>
              <a:rPr lang="en-US" altLang="zh-CN" dirty="0" smtClean="0"/>
              <a:t>r=p+1, …, N</a:t>
            </a:r>
            <a:r>
              <a:rPr lang="zh-CN" altLang="en-US" dirty="0" smtClean="0"/>
              <a:t>，将第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行减去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rp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行的乘积，消去从第</a:t>
            </a:r>
            <a:r>
              <a:rPr lang="en-US" altLang="zh-CN" dirty="0" smtClean="0"/>
              <a:t>p+1</a:t>
            </a:r>
            <a:r>
              <a:rPr lang="zh-CN" altLang="en-US" dirty="0" smtClean="0"/>
              <a:t>行到第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行的</a:t>
            </a:r>
            <a:r>
              <a:rPr lang="en-US" altLang="zh-CN" dirty="0" err="1" smtClean="0"/>
              <a:t>x</a:t>
            </a:r>
            <a:r>
              <a:rPr lang="en-US" altLang="zh-CN" baseline="-25000" dirty="0" err="1"/>
              <a:t>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343589"/>
              </p:ext>
            </p:extLst>
          </p:nvPr>
        </p:nvGraphicFramePr>
        <p:xfrm>
          <a:off x="3511550" y="1603375"/>
          <a:ext cx="987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Formula" r:id="rId3" imgW="497880" imgH="217440" progId="Equation.Ribbit">
                  <p:embed/>
                </p:oleObj>
              </mc:Choice>
              <mc:Fallback>
                <p:oleObj name="Formula" r:id="rId3" imgW="497880" imgH="2174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1550" y="1603375"/>
                        <a:ext cx="9874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145430"/>
              </p:ext>
            </p:extLst>
          </p:nvPr>
        </p:nvGraphicFramePr>
        <p:xfrm>
          <a:off x="5835650" y="1604963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Formula" r:id="rId5" imgW="954000" imgH="217440" progId="Equation.Ribbit">
                  <p:embed/>
                </p:oleObj>
              </mc:Choice>
              <mc:Fallback>
                <p:oleObj name="Formula" r:id="rId5" imgW="954000" imgH="2174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5650" y="1604963"/>
                        <a:ext cx="1892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153763"/>
              </p:ext>
            </p:extLst>
          </p:nvPr>
        </p:nvGraphicFramePr>
        <p:xfrm>
          <a:off x="1646238" y="2747845"/>
          <a:ext cx="67294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Formula" r:id="rId7" imgW="3393720" imgH="482760" progId="Equation.Ribbit">
                  <p:embed/>
                </p:oleObj>
              </mc:Choice>
              <mc:Fallback>
                <p:oleObj name="Formula" r:id="rId7" imgW="3393720" imgH="48276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6238" y="2747845"/>
                        <a:ext cx="6729412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59282" y="3795713"/>
            <a:ext cx="6246380" cy="2746403"/>
            <a:chOff x="1235075" y="3795713"/>
            <a:chExt cx="6526213" cy="297815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7015956"/>
                </p:ext>
              </p:extLst>
            </p:nvPr>
          </p:nvGraphicFramePr>
          <p:xfrm>
            <a:off x="1235075" y="3795713"/>
            <a:ext cx="6526213" cy="297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3" name="Formula" r:id="rId9" imgW="3291840" imgH="1503720" progId="Equation.Ribbit">
                    <p:embed/>
                  </p:oleObj>
                </mc:Choice>
                <mc:Fallback>
                  <p:oleObj name="Formula" r:id="rId9" imgW="3291840" imgH="1503720" progId="Equation.Ribbit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35075" y="3795713"/>
                          <a:ext cx="6526213" cy="2978150"/>
                        </a:xfrm>
                        <a:prstGeom prst="rect">
                          <a:avLst/>
                        </a:prstGeom>
                        <a:solidFill>
                          <a:srgbClr val="92D050">
                            <a:alpha val="50000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圆角矩形 9"/>
            <p:cNvSpPr/>
            <p:nvPr/>
          </p:nvSpPr>
          <p:spPr bwMode="auto">
            <a:xfrm>
              <a:off x="2876204" y="5345083"/>
              <a:ext cx="315884" cy="1346662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2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3.9</a:t>
            </a:r>
            <a:r>
              <a:rPr lang="zh-CN" altLang="en-US" sz="4000" dirty="0"/>
              <a:t>（有回代的高斯消去</a:t>
            </a:r>
            <a:r>
              <a:rPr lang="zh-CN" altLang="en-US" sz="4000" dirty="0" smtClean="0"/>
              <a:t>法）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CN" altLang="en-US" dirty="0" smtClean="0"/>
              <a:t>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列消元</a:t>
            </a:r>
            <a:r>
              <a:rPr lang="zh-CN" altLang="en-US" dirty="0"/>
              <a:t>：</a:t>
            </a:r>
            <a:r>
              <a:rPr lang="zh-CN" altLang="en-US" dirty="0" smtClean="0"/>
              <a:t>若                   </a:t>
            </a:r>
            <a:r>
              <a:rPr lang="zh-CN" altLang="en-US" dirty="0"/>
              <a:t>，则计算           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r=N</a:t>
            </a:r>
            <a:r>
              <a:rPr lang="zh-CN" altLang="en-US" dirty="0"/>
              <a:t>，将第</a:t>
            </a:r>
            <a:r>
              <a:rPr lang="en-US" altLang="zh-CN" dirty="0"/>
              <a:t>r</a:t>
            </a:r>
            <a:r>
              <a:rPr lang="zh-CN" altLang="en-US" dirty="0"/>
              <a:t>行减去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r,N-1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行</a:t>
            </a:r>
            <a:r>
              <a:rPr lang="zh-CN" altLang="en-US" dirty="0"/>
              <a:t>的乘积，消</a:t>
            </a:r>
            <a:r>
              <a:rPr lang="zh-CN" altLang="en-US" dirty="0" smtClean="0"/>
              <a:t>去第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行的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N-1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613878"/>
              </p:ext>
            </p:extLst>
          </p:nvPr>
        </p:nvGraphicFramePr>
        <p:xfrm>
          <a:off x="1585971" y="2888930"/>
          <a:ext cx="66643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Formula" r:id="rId3" imgW="3360600" imgH="482760" progId="Equation.Ribbit">
                  <p:embed/>
                </p:oleObj>
              </mc:Choice>
              <mc:Fallback>
                <p:oleObj name="Formula" r:id="rId3" imgW="3360600" imgH="48276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971" y="2888930"/>
                        <a:ext cx="66643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565274"/>
              </p:ext>
            </p:extLst>
          </p:nvPr>
        </p:nvGraphicFramePr>
        <p:xfrm>
          <a:off x="3853036" y="1574800"/>
          <a:ext cx="1701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Formula" r:id="rId5" imgW="858600" imgH="245160" progId="Equation.Ribbit">
                  <p:embed/>
                </p:oleObj>
              </mc:Choice>
              <mc:Fallback>
                <p:oleObj name="Formula" r:id="rId5" imgW="858600" imgH="2451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3036" y="1574800"/>
                        <a:ext cx="17018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570433"/>
              </p:ext>
            </p:extLst>
          </p:nvPr>
        </p:nvGraphicFramePr>
        <p:xfrm>
          <a:off x="1034040" y="1965975"/>
          <a:ext cx="3365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Formula" r:id="rId7" imgW="1697040" imgH="245160" progId="Equation.Ribbit">
                  <p:embed/>
                </p:oleObj>
              </mc:Choice>
              <mc:Fallback>
                <p:oleObj name="Formula" r:id="rId7" imgW="1697040" imgH="24516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4040" y="1965975"/>
                        <a:ext cx="33655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5971" y="3865562"/>
            <a:ext cx="3918081" cy="22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选主元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            ，则不能使用第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行消去主对角线之下列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的元素。</a:t>
            </a:r>
            <a:endParaRPr lang="en-US" altLang="zh-CN" dirty="0" smtClean="0"/>
          </a:p>
          <a:p>
            <a:r>
              <a:rPr lang="zh-CN" altLang="en-US" dirty="0" smtClean="0"/>
              <a:t>有必要寻找第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行，满足            ，而且</a:t>
            </a:r>
            <a:r>
              <a:rPr lang="en-US" altLang="zh-CN" dirty="0" smtClean="0"/>
              <a:t>k&gt;p</a:t>
            </a:r>
            <a:r>
              <a:rPr lang="zh-CN" altLang="en-US" dirty="0" smtClean="0"/>
              <a:t>，然后交换第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行和第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行，使得主元非零，这个过程称为选主元，选择行的判定条件称为选主元策略。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平凡选主元策略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如果            ，不交换行；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如果            ，寻找第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行下满足             的</a:t>
            </a:r>
            <a:r>
              <a:rPr lang="zh-CN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行</a:t>
            </a:r>
            <a:r>
              <a:rPr lang="zh-CN" altLang="en-US" dirty="0" smtClean="0"/>
              <a:t>，设行数为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，然后交换第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行和第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行。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434135"/>
              </p:ext>
            </p:extLst>
          </p:nvPr>
        </p:nvGraphicFramePr>
        <p:xfrm>
          <a:off x="2015259" y="1600200"/>
          <a:ext cx="987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Formula" r:id="rId3" imgW="497880" imgH="217440" progId="Equation.Ribbit">
                  <p:embed/>
                </p:oleObj>
              </mc:Choice>
              <mc:Fallback>
                <p:oleObj name="Formula" r:id="rId3" imgW="497880" imgH="2174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5259" y="1600200"/>
                        <a:ext cx="9874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634159"/>
              </p:ext>
            </p:extLst>
          </p:nvPr>
        </p:nvGraphicFramePr>
        <p:xfrm>
          <a:off x="4608513" y="2366963"/>
          <a:ext cx="9874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Formula" r:id="rId5" imgW="497880" imgH="245160" progId="Equation.Ribbit">
                  <p:embed/>
                </p:oleObj>
              </mc:Choice>
              <mc:Fallback>
                <p:oleObj name="Formula" r:id="rId5" imgW="497880" imgH="2451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8513" y="2366963"/>
                        <a:ext cx="987425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25722"/>
              </p:ext>
            </p:extLst>
          </p:nvPr>
        </p:nvGraphicFramePr>
        <p:xfrm>
          <a:off x="2314517" y="3972502"/>
          <a:ext cx="987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Formula" r:id="rId7" imgW="497880" imgH="217440" progId="Equation.Ribbit">
                  <p:embed/>
                </p:oleObj>
              </mc:Choice>
              <mc:Fallback>
                <p:oleObj name="Formula" r:id="rId7" imgW="497880" imgH="2174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4517" y="3972502"/>
                        <a:ext cx="9874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59625"/>
              </p:ext>
            </p:extLst>
          </p:nvPr>
        </p:nvGraphicFramePr>
        <p:xfrm>
          <a:off x="2314517" y="4367789"/>
          <a:ext cx="987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Formula" r:id="rId9" imgW="497880" imgH="217440" progId="Equation.Ribbit">
                  <p:embed/>
                </p:oleObj>
              </mc:Choice>
              <mc:Fallback>
                <p:oleObj name="Formula" r:id="rId9" imgW="497880" imgH="2174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517" y="4367789"/>
                        <a:ext cx="9874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823879"/>
              </p:ext>
            </p:extLst>
          </p:nvPr>
        </p:nvGraphicFramePr>
        <p:xfrm>
          <a:off x="5725189" y="4341595"/>
          <a:ext cx="9874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Formula" r:id="rId10" imgW="497880" imgH="245160" progId="Equation.Ribbit">
                  <p:embed/>
                </p:oleObj>
              </mc:Choice>
              <mc:Fallback>
                <p:oleObj name="Formula" r:id="rId10" imgW="497880" imgH="24516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5189" y="4341595"/>
                        <a:ext cx="987425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选主元以减少误差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由于计算机使用固定精度计算，这样在每次算术计算中可能引入微小的误差。</a:t>
            </a:r>
            <a:endParaRPr lang="en-US" altLang="zh-CN" dirty="0" smtClean="0"/>
          </a:p>
          <a:p>
            <a:r>
              <a:rPr lang="zh-CN" altLang="en-US" dirty="0" smtClean="0"/>
              <a:t>下面的例子表明了在采用高斯消去法求解线性方程组中，使用平凡选主元策略怎样导致误差的。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值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=1.000</a:t>
            </a:r>
            <a:r>
              <a:rPr lang="zh-CN" altLang="en-US" dirty="0" smtClean="0"/>
              <a:t>是如下方程组的解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位有效数字精度计算以及采用</a:t>
            </a:r>
            <a:r>
              <a:rPr lang="zh-CN" altLang="en-US" dirty="0"/>
              <a:t>平凡选主元</a:t>
            </a:r>
            <a:r>
              <a:rPr lang="zh-CN" altLang="en-US" dirty="0" smtClean="0"/>
              <a:t>策略的高斯消去法，求解上述线性方程组解的近似值。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97" y="2150311"/>
            <a:ext cx="2580756" cy="6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477193"/>
            <a:ext cx="7772400" cy="3653732"/>
          </a:xfrm>
        </p:spPr>
        <p:txBody>
          <a:bodyPr/>
          <a:lstStyle/>
          <a:p>
            <a:r>
              <a:rPr lang="en-US" altLang="zh-CN" dirty="0" smtClean="0"/>
              <a:t>m</a:t>
            </a:r>
            <a:r>
              <a:rPr lang="en-US" altLang="zh-CN" baseline="-25000" dirty="0" smtClean="0"/>
              <a:t>21</a:t>
            </a:r>
            <a:r>
              <a:rPr lang="en-US" altLang="zh-CN" dirty="0" smtClean="0"/>
              <a:t>=24.14/1.133=21.31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行减去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21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行的乘积，得到上三角线性方程组：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利用回代法可得到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=1.001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x1=0.9956</a:t>
            </a:r>
          </a:p>
          <a:p>
            <a:r>
              <a:rPr lang="zh-CN" altLang="en-US" dirty="0" smtClean="0"/>
              <a:t>该解的误差是由于倍数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21</a:t>
            </a:r>
            <a:r>
              <a:rPr lang="zh-CN" altLang="en-US" dirty="0" smtClean="0"/>
              <a:t>的值引起的。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44" y="1643166"/>
            <a:ext cx="2580756" cy="611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3343793"/>
            <a:ext cx="2903047" cy="6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求解线性方程组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在工程技术、自然科学和社会科学中，很多数值计算问题涉及线性方程组。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常见的线性方程组是方程个数和未知量个数相同的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阶线性方程组。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46" y="2449362"/>
            <a:ext cx="3559649" cy="21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值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=1.000</a:t>
            </a:r>
            <a:r>
              <a:rPr lang="zh-CN" altLang="en-US" dirty="0" smtClean="0"/>
              <a:t>是如下方程组的解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位有效数字精度计算以及采用</a:t>
            </a:r>
            <a:r>
              <a:rPr lang="zh-CN" altLang="en-US" dirty="0"/>
              <a:t>平凡选主元</a:t>
            </a:r>
            <a:r>
              <a:rPr lang="zh-CN" altLang="en-US" dirty="0" smtClean="0"/>
              <a:t>策略的高斯消去法，求解上述线性方程组解的近似值。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77" y="2216901"/>
            <a:ext cx="2783898" cy="5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477193"/>
            <a:ext cx="7772400" cy="3653732"/>
          </a:xfrm>
        </p:spPr>
        <p:txBody>
          <a:bodyPr/>
          <a:lstStyle/>
          <a:p>
            <a:r>
              <a:rPr lang="en-US" altLang="zh-CN" dirty="0" smtClean="0"/>
              <a:t>m</a:t>
            </a:r>
            <a:r>
              <a:rPr lang="en-US" altLang="zh-CN" baseline="-25000" dirty="0" smtClean="0"/>
              <a:t>21</a:t>
            </a:r>
            <a:r>
              <a:rPr lang="en-US" altLang="zh-CN" dirty="0" smtClean="0"/>
              <a:t>=1.133/24.14=0.04693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行减去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21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行的乘积，得到上三角线性方程组：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利用回代法可得到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=1.000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x1=1.000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24" y="1751318"/>
            <a:ext cx="2783898" cy="5851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925" y="3342583"/>
            <a:ext cx="2656697" cy="6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偏序选主元策略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为了减少误差的传播，偏序</a:t>
            </a:r>
            <a:r>
              <a:rPr lang="zh-CN" altLang="en-US" dirty="0"/>
              <a:t>选主元</a:t>
            </a:r>
            <a:r>
              <a:rPr lang="zh-CN" altLang="en-US" dirty="0" smtClean="0"/>
              <a:t>策略首先检查位于主对角线或主对角线下第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列的所有元素，确定行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，它的元素的绝对值最大，即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|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kp</a:t>
            </a:r>
            <a:r>
              <a:rPr lang="en-US" altLang="zh-CN" dirty="0" smtClean="0"/>
              <a:t>|=max{</a:t>
            </a:r>
            <a:r>
              <a:rPr lang="en-US" altLang="zh-CN" dirty="0"/>
              <a:t>|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pp</a:t>
            </a:r>
            <a:r>
              <a:rPr lang="en-US" altLang="zh-CN" dirty="0" smtClean="0"/>
              <a:t>|, </a:t>
            </a:r>
            <a:r>
              <a:rPr lang="en-US" altLang="zh-CN" dirty="0"/>
              <a:t>|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p+1p</a:t>
            </a:r>
            <a:r>
              <a:rPr lang="en-US" altLang="zh-CN" dirty="0" smtClean="0"/>
              <a:t>|, …, </a:t>
            </a:r>
            <a:r>
              <a:rPr lang="en-US" altLang="zh-CN" dirty="0"/>
              <a:t>|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Np</a:t>
            </a:r>
            <a:r>
              <a:rPr lang="en-US" altLang="zh-CN" dirty="0"/>
              <a:t>|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如果</a:t>
            </a:r>
            <a:r>
              <a:rPr lang="en-US" altLang="zh-CN" dirty="0" smtClean="0"/>
              <a:t>k&gt;p</a:t>
            </a:r>
            <a:r>
              <a:rPr lang="zh-CN" altLang="en-US" dirty="0" smtClean="0"/>
              <a:t>，则交换第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行和第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偏序选主元</a:t>
            </a:r>
            <a:r>
              <a:rPr lang="zh-CN" altLang="en-US" dirty="0" smtClean="0"/>
              <a:t>策略中，通常选择更大的主元元素会导致更小的传播误差。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0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高斯消去法和选元法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程序</a:t>
            </a:r>
            <a:r>
              <a:rPr lang="en-US" altLang="zh-CN" b="1" dirty="0" smtClean="0"/>
              <a:t>3.2</a:t>
            </a:r>
            <a:r>
              <a:rPr lang="zh-CN" altLang="en-US" b="1" dirty="0" smtClean="0"/>
              <a:t>（上三角变换和回代过程）</a:t>
            </a:r>
            <a:r>
              <a:rPr lang="zh-CN" altLang="en-US" dirty="0" smtClean="0"/>
              <a:t>为构造</a:t>
            </a:r>
            <a:r>
              <a:rPr lang="en-US" altLang="zh-CN" b="1" dirty="0" smtClean="0"/>
              <a:t>AX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的解，首先将增广矩阵</a:t>
            </a:r>
            <a:r>
              <a:rPr lang="en-US" altLang="zh-CN" dirty="0" smtClean="0"/>
              <a:t>[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]</a:t>
            </a:r>
            <a:r>
              <a:rPr lang="zh-CN" altLang="en-US" dirty="0" smtClean="0"/>
              <a:t>变换成上三角矩阵，再执行回代过程。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8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smtClean="0"/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阶线性方程组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阶线性方程组可表示为：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711453"/>
              </p:ext>
            </p:extLst>
          </p:nvPr>
        </p:nvGraphicFramePr>
        <p:xfrm>
          <a:off x="1238250" y="2078038"/>
          <a:ext cx="67691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Formula" r:id="rId3" imgW="3421440" imgH="843480" progId="Equation.Ribbit">
                  <p:embed/>
                </p:oleObj>
              </mc:Choice>
              <mc:Fallback>
                <p:oleObj name="Formula" r:id="rId3" imgW="3421440" imgH="843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250" y="2078038"/>
                        <a:ext cx="6769100" cy="167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3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非奇异矩阵的逆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如果存在一个</a:t>
            </a:r>
            <a:r>
              <a:rPr lang="en-US" altLang="zh-CN" dirty="0" err="1"/>
              <a:t>NⅹN</a:t>
            </a:r>
            <a:r>
              <a:rPr lang="zh-CN" altLang="en-US" dirty="0" smtClean="0"/>
              <a:t>矩阵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满足：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其中</a:t>
            </a:r>
            <a:r>
              <a:rPr lang="en-US" altLang="zh-CN" b="1" dirty="0" smtClean="0"/>
              <a:t>I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阶单位矩阵，则称</a:t>
            </a:r>
            <a:r>
              <a:rPr lang="en-US" altLang="zh-CN" dirty="0" err="1"/>
              <a:t>NⅹN</a:t>
            </a:r>
            <a:r>
              <a:rPr lang="zh-CN" altLang="en-US" dirty="0" smtClean="0"/>
              <a:t>矩阵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是非奇异的或可逆的。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的逆，可表示为          </a:t>
            </a:r>
            <a:endParaRPr lang="en-US" altLang="zh-CN" dirty="0" smtClean="0"/>
          </a:p>
          <a:p>
            <a:r>
              <a:rPr lang="zh-CN" altLang="en-US" dirty="0" smtClean="0"/>
              <a:t>如果矩阵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不存在，则称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是奇异矩阵。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29452"/>
              </p:ext>
            </p:extLst>
          </p:nvPr>
        </p:nvGraphicFramePr>
        <p:xfrm>
          <a:off x="2946573" y="2114983"/>
          <a:ext cx="20526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Formula" r:id="rId3" imgW="1035360" imgH="158760" progId="Equation.Ribbit">
                  <p:embed/>
                </p:oleObj>
              </mc:Choice>
              <mc:Fallback>
                <p:oleObj name="Formula" r:id="rId3" imgW="1035360" imgH="158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573" y="2114983"/>
                        <a:ext cx="2052638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50056"/>
              </p:ext>
            </p:extLst>
          </p:nvPr>
        </p:nvGraphicFramePr>
        <p:xfrm>
          <a:off x="4800600" y="2910839"/>
          <a:ext cx="12065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Formula" r:id="rId5" imgW="607320" imgH="182880" progId="Equation.Ribbit">
                  <p:embed/>
                </p:oleObj>
              </mc:Choice>
              <mc:Fallback>
                <p:oleObj name="Formula" r:id="rId5" imgW="607320" imgH="18288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0600" y="2910839"/>
                        <a:ext cx="1206500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7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行列式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方阵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的行列式是一个标量值（实数），表示为</a:t>
            </a:r>
            <a:r>
              <a:rPr lang="en-US" altLang="zh-CN" dirty="0" err="1" smtClean="0"/>
              <a:t>det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|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/>
              <a:t>A</a:t>
            </a:r>
            <a:r>
              <a:rPr lang="zh-CN" altLang="en-US" dirty="0" smtClean="0"/>
              <a:t>的行列式表示为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711953"/>
              </p:ext>
            </p:extLst>
          </p:nvPr>
        </p:nvGraphicFramePr>
        <p:xfrm>
          <a:off x="2193551" y="2850411"/>
          <a:ext cx="40925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Formula" r:id="rId3" imgW="2068920" imgH="849960" progId="Equation.Ribbit">
                  <p:embed/>
                </p:oleObj>
              </mc:Choice>
              <mc:Fallback>
                <p:oleObj name="Formula" r:id="rId3" imgW="2068920" imgH="8499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3551" y="2850411"/>
                        <a:ext cx="4092575" cy="16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6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3.4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NⅹN</a:t>
            </a:r>
            <a:r>
              <a:rPr lang="zh-CN" altLang="en-US" dirty="0" smtClean="0"/>
              <a:t>方阵，下列命题是等价的：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给定任意</a:t>
            </a:r>
            <a:r>
              <a:rPr lang="en-US" altLang="zh-CN" dirty="0" smtClean="0"/>
              <a:t>Nⅹ1</a:t>
            </a:r>
            <a:r>
              <a:rPr lang="zh-CN" altLang="en-US" dirty="0" smtClean="0"/>
              <a:t>矩阵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，线性方程组</a:t>
            </a:r>
            <a:r>
              <a:rPr lang="en-US" altLang="zh-CN" b="1" dirty="0" smtClean="0"/>
              <a:t>AX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有唯一解。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矩阵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是非奇异的（即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存在）。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方程组</a:t>
            </a:r>
            <a:r>
              <a:rPr lang="en-US" altLang="zh-CN" b="1" dirty="0" smtClean="0"/>
              <a:t>AX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0</a:t>
            </a:r>
            <a:r>
              <a:rPr lang="zh-CN" altLang="en-US" dirty="0" smtClean="0"/>
              <a:t>有唯一解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0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det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)</a:t>
            </a:r>
            <a:r>
              <a:rPr lang="en-US" altLang="zh-CN" dirty="0"/>
              <a:t> ≠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6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上三角线性方程组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</a:t>
            </a:r>
            <a:r>
              <a:rPr lang="en-US" altLang="zh-CN" b="1" dirty="0" smtClean="0"/>
              <a:t>3.2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NⅹN</a:t>
            </a:r>
            <a:r>
              <a:rPr lang="zh-CN" altLang="en-US" dirty="0" smtClean="0"/>
              <a:t>矩阵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=[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中的元素满足对所有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&gt;j</a:t>
            </a:r>
            <a:r>
              <a:rPr lang="zh-CN" altLang="en-US" dirty="0" smtClean="0"/>
              <a:t>，有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i="1" baseline="-25000" dirty="0"/>
              <a:t> 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，则称矩阵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为上三角矩阵。如果</a:t>
            </a:r>
            <a:r>
              <a:rPr lang="en-US" altLang="zh-CN" b="1" dirty="0"/>
              <a:t>A</a:t>
            </a:r>
            <a:r>
              <a:rPr lang="zh-CN" altLang="en-US" dirty="0" smtClean="0"/>
              <a:t>中的元素满足对所有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</a:t>
            </a:r>
            <a:r>
              <a:rPr lang="zh-CN" altLang="en-US" dirty="0" smtClean="0"/>
              <a:t>，有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i="1" baseline="-25000" dirty="0"/>
              <a:t> </a:t>
            </a:r>
            <a:r>
              <a:rPr lang="en-US" altLang="zh-CN" dirty="0"/>
              <a:t>=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，是称矩阵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为下三角矩阵。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86" y="2899557"/>
            <a:ext cx="5498948" cy="18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上三角线性方程组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定理</a:t>
            </a:r>
            <a:r>
              <a:rPr lang="en-US" altLang="zh-CN" b="1" dirty="0" smtClean="0"/>
              <a:t>3.5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回代</a:t>
            </a:r>
            <a:r>
              <a:rPr lang="zh-CN" altLang="en-US" dirty="0" smtClean="0"/>
              <a:t>）设</a:t>
            </a:r>
            <a:r>
              <a:rPr lang="en-US" altLang="zh-CN" b="1" dirty="0" smtClean="0"/>
              <a:t>AX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是上三角线性方程组，如果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kk</a:t>
            </a:r>
            <a:r>
              <a:rPr lang="en-US" altLang="zh-CN" dirty="0" smtClean="0"/>
              <a:t>≠0, k=1,2, …, N</a:t>
            </a:r>
            <a:r>
              <a:rPr lang="zh-CN" altLang="en-US" dirty="0" smtClean="0"/>
              <a:t>，则称该方程组存在唯一解。</a:t>
            </a:r>
            <a:endParaRPr lang="en-US" altLang="zh-CN" dirty="0" smtClean="0"/>
          </a:p>
          <a:p>
            <a:r>
              <a:rPr lang="zh-CN" altLang="en-US" b="1" dirty="0" smtClean="0"/>
              <a:t>定理</a:t>
            </a:r>
            <a:r>
              <a:rPr lang="en-US" altLang="zh-CN" b="1" dirty="0" smtClean="0"/>
              <a:t>3.6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</a:t>
            </a:r>
            <a:r>
              <a:rPr lang="en-US" altLang="zh-CN" dirty="0" err="1"/>
              <a:t>NⅹN</a:t>
            </a:r>
            <a:r>
              <a:rPr lang="zh-CN" altLang="en-US" dirty="0"/>
              <a:t>矩阵</a:t>
            </a:r>
            <a:r>
              <a:rPr lang="en-US" altLang="zh-CN" b="1" dirty="0"/>
              <a:t>A</a:t>
            </a:r>
            <a:r>
              <a:rPr lang="zh-CN" altLang="en-US" dirty="0"/>
              <a:t>是上三角矩阵或下三角矩阵，</a:t>
            </a:r>
            <a:r>
              <a:rPr lang="zh-CN" altLang="en-US" dirty="0" smtClean="0"/>
              <a:t>则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17118"/>
              </p:ext>
            </p:extLst>
          </p:nvPr>
        </p:nvGraphicFramePr>
        <p:xfrm>
          <a:off x="2397125" y="2894013"/>
          <a:ext cx="41973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Formula" r:id="rId3" imgW="2117160" imgH="463680" progId="Equation.Ribbit">
                  <p:embed/>
                </p:oleObj>
              </mc:Choice>
              <mc:Fallback>
                <p:oleObj name="Formula" r:id="rId3" imgW="2117160" imgH="463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7125" y="2894013"/>
                        <a:ext cx="4197350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0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25476</TotalTime>
  <Words>1535</Words>
  <Application>Microsoft Office PowerPoint</Application>
  <PresentationFormat>全屏显示(4:3)</PresentationFormat>
  <Paragraphs>126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等线</vt:lpstr>
      <vt:lpstr>宋体</vt:lpstr>
      <vt:lpstr>微软雅黑</vt:lpstr>
      <vt:lpstr>微软雅黑 Light</vt:lpstr>
      <vt:lpstr>Arial</vt:lpstr>
      <vt:lpstr>Franklin Gothic Book</vt:lpstr>
      <vt:lpstr>Times New Roman</vt:lpstr>
      <vt:lpstr>Verdana</vt:lpstr>
      <vt:lpstr>Wingdings</vt:lpstr>
      <vt:lpstr>幼圆</vt:lpstr>
      <vt:lpstr>Layers</vt:lpstr>
      <vt:lpstr>Formula</vt:lpstr>
      <vt:lpstr>计算方法</vt:lpstr>
      <vt:lpstr>内容</vt:lpstr>
      <vt:lpstr>求解线性方程组</vt:lpstr>
      <vt:lpstr>N阶线性方程组</vt:lpstr>
      <vt:lpstr>非奇异矩阵的逆</vt:lpstr>
      <vt:lpstr>行列式</vt:lpstr>
      <vt:lpstr>定理3.4</vt:lpstr>
      <vt:lpstr>3.3 上三角线性方程组</vt:lpstr>
      <vt:lpstr>3.3 上三角线性方程组</vt:lpstr>
      <vt:lpstr>回代过程</vt:lpstr>
      <vt:lpstr>Ex.3.12 利用回代法求解线性方程组</vt:lpstr>
      <vt:lpstr>3.3 上三角线性方程组</vt:lpstr>
      <vt:lpstr>3.4 高斯消去法和选元法</vt:lpstr>
      <vt:lpstr>3.4 高斯消去法和选元法</vt:lpstr>
      <vt:lpstr>增广矩阵</vt:lpstr>
      <vt:lpstr>定义3.3 主元</vt:lpstr>
      <vt:lpstr>例3.16</vt:lpstr>
      <vt:lpstr>例3.16</vt:lpstr>
      <vt:lpstr>3.4 高斯消去法和选元法</vt:lpstr>
      <vt:lpstr>定理3.9（有回代的高斯消去法）</vt:lpstr>
      <vt:lpstr>定理3.9（有回代的高斯消去法）</vt:lpstr>
      <vt:lpstr>定理3.9（有回代的高斯消去法）</vt:lpstr>
      <vt:lpstr>定理3.9（有回代的高斯消去法）</vt:lpstr>
      <vt:lpstr>定理3.9（有回代的高斯消去法）</vt:lpstr>
      <vt:lpstr>定理3.9（有回代的高斯消去法）</vt:lpstr>
      <vt:lpstr>选主元</vt:lpstr>
      <vt:lpstr>选主元以减少误差</vt:lpstr>
      <vt:lpstr>例3.17</vt:lpstr>
      <vt:lpstr>例3.17</vt:lpstr>
      <vt:lpstr>例3.18</vt:lpstr>
      <vt:lpstr>例3.18</vt:lpstr>
      <vt:lpstr>偏序选主元策略</vt:lpstr>
      <vt:lpstr>3.4 高斯消去法和选元法</vt:lpstr>
      <vt:lpstr>End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311K - Intro to COmputer Methods</dc:title>
  <dc:subject>Introduction</dc:subject>
  <dc:creator>Daene McKinney</dc:creator>
  <cp:lastModifiedBy>Admin</cp:lastModifiedBy>
  <cp:revision>288</cp:revision>
  <dcterms:created xsi:type="dcterms:W3CDTF">1999-01-07T10:18:39Z</dcterms:created>
  <dcterms:modified xsi:type="dcterms:W3CDTF">2019-03-19T02:26:43Z</dcterms:modified>
</cp:coreProperties>
</file>