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2"/>
  </p:notesMasterIdLst>
  <p:sldIdLst>
    <p:sldId id="256" r:id="rId2"/>
    <p:sldId id="345" r:id="rId3"/>
    <p:sldId id="397" r:id="rId4"/>
    <p:sldId id="398" r:id="rId5"/>
    <p:sldId id="399" r:id="rId6"/>
    <p:sldId id="400" r:id="rId7"/>
    <p:sldId id="402" r:id="rId8"/>
    <p:sldId id="409" r:id="rId9"/>
    <p:sldId id="405" r:id="rId10"/>
    <p:sldId id="406" r:id="rId11"/>
    <p:sldId id="407" r:id="rId12"/>
    <p:sldId id="408" r:id="rId13"/>
    <p:sldId id="403" r:id="rId14"/>
    <p:sldId id="413" r:id="rId15"/>
    <p:sldId id="410" r:id="rId16"/>
    <p:sldId id="411" r:id="rId17"/>
    <p:sldId id="414" r:id="rId18"/>
    <p:sldId id="415" r:id="rId19"/>
    <p:sldId id="396" r:id="rId20"/>
    <p:sldId id="33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/20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png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线性方程组的数值解法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3.10</a:t>
            </a:r>
            <a:r>
              <a:rPr lang="zh-CN" altLang="en-US" sz="4000" dirty="0"/>
              <a:t>（</a:t>
            </a:r>
            <a:r>
              <a:rPr lang="en-US" altLang="zh-CN" sz="4000" dirty="0"/>
              <a:t>A=LU</a:t>
            </a:r>
            <a:r>
              <a:rPr lang="zh-CN" altLang="en-US" sz="4000" dirty="0"/>
              <a:t>的直接分解）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列消元</a:t>
            </a:r>
            <a:r>
              <a:rPr lang="zh-CN" altLang="en-US" dirty="0"/>
              <a:t>：消去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到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中的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并将用于消去行</a:t>
            </a:r>
            <a:r>
              <a:rPr lang="en-US" altLang="zh-CN" dirty="0"/>
              <a:t>r</a:t>
            </a:r>
            <a:r>
              <a:rPr lang="zh-CN" altLang="en-US" dirty="0"/>
              <a:t>中的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</a:t>
            </a:r>
            <a:r>
              <a:rPr lang="zh-CN" altLang="en-US" dirty="0"/>
              <a:t>倍数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r2</a:t>
            </a:r>
            <a:r>
              <a:rPr lang="zh-CN" altLang="en-US" dirty="0" smtClean="0"/>
              <a:t>存入</a:t>
            </a:r>
            <a:r>
              <a:rPr lang="zh-CN" altLang="en-US" dirty="0"/>
              <a:t>矩阵</a:t>
            </a:r>
            <a:r>
              <a:rPr lang="en-US" altLang="zh-CN" dirty="0"/>
              <a:t>(r, </a:t>
            </a:r>
            <a:r>
              <a:rPr lang="en-US" altLang="zh-CN" dirty="0" smtClean="0"/>
              <a:t>2)</a:t>
            </a:r>
            <a:r>
              <a:rPr lang="zh-CN" altLang="en-US" dirty="0"/>
              <a:t>处，</a:t>
            </a:r>
            <a:r>
              <a:rPr lang="en-US" altLang="zh-CN" dirty="0" smtClean="0"/>
              <a:t>r=3, </a:t>
            </a:r>
            <a:r>
              <a:rPr lang="en-US" altLang="zh-CN" dirty="0"/>
              <a:t>…, N</a:t>
            </a:r>
            <a:r>
              <a:rPr lang="zh-CN" altLang="en-US" dirty="0"/>
              <a:t>。新的元素写成     ，表示</a:t>
            </a:r>
            <a:r>
              <a:rPr lang="zh-CN" altLang="en-US" dirty="0" smtClean="0"/>
              <a:t>第三次</a:t>
            </a:r>
            <a:r>
              <a:rPr lang="zh-CN" altLang="en-US" dirty="0"/>
              <a:t>保存在矩阵中，位置为</a:t>
            </a:r>
            <a:r>
              <a:rPr lang="en-US" altLang="zh-CN" dirty="0"/>
              <a:t>(r, c)</a:t>
            </a:r>
            <a:r>
              <a:rPr lang="zh-CN" altLang="en-US" dirty="0"/>
              <a:t>的元素。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84749"/>
              </p:ext>
            </p:extLst>
          </p:nvPr>
        </p:nvGraphicFramePr>
        <p:xfrm>
          <a:off x="2039621" y="3180474"/>
          <a:ext cx="59420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Formula" r:id="rId3" imgW="2997360" imgH="482760" progId="Equation.Ribbit">
                  <p:embed/>
                </p:oleObj>
              </mc:Choice>
              <mc:Fallback>
                <p:oleObj name="Formula" r:id="rId3" imgW="2997360" imgH="48276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9621" y="3180474"/>
                        <a:ext cx="5942012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0992"/>
              </p:ext>
            </p:extLst>
          </p:nvPr>
        </p:nvGraphicFramePr>
        <p:xfrm>
          <a:off x="2734891" y="2356918"/>
          <a:ext cx="420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Formula" r:id="rId5" imgW="212400" imgH="204480" progId="Equation.Ribbit">
                  <p:embed/>
                </p:oleObj>
              </mc:Choice>
              <mc:Fallback>
                <p:oleObj name="Formula" r:id="rId5" imgW="212400" imgH="20448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4891" y="2356918"/>
                        <a:ext cx="42068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039621" y="4212994"/>
            <a:ext cx="3929458" cy="2097318"/>
            <a:chOff x="2039621" y="4212994"/>
            <a:chExt cx="3929458" cy="209731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9621" y="4212994"/>
              <a:ext cx="3929458" cy="2097318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 bwMode="auto">
            <a:xfrm>
              <a:off x="2867889" y="5062450"/>
              <a:ext cx="440575" cy="1130527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3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3.10</a:t>
            </a:r>
            <a:r>
              <a:rPr lang="zh-CN" altLang="en-US" sz="4000" dirty="0"/>
              <a:t>（</a:t>
            </a:r>
            <a:r>
              <a:rPr lang="en-US" altLang="zh-CN" sz="4000" dirty="0"/>
              <a:t>A=LU</a:t>
            </a:r>
            <a:r>
              <a:rPr lang="zh-CN" altLang="en-US" sz="4000" dirty="0"/>
              <a:t>的直接分解）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dirty="0" smtClean="0"/>
              <a:t>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列消元</a:t>
            </a:r>
            <a:r>
              <a:rPr lang="zh-CN" altLang="en-US" dirty="0"/>
              <a:t>：消去</a:t>
            </a:r>
            <a:r>
              <a:rPr lang="zh-CN" altLang="en-US" dirty="0" smtClean="0"/>
              <a:t>行</a:t>
            </a:r>
            <a:r>
              <a:rPr lang="en-US" altLang="zh-CN" dirty="0" smtClean="0"/>
              <a:t>p+1</a:t>
            </a:r>
            <a:r>
              <a:rPr lang="zh-CN" altLang="en-US" dirty="0" smtClean="0"/>
              <a:t>到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中的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，</a:t>
            </a:r>
            <a:r>
              <a:rPr lang="zh-CN" altLang="en-US" dirty="0"/>
              <a:t>并将用于消去行</a:t>
            </a:r>
            <a:r>
              <a:rPr lang="en-US" altLang="zh-CN" dirty="0"/>
              <a:t>r</a:t>
            </a:r>
            <a:r>
              <a:rPr lang="zh-CN" altLang="en-US" dirty="0"/>
              <a:t>中的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p</a:t>
            </a:r>
            <a:r>
              <a:rPr lang="zh-CN" altLang="en-US" dirty="0" smtClean="0"/>
              <a:t>的</a:t>
            </a:r>
            <a:r>
              <a:rPr lang="zh-CN" altLang="en-US" dirty="0"/>
              <a:t>倍数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rp</a:t>
            </a:r>
            <a:r>
              <a:rPr lang="zh-CN" altLang="en-US" dirty="0" smtClean="0"/>
              <a:t>存入</a:t>
            </a:r>
            <a:r>
              <a:rPr lang="zh-CN" altLang="en-US" dirty="0"/>
              <a:t>矩阵</a:t>
            </a:r>
            <a:r>
              <a:rPr lang="en-US" altLang="zh-CN" dirty="0"/>
              <a:t>(r, </a:t>
            </a:r>
            <a:r>
              <a:rPr lang="en-US" altLang="zh-CN" dirty="0" smtClean="0"/>
              <a:t>p)</a:t>
            </a:r>
            <a:r>
              <a:rPr lang="zh-CN" altLang="en-US" dirty="0"/>
              <a:t>处，</a:t>
            </a:r>
            <a:r>
              <a:rPr lang="en-US" altLang="zh-CN" dirty="0" smtClean="0"/>
              <a:t>r=p+1, </a:t>
            </a:r>
            <a:r>
              <a:rPr lang="en-US" altLang="zh-CN" dirty="0"/>
              <a:t>…, N</a:t>
            </a:r>
            <a:r>
              <a:rPr lang="zh-CN" altLang="en-US" dirty="0"/>
              <a:t>。新的元素写</a:t>
            </a:r>
            <a:r>
              <a:rPr lang="zh-CN" altLang="en-US" dirty="0" smtClean="0"/>
              <a:t>成        </a:t>
            </a:r>
            <a:r>
              <a:rPr lang="zh-CN" altLang="en-US" dirty="0"/>
              <a:t>，表示</a:t>
            </a:r>
            <a:r>
              <a:rPr lang="zh-CN" altLang="en-US" dirty="0" smtClean="0"/>
              <a:t>第</a:t>
            </a:r>
            <a:r>
              <a:rPr lang="en-US" altLang="zh-CN" dirty="0" smtClean="0"/>
              <a:t>p+1</a:t>
            </a:r>
            <a:r>
              <a:rPr lang="zh-CN" altLang="en-US" dirty="0" smtClean="0"/>
              <a:t>次</a:t>
            </a:r>
            <a:r>
              <a:rPr lang="zh-CN" altLang="en-US" dirty="0"/>
              <a:t>保存在矩阵中，位置为</a:t>
            </a:r>
            <a:r>
              <a:rPr lang="en-US" altLang="zh-CN" dirty="0"/>
              <a:t>(r, c)</a:t>
            </a:r>
            <a:r>
              <a:rPr lang="zh-CN" altLang="en-US" dirty="0"/>
              <a:t>的</a:t>
            </a:r>
            <a:r>
              <a:rPr lang="zh-CN" altLang="en-US" dirty="0" smtClean="0"/>
              <a:t>元素。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25612"/>
              </p:ext>
            </p:extLst>
          </p:nvPr>
        </p:nvGraphicFramePr>
        <p:xfrm>
          <a:off x="1646238" y="3088668"/>
          <a:ext cx="67294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Formula" r:id="rId3" imgW="3393720" imgH="482760" progId="Equation.Ribbit">
                  <p:embed/>
                </p:oleObj>
              </mc:Choice>
              <mc:Fallback>
                <p:oleObj name="Formula" r:id="rId3" imgW="3393720" imgH="48276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6238" y="3088668"/>
                        <a:ext cx="6729412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42502"/>
              </p:ext>
            </p:extLst>
          </p:nvPr>
        </p:nvGraphicFramePr>
        <p:xfrm>
          <a:off x="3337787" y="2357438"/>
          <a:ext cx="6937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Formula" r:id="rId5" imgW="350640" imgH="204480" progId="Equation.Ribbit">
                  <p:embed/>
                </p:oleObj>
              </mc:Choice>
              <mc:Fallback>
                <p:oleObj name="Formula" r:id="rId5" imgW="350640" imgH="20448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7787" y="2357438"/>
                        <a:ext cx="69373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679847" y="4135438"/>
            <a:ext cx="6275433" cy="2473180"/>
            <a:chOff x="1679847" y="4135438"/>
            <a:chExt cx="6446837" cy="2647749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669324"/>
                </p:ext>
              </p:extLst>
            </p:nvPr>
          </p:nvGraphicFramePr>
          <p:xfrm>
            <a:off x="1679847" y="4135438"/>
            <a:ext cx="6446837" cy="2638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3" name="Formula" r:id="rId7" imgW="3670560" imgH="1503720" progId="Equation.Ribbit">
                    <p:embed/>
                  </p:oleObj>
                </mc:Choice>
                <mc:Fallback>
                  <p:oleObj name="Formula" r:id="rId7" imgW="3670560" imgH="1503720" progId="Equation.Ribbit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79847" y="4135438"/>
                          <a:ext cx="6446837" cy="2638425"/>
                        </a:xfrm>
                        <a:prstGeom prst="rect">
                          <a:avLst/>
                        </a:prstGeom>
                        <a:solidFill>
                          <a:srgbClr val="92D050">
                            <a:alpha val="5000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圆角矩形 6"/>
            <p:cNvSpPr/>
            <p:nvPr/>
          </p:nvSpPr>
          <p:spPr bwMode="auto">
            <a:xfrm>
              <a:off x="3366656" y="5532811"/>
              <a:ext cx="814646" cy="1250376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8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3.10</a:t>
            </a:r>
            <a:r>
              <a:rPr lang="zh-CN" altLang="en-US" sz="4000" dirty="0"/>
              <a:t>（</a:t>
            </a:r>
            <a:r>
              <a:rPr lang="en-US" altLang="zh-CN" sz="4000" dirty="0"/>
              <a:t>A=LU</a:t>
            </a:r>
            <a:r>
              <a:rPr lang="zh-CN" altLang="en-US" sz="4000" dirty="0"/>
              <a:t>的直接分解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dirty="0" smtClean="0"/>
              <a:t>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列消元：消去行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N-1</a:t>
            </a:r>
            <a:r>
              <a:rPr lang="zh-CN" altLang="en-US" dirty="0" smtClean="0"/>
              <a:t>，并将用于消去行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中的</a:t>
            </a:r>
            <a:r>
              <a:rPr lang="en-US" altLang="zh-CN" dirty="0"/>
              <a:t>x</a:t>
            </a:r>
            <a:r>
              <a:rPr lang="en-US" altLang="zh-CN" baseline="-25000" dirty="0"/>
              <a:t>N-1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r,N-1</a:t>
            </a:r>
            <a:r>
              <a:rPr lang="zh-CN" altLang="en-US" dirty="0" smtClean="0"/>
              <a:t>存入矩阵</a:t>
            </a:r>
            <a:r>
              <a:rPr lang="en-US" altLang="zh-CN" dirty="0" smtClean="0"/>
              <a:t>(r, N-1)</a:t>
            </a:r>
            <a:r>
              <a:rPr lang="zh-CN" altLang="en-US" dirty="0" smtClean="0"/>
              <a:t>处，</a:t>
            </a:r>
            <a:r>
              <a:rPr lang="en-US" altLang="zh-CN" dirty="0" smtClean="0"/>
              <a:t>r=N</a:t>
            </a:r>
            <a:r>
              <a:rPr lang="zh-CN" altLang="en-US" dirty="0" smtClean="0"/>
              <a:t>。新的元素写成      ，表示第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次保存在矩阵中，位置为</a:t>
            </a:r>
            <a:r>
              <a:rPr lang="en-US" altLang="zh-CN" dirty="0" smtClean="0"/>
              <a:t>(r, c)</a:t>
            </a:r>
            <a:r>
              <a:rPr lang="zh-CN" altLang="en-US" dirty="0" smtClean="0"/>
              <a:t>的元素。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09489"/>
              </p:ext>
            </p:extLst>
          </p:nvPr>
        </p:nvGraphicFramePr>
        <p:xfrm>
          <a:off x="1585971" y="3154938"/>
          <a:ext cx="6664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Formula" r:id="rId3" imgW="3360600" imgH="482760" progId="Equation.Ribbit">
                  <p:embed/>
                </p:oleObj>
              </mc:Choice>
              <mc:Fallback>
                <p:oleObj name="Formula" r:id="rId3" imgW="3360600" imgH="4827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971" y="3154938"/>
                        <a:ext cx="66643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04086"/>
              </p:ext>
            </p:extLst>
          </p:nvPr>
        </p:nvGraphicFramePr>
        <p:xfrm>
          <a:off x="2750097" y="2357438"/>
          <a:ext cx="5048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Formula" r:id="rId5" imgW="255600" imgH="204480" progId="Equation.Ribbit">
                  <p:embed/>
                </p:oleObj>
              </mc:Choice>
              <mc:Fallback>
                <p:oleObj name="Formula" r:id="rId5" imgW="255600" imgH="20448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0097" y="2357438"/>
                        <a:ext cx="50482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970" y="4110612"/>
            <a:ext cx="3921203" cy="21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3.10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A=LU</a:t>
            </a:r>
            <a:r>
              <a:rPr lang="zh-CN" altLang="en-US" dirty="0" smtClean="0"/>
              <a:t>的三角分解假设不存在行交换。这可能使得一个非奇异矩阵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不能直接分解为</a:t>
            </a:r>
            <a:r>
              <a:rPr lang="en-US" altLang="zh-CN" dirty="0" smtClean="0"/>
              <a:t>A=LU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43" y="2697566"/>
            <a:ext cx="1997731" cy="9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altLang="zh-CN" b="1" dirty="0" smtClean="0"/>
              <a:t>3.5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NⅹN</a:t>
            </a:r>
            <a:r>
              <a:rPr lang="zh-CN" altLang="en-US" dirty="0" smtClean="0"/>
              <a:t>置换矩阵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是一个在每一行和每一列只有一个元素为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，而其他元素为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的矩阵。</a:t>
            </a:r>
            <a:r>
              <a:rPr lang="en-US" altLang="zh-CN" dirty="0" smtClean="0"/>
              <a:t>P</a:t>
            </a:r>
            <a:r>
              <a:rPr lang="zh-CN" altLang="en-US" dirty="0" smtClean="0"/>
              <a:t>可表示为：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r>
              <a:rPr lang="en-US" altLang="zh-CN" dirty="0" smtClean="0"/>
              <a:t>P=[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的元素有如下形式：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84832"/>
              </p:ext>
            </p:extLst>
          </p:nvPr>
        </p:nvGraphicFramePr>
        <p:xfrm>
          <a:off x="1993208" y="2392307"/>
          <a:ext cx="3708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Formula" r:id="rId3" imgW="1869480" imgH="223560" progId="Equation.Ribbit">
                  <p:embed/>
                </p:oleObj>
              </mc:Choice>
              <mc:Fallback>
                <p:oleObj name="Formula" r:id="rId3" imgW="1869480" imgH="2235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3208" y="2392307"/>
                        <a:ext cx="370840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393174"/>
              </p:ext>
            </p:extLst>
          </p:nvPr>
        </p:nvGraphicFramePr>
        <p:xfrm>
          <a:off x="2163763" y="3344863"/>
          <a:ext cx="2740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Formula" r:id="rId5" imgW="1380600" imgH="482760" progId="Equation.Ribbit">
                  <p:embed/>
                </p:oleObj>
              </mc:Choice>
              <mc:Fallback>
                <p:oleObj name="Formula" r:id="rId5" imgW="1380600" imgH="4827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763" y="3344863"/>
                        <a:ext cx="27400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7108"/>
              </p:ext>
            </p:extLst>
          </p:nvPr>
        </p:nvGraphicFramePr>
        <p:xfrm>
          <a:off x="1910830" y="4480501"/>
          <a:ext cx="539273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Formula" r:id="rId7" imgW="2719080" imgH="758520" progId="Equation.Ribbit">
                  <p:embed/>
                </p:oleObj>
              </mc:Choice>
              <mc:Fallback>
                <p:oleObj name="Formula" r:id="rId7" imgW="2719080" imgH="7585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0830" y="4480501"/>
                        <a:ext cx="5392738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0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3.11 </a:t>
            </a:r>
            <a:r>
              <a:rPr lang="zh-CN" altLang="en-US" dirty="0" smtClean="0"/>
              <a:t>设                                          是一个置换矩阵。</a:t>
            </a:r>
            <a:r>
              <a:rPr lang="en-US" altLang="zh-CN" dirty="0" smtClean="0"/>
              <a:t>PA</a:t>
            </a:r>
            <a:r>
              <a:rPr lang="zh-CN" altLang="en-US" dirty="0" smtClean="0"/>
              <a:t>是一个新的矩阵，它的行是将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中的行按行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调整顺序后形成的。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73663"/>
              </p:ext>
            </p:extLst>
          </p:nvPr>
        </p:nvGraphicFramePr>
        <p:xfrm>
          <a:off x="2924233" y="1600200"/>
          <a:ext cx="3708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Formula" r:id="rId3" imgW="1869480" imgH="223560" progId="Equation.Ribbit">
                  <p:embed/>
                </p:oleObj>
              </mc:Choice>
              <mc:Fallback>
                <p:oleObj name="Formula" r:id="rId3" imgW="1869480" imgH="2235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4233" y="1600200"/>
                        <a:ext cx="370840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924" y="2845983"/>
            <a:ext cx="5803760" cy="11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altLang="zh-CN" b="1" dirty="0" smtClean="0"/>
              <a:t>3.12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是非奇异矩阵，则存在一个转换矩阵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PA</a:t>
            </a:r>
            <a:r>
              <a:rPr lang="zh-CN" altLang="en-US" dirty="0" smtClean="0"/>
              <a:t>存在三解分解：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PA=LU</a:t>
            </a:r>
          </a:p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04" y="3230707"/>
            <a:ext cx="5129799" cy="10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扩展高斯消去过程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下面定理是定理</a:t>
            </a:r>
            <a:r>
              <a:rPr lang="en-US" altLang="zh-CN" sz="2200" dirty="0" smtClean="0"/>
              <a:t>3.10</a:t>
            </a:r>
            <a:r>
              <a:rPr lang="zh-CN" altLang="en-US" sz="2200" dirty="0" smtClean="0"/>
              <a:t>的扩展，它包含对行交换的处理。这样三角分解可用于任何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是非奇异矩阵的线性方程组</a:t>
            </a:r>
            <a:r>
              <a:rPr lang="en-US" altLang="zh-CN" sz="2200" dirty="0" smtClean="0"/>
              <a:t>AX=B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200" b="1" dirty="0" smtClean="0"/>
              <a:t>定理</a:t>
            </a:r>
            <a:r>
              <a:rPr lang="en-US" altLang="zh-CN" sz="2200" b="1" dirty="0" smtClean="0"/>
              <a:t>3.14</a:t>
            </a:r>
            <a:r>
              <a:rPr lang="zh-CN" altLang="en-US" sz="2200" b="1" dirty="0" smtClean="0"/>
              <a:t>（非直接分解</a:t>
            </a:r>
            <a:r>
              <a:rPr lang="en-US" altLang="zh-CN" sz="2200" b="1" dirty="0" smtClean="0"/>
              <a:t>PA=LU</a:t>
            </a:r>
            <a:r>
              <a:rPr lang="zh-CN" altLang="en-US" sz="2200" b="1" dirty="0" smtClean="0"/>
              <a:t>）</a:t>
            </a:r>
            <a:r>
              <a:rPr lang="zh-CN" altLang="en-US" sz="2200" dirty="0" smtClean="0"/>
              <a:t>设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是一个</a:t>
            </a:r>
            <a:r>
              <a:rPr lang="en-US" altLang="zh-CN" sz="2200" dirty="0" err="1" smtClean="0"/>
              <a:t>NⅹN</a:t>
            </a:r>
            <a:r>
              <a:rPr lang="zh-CN" altLang="en-US" sz="2200" dirty="0" smtClean="0"/>
              <a:t>矩阵，假设高斯消去法可求解经过行变换的一般线性方程组</a:t>
            </a:r>
            <a:r>
              <a:rPr lang="en-US" altLang="zh-CN" sz="2200" dirty="0" smtClean="0"/>
              <a:t>AX=B</a:t>
            </a:r>
            <a:r>
              <a:rPr lang="zh-CN" altLang="en-US" sz="2200" dirty="0" smtClean="0"/>
              <a:t>。则存在一个转换矩阵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，使得</a:t>
            </a:r>
            <a:r>
              <a:rPr lang="en-US" altLang="zh-CN" sz="2200" dirty="0" smtClean="0"/>
              <a:t>PA</a:t>
            </a:r>
            <a:r>
              <a:rPr lang="zh-CN" altLang="en-US" sz="2200" dirty="0" smtClean="0"/>
              <a:t>可分解为一个下三角矩阵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和一个上三角矩阵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	PA=LU</a:t>
            </a:r>
          </a:p>
          <a:p>
            <a:pPr marL="0" indent="0">
              <a:buNone/>
            </a:pPr>
            <a:r>
              <a:rPr lang="zh-CN" altLang="en-US" sz="2200" dirty="0" smtClean="0"/>
              <a:t>    而且可构造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的主对角元素为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的主对角线元素非零。可用如下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步求出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构造矩阵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计算列向量</a:t>
            </a:r>
            <a:r>
              <a:rPr lang="en-US" altLang="zh-CN" sz="2000" dirty="0" smtClean="0"/>
              <a:t>PB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用前向替换法对方程组</a:t>
            </a:r>
            <a:r>
              <a:rPr lang="en-US" altLang="zh-CN" sz="2000" dirty="0" smtClean="0"/>
              <a:t>LY=PB</a:t>
            </a:r>
            <a:r>
              <a:rPr lang="zh-CN" altLang="en-US" sz="2000" dirty="0" smtClean="0"/>
              <a:t>求解</a:t>
            </a:r>
            <a:r>
              <a:rPr lang="en-US" altLang="zh-CN" sz="2000" dirty="0" smtClean="0"/>
              <a:t>Y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用回代法对方程组</a:t>
            </a:r>
            <a:r>
              <a:rPr lang="en-US" altLang="zh-CN" sz="2000" dirty="0" smtClean="0"/>
              <a:t>UX=Y</a:t>
            </a:r>
            <a:r>
              <a:rPr lang="zh-CN" altLang="en-US" sz="2000" dirty="0" smtClean="0"/>
              <a:t>求解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23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三角分解法的应用场合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如果要求解多个方程组</a:t>
            </a:r>
            <a:r>
              <a:rPr lang="en-US" altLang="zh-CN" dirty="0" smtClean="0"/>
              <a:t>AX=B</a:t>
            </a:r>
            <a:r>
              <a:rPr lang="zh-CN" altLang="en-US" dirty="0" smtClean="0"/>
              <a:t>，其中矩阵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固定，而列矩阵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可变。则步骤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只需执行一次，步骤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根据不同的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求解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的计算效率很高，需要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次操作，而高斯消去法需要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r>
              <a:rPr lang="zh-CN" altLang="en-US" dirty="0" smtClean="0"/>
              <a:t>次操作。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1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三角分解法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</a:t>
            </a:r>
            <a:r>
              <a:rPr lang="en-US" altLang="zh-CN" b="1" dirty="0" smtClean="0"/>
              <a:t>3.3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PA=LU</a:t>
            </a:r>
            <a:r>
              <a:rPr lang="zh-CN" altLang="en-US" b="1" dirty="0" smtClean="0"/>
              <a:t>：带选主元的分解法）</a:t>
            </a:r>
            <a:r>
              <a:rPr lang="zh-CN" altLang="en-US" dirty="0" smtClean="0"/>
              <a:t>构造线性方程组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的解，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是非奇异矩阵。</a:t>
            </a:r>
            <a:endParaRPr lang="en-US" altLang="zh-CN" dirty="0" smtClean="0"/>
          </a:p>
          <a:p>
            <a:r>
              <a:rPr lang="zh-CN" altLang="en-US" dirty="0" smtClean="0"/>
              <a:t>使用偏序选主元策略，行交换记录在矩阵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8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三角分解法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3.10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A=LU</a:t>
            </a:r>
            <a:r>
              <a:rPr lang="zh-CN" altLang="en-US" dirty="0" smtClean="0"/>
              <a:t>的直接分解）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zh-CN" altLang="en-US" b="1" dirty="0" smtClean="0">
                <a:solidFill>
                  <a:srgbClr val="C00000"/>
                </a:solidFill>
              </a:rPr>
              <a:t>无行交换变换</a:t>
            </a:r>
            <a:r>
              <a:rPr lang="zh-CN" altLang="en-US" dirty="0" smtClean="0"/>
              <a:t>的高斯消去法可求解一般线性方程组</a:t>
            </a:r>
            <a:r>
              <a:rPr lang="en-US" altLang="zh-CN" b="1" dirty="0" smtClean="0"/>
              <a:t>AX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，则矩阵</a:t>
            </a:r>
            <a:r>
              <a:rPr lang="en-US" altLang="zh-CN" b="1" dirty="0" smtClean="0"/>
              <a:t>A</a:t>
            </a:r>
            <a:r>
              <a:rPr lang="zh-CN" altLang="en-US" dirty="0" smtClean="0"/>
              <a:t>可分解为一个下三角矩阵</a:t>
            </a:r>
            <a:r>
              <a:rPr lang="en-US" altLang="zh-CN" b="1" dirty="0" smtClean="0"/>
              <a:t>L</a:t>
            </a:r>
            <a:r>
              <a:rPr lang="zh-CN" altLang="en-US" dirty="0" smtClean="0"/>
              <a:t>和一个上三角</a:t>
            </a:r>
            <a:r>
              <a:rPr lang="en-US" altLang="zh-CN" b="1" dirty="0" smtClean="0"/>
              <a:t>U</a:t>
            </a:r>
            <a:r>
              <a:rPr lang="zh-CN" altLang="en-US" dirty="0" smtClean="0"/>
              <a:t>的乘积：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 smtClean="0"/>
              <a:t>A=LU</a:t>
            </a:r>
          </a:p>
          <a:p>
            <a:pPr marL="0" indent="0">
              <a:buNone/>
            </a:pPr>
            <a:r>
              <a:rPr lang="zh-CN" altLang="en-US" dirty="0" smtClean="0"/>
              <a:t>    而且</a:t>
            </a:r>
            <a:r>
              <a:rPr lang="en-US" altLang="zh-CN" b="1" dirty="0" smtClean="0"/>
              <a:t>L</a:t>
            </a:r>
            <a:r>
              <a:rPr lang="zh-CN" altLang="en-US" dirty="0" smtClean="0"/>
              <a:t>的对角线元素为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U</a:t>
            </a:r>
            <a:r>
              <a:rPr lang="zh-CN" altLang="en-US" dirty="0" smtClean="0"/>
              <a:t>的对角线元素非零。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得到</a:t>
            </a:r>
            <a:r>
              <a:rPr lang="en-US" altLang="zh-CN" b="1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U</a:t>
            </a:r>
            <a:r>
              <a:rPr lang="zh-CN" altLang="en-US" dirty="0" smtClean="0"/>
              <a:t>后，可通过如下步骤得到</a:t>
            </a:r>
            <a:r>
              <a:rPr lang="en-US" altLang="zh-CN" b="1" dirty="0" smtClean="0"/>
              <a:t>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zh-CN" altLang="en-US" dirty="0" smtClean="0"/>
              <a:t>）利用前向替换法对方程组</a:t>
            </a:r>
            <a:r>
              <a:rPr lang="en-US" altLang="zh-CN" b="1" dirty="0" smtClean="0"/>
              <a:t>LY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求解</a:t>
            </a:r>
            <a:r>
              <a:rPr lang="en-US" altLang="zh-CN" b="1" dirty="0" smtClean="0"/>
              <a:t>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  <a:r>
              <a:rPr lang="zh-CN" altLang="en-US" dirty="0" smtClean="0"/>
              <a:t>）利用回代法对方程组</a:t>
            </a:r>
            <a:r>
              <a:rPr lang="en-US" altLang="zh-CN" b="1" dirty="0" smtClean="0"/>
              <a:t>UX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Y</a:t>
            </a:r>
            <a:r>
              <a:rPr lang="zh-CN" altLang="en-US" dirty="0" smtClean="0"/>
              <a:t>求解</a:t>
            </a:r>
            <a:r>
              <a:rPr lang="en-US" altLang="zh-CN" b="1" dirty="0" smtClean="0"/>
              <a:t>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60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三角分解法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是非奇异矩阵，则存在一个三角分解：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45" y="2294831"/>
            <a:ext cx="6036707" cy="11466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90179"/>
              </p:ext>
            </p:extLst>
          </p:nvPr>
        </p:nvGraphicFramePr>
        <p:xfrm>
          <a:off x="2268480" y="3706812"/>
          <a:ext cx="2301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6" name="Formula" r:id="rId4" imgW="115920" imgH="160200" progId="Equation.Ribbit">
                  <p:embed/>
                </p:oleObj>
              </mc:Choice>
              <mc:Fallback>
                <p:oleObj name="Formula" r:id="rId4" imgW="11592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8480" y="3706812"/>
                        <a:ext cx="23018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71382"/>
              </p:ext>
            </p:extLst>
          </p:nvPr>
        </p:nvGraphicFramePr>
        <p:xfrm>
          <a:off x="3387955" y="3816349"/>
          <a:ext cx="223837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Formula" r:id="rId6" imgW="113040" imgH="104400" progId="Equation.Ribbit">
                  <p:embed/>
                </p:oleObj>
              </mc:Choice>
              <mc:Fallback>
                <p:oleObj name="Formula" r:id="rId6" imgW="113040" imgH="10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87955" y="3816349"/>
                        <a:ext cx="223837" cy="20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93988"/>
              </p:ext>
            </p:extLst>
          </p:nvPr>
        </p:nvGraphicFramePr>
        <p:xfrm>
          <a:off x="4476201" y="3716337"/>
          <a:ext cx="203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Formula" r:id="rId8" imgW="102960" imgH="156240" progId="Equation.Ribbit">
                  <p:embed/>
                </p:oleObj>
              </mc:Choice>
              <mc:Fallback>
                <p:oleObj name="Formula" r:id="rId8" imgW="10296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201" y="3716337"/>
                        <a:ext cx="203200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01385"/>
              </p:ext>
            </p:extLst>
          </p:nvPr>
        </p:nvGraphicFramePr>
        <p:xfrm>
          <a:off x="6408219" y="3709987"/>
          <a:ext cx="2301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Formula" r:id="rId10" imgW="115920" imgH="158760" progId="Equation.Ribbit">
                  <p:embed/>
                </p:oleObj>
              </mc:Choice>
              <mc:Fallback>
                <p:oleObj name="Formula" r:id="rId10" imgW="115920" imgH="158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8219" y="3709987"/>
                        <a:ext cx="23018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8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前向替换法和回代法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66950"/>
            <a:ext cx="7772400" cy="3863975"/>
          </a:xfrm>
        </p:spPr>
        <p:txBody>
          <a:bodyPr/>
          <a:lstStyle/>
          <a:p>
            <a:r>
              <a:rPr lang="zh-CN" altLang="en-US" dirty="0" smtClean="0"/>
              <a:t>使用前向替换法，求解方程组</a:t>
            </a:r>
            <a:r>
              <a:rPr lang="en-US" altLang="zh-CN" b="1" dirty="0" smtClean="0"/>
              <a:t>LY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利用回代法，对方程组</a:t>
            </a:r>
            <a:r>
              <a:rPr lang="en-US" altLang="zh-CN" dirty="0" smtClean="0"/>
              <a:t>UX=Y</a:t>
            </a:r>
            <a:r>
              <a:rPr lang="zh-CN" altLang="en-US" dirty="0" smtClean="0"/>
              <a:t>求解</a:t>
            </a:r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071" y="2752034"/>
            <a:ext cx="3002284" cy="1130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071" y="4497331"/>
            <a:ext cx="3059971" cy="1196889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15000"/>
              </p:ext>
            </p:extLst>
          </p:nvPr>
        </p:nvGraphicFramePr>
        <p:xfrm>
          <a:off x="1096963" y="1554828"/>
          <a:ext cx="7762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Formula" r:id="rId5" imgW="3915720" imgH="384840" progId="Equation.Ribbit">
                  <p:embed/>
                </p:oleObj>
              </mc:Choice>
              <mc:Fallback>
                <p:oleObj name="Formula" r:id="rId5" imgW="3915720" imgH="384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963" y="1554828"/>
                        <a:ext cx="77628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7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求解：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27" y="1600200"/>
            <a:ext cx="2785680" cy="12522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64" y="2929110"/>
            <a:ext cx="4543425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9092" y="3192087"/>
            <a:ext cx="1413164" cy="4616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三角分解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2718262" y="3241962"/>
            <a:ext cx="473825" cy="37407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563" y="3975272"/>
            <a:ext cx="1972231" cy="10289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547" y="4260869"/>
            <a:ext cx="1413164" cy="4616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前向替换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2733717" y="4310744"/>
            <a:ext cx="473825" cy="37407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652650" y="4298870"/>
            <a:ext cx="473825" cy="37407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45260" y="3975272"/>
            <a:ext cx="903438" cy="10772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y1=21</a:t>
            </a: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y2=10</a:t>
            </a: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y3=6</a:t>
            </a: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y4=-24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563" y="5206766"/>
            <a:ext cx="1962150" cy="895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9484" y="5439237"/>
            <a:ext cx="1413164" cy="4616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回代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2758654" y="5489112"/>
            <a:ext cx="473825" cy="37407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644332" y="5463440"/>
            <a:ext cx="473825" cy="37407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6942" y="5139842"/>
            <a:ext cx="903438" cy="10772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x1=1</a:t>
            </a: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x2=2</a:t>
            </a: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x3=3</a:t>
            </a:r>
          </a:p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x4=4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0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3.10</a:t>
            </a:r>
            <a:r>
              <a:rPr lang="zh-CN" altLang="en-US" dirty="0"/>
              <a:t>（</a:t>
            </a:r>
            <a:r>
              <a:rPr lang="en-US" altLang="zh-CN" dirty="0"/>
              <a:t>A=LU</a:t>
            </a:r>
            <a:r>
              <a:rPr lang="zh-CN" altLang="en-US" dirty="0"/>
              <a:t>的直接分解）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73" y="1747232"/>
            <a:ext cx="40576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3.10</a:t>
            </a:r>
            <a:r>
              <a:rPr lang="zh-CN" altLang="en-US" sz="4000" dirty="0"/>
              <a:t>（</a:t>
            </a:r>
            <a:r>
              <a:rPr lang="en-US" altLang="zh-CN" sz="4000" dirty="0"/>
              <a:t>A=LU</a:t>
            </a:r>
            <a:r>
              <a:rPr lang="zh-CN" altLang="en-US" sz="4000" dirty="0"/>
              <a:t>的直接分解）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将系数保存在增广矩阵中。     的上标表示第一次保存在位置</a:t>
            </a:r>
            <a:r>
              <a:rPr lang="en-US" altLang="zh-CN" dirty="0" smtClean="0"/>
              <a:t>(r, c)</a:t>
            </a:r>
            <a:r>
              <a:rPr lang="zh-CN" altLang="en-US" dirty="0" smtClean="0"/>
              <a:t>中的元素。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104498" y="1614486"/>
          <a:ext cx="420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Formula" r:id="rId3" imgW="212400" imgH="204480" progId="Equation.Ribbit">
                  <p:embed/>
                </p:oleObj>
              </mc:Choice>
              <mc:Fallback>
                <p:oleObj name="Formula" r:id="rId3" imgW="212400" imgH="2044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4498" y="1614486"/>
                        <a:ext cx="42068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479" y="2548859"/>
            <a:ext cx="3530363" cy="20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3.10</a:t>
            </a:r>
            <a:r>
              <a:rPr lang="zh-CN" altLang="en-US" sz="4000" dirty="0"/>
              <a:t>（</a:t>
            </a:r>
            <a:r>
              <a:rPr lang="en-US" altLang="zh-CN" sz="4000" dirty="0"/>
              <a:t>A=LU</a:t>
            </a:r>
            <a:r>
              <a:rPr lang="zh-CN" altLang="en-US" sz="4000" dirty="0"/>
              <a:t>的直接分解）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列消元：消去行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，并将用于消去行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r1</a:t>
            </a:r>
            <a:r>
              <a:rPr lang="zh-CN" altLang="en-US" dirty="0" smtClean="0"/>
              <a:t>存入矩阵</a:t>
            </a:r>
            <a:r>
              <a:rPr lang="en-US" altLang="zh-CN" dirty="0" smtClean="0"/>
              <a:t>(r, 1)</a:t>
            </a:r>
            <a:r>
              <a:rPr lang="zh-CN" altLang="en-US" dirty="0" smtClean="0"/>
              <a:t>处，</a:t>
            </a:r>
            <a:r>
              <a:rPr lang="en-US" altLang="zh-CN" dirty="0" smtClean="0"/>
              <a:t>r=2, …, N</a:t>
            </a:r>
            <a:r>
              <a:rPr lang="zh-CN" altLang="en-US" dirty="0"/>
              <a:t>。新的元素写成     ，表示第二次保存在矩阵中，位置为</a:t>
            </a:r>
            <a:r>
              <a:rPr lang="en-US" altLang="zh-CN" dirty="0"/>
              <a:t>(r, c)</a:t>
            </a:r>
            <a:r>
              <a:rPr lang="zh-CN" altLang="en-US" dirty="0"/>
              <a:t>的元素。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40905"/>
              </p:ext>
            </p:extLst>
          </p:nvPr>
        </p:nvGraphicFramePr>
        <p:xfrm>
          <a:off x="1912938" y="3142846"/>
          <a:ext cx="59420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Formula" r:id="rId3" imgW="2997360" imgH="482760" progId="Equation.Ribbit">
                  <p:embed/>
                </p:oleObj>
              </mc:Choice>
              <mc:Fallback>
                <p:oleObj name="Formula" r:id="rId3" imgW="2997360" imgH="48276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2938" y="3142846"/>
                        <a:ext cx="5942012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79578"/>
              </p:ext>
            </p:extLst>
          </p:nvPr>
        </p:nvGraphicFramePr>
        <p:xfrm>
          <a:off x="2419005" y="2356918"/>
          <a:ext cx="420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Formula" r:id="rId5" imgW="212400" imgH="204480" progId="Equation.Ribbit">
                  <p:embed/>
                </p:oleObj>
              </mc:Choice>
              <mc:Fallback>
                <p:oleObj name="Formula" r:id="rId5" imgW="212400" imgH="20448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9005" y="2356918"/>
                        <a:ext cx="42068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21251" y="4216458"/>
            <a:ext cx="4013879" cy="2275782"/>
            <a:chOff x="1921251" y="4216458"/>
            <a:chExt cx="4013879" cy="227578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1251" y="4216458"/>
              <a:ext cx="4013879" cy="2275782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 bwMode="auto">
            <a:xfrm>
              <a:off x="2152996" y="4779817"/>
              <a:ext cx="440575" cy="1579418"/>
            </a:xfrm>
            <a:prstGeom prst="roundRect">
              <a:avLst/>
            </a:prstGeom>
            <a:noFill/>
            <a:ln w="3810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5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26151</TotalTime>
  <Words>793</Words>
  <Application>Microsoft Office PowerPoint</Application>
  <PresentationFormat>全屏显示(4:3)</PresentationFormat>
  <Paragraphs>77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计算方法</vt:lpstr>
      <vt:lpstr>内容</vt:lpstr>
      <vt:lpstr>定理3.10（A=LU的直接分解）</vt:lpstr>
      <vt:lpstr>三角分解法</vt:lpstr>
      <vt:lpstr>前向替换法和回代法</vt:lpstr>
      <vt:lpstr>例3.20</vt:lpstr>
      <vt:lpstr>定理3.10（A=LU的直接分解）</vt:lpstr>
      <vt:lpstr>定理3.10（A=LU的直接分解）</vt:lpstr>
      <vt:lpstr>定理3.10（A=LU的直接分解）</vt:lpstr>
      <vt:lpstr>定理3.10（A=LU的直接分解）</vt:lpstr>
      <vt:lpstr>定理3.10（A=LU的直接分解）</vt:lpstr>
      <vt:lpstr>定理3.10（A=LU的直接分解）</vt:lpstr>
      <vt:lpstr>置换矩阵</vt:lpstr>
      <vt:lpstr>置换矩阵</vt:lpstr>
      <vt:lpstr>置换矩阵</vt:lpstr>
      <vt:lpstr>置换矩阵</vt:lpstr>
      <vt:lpstr>扩展高斯消去过程</vt:lpstr>
      <vt:lpstr>三角分解法的应用场合</vt:lpstr>
      <vt:lpstr>3.5 三角分解法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Admin</cp:lastModifiedBy>
  <cp:revision>311</cp:revision>
  <dcterms:created xsi:type="dcterms:W3CDTF">1999-01-07T10:18:39Z</dcterms:created>
  <dcterms:modified xsi:type="dcterms:W3CDTF">2019-03-26T02:17:01Z</dcterms:modified>
</cp:coreProperties>
</file>