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8"/>
  </p:notesMasterIdLst>
  <p:sldIdLst>
    <p:sldId id="256" r:id="rId2"/>
    <p:sldId id="345" r:id="rId3"/>
    <p:sldId id="408" r:id="rId4"/>
    <p:sldId id="397" r:id="rId5"/>
    <p:sldId id="403" r:id="rId6"/>
    <p:sldId id="406" r:id="rId7"/>
    <p:sldId id="398" r:id="rId8"/>
    <p:sldId id="404" r:id="rId9"/>
    <p:sldId id="407" r:id="rId10"/>
    <p:sldId id="399" r:id="rId11"/>
    <p:sldId id="400" r:id="rId12"/>
    <p:sldId id="405" r:id="rId13"/>
    <p:sldId id="401" r:id="rId14"/>
    <p:sldId id="402" r:id="rId15"/>
    <p:sldId id="409" r:id="rId16"/>
    <p:sldId id="33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23E"/>
    <a:srgbClr val="FF3300"/>
    <a:srgbClr val="FFE4DF"/>
    <a:srgbClr val="0066CC"/>
    <a:srgbClr val="0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3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76E949-1CEF-4CF5-9E1E-B88E39896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349C-8177-467C-8B62-0AAD07565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7F6C-825D-43A2-A070-2AF7AA92F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E6B7-2A18-4525-BB6A-0DC1451B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E225-4B37-4BCC-AD98-AB747A3D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1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C0E5-A871-4CEB-BF24-A7C419036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B138-B5FC-4532-B572-2502BC3FF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D572-DA33-4804-A263-36B11A56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E67E2-0DB0-4CE9-9C7C-00181709F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A252-B5AD-4A58-9DA5-1269CC159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EC01-E9C8-4BA4-81DA-7B2150366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0EC4-A206-4151-8902-635CB472F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2AB7F-655A-46A8-9100-AAEE261D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3"/>
          <p:cNvSpPr>
            <a:spLocks noChangeShapeType="1"/>
          </p:cNvSpPr>
          <p:nvPr userDrawn="1"/>
        </p:nvSpPr>
        <p:spPr bwMode="auto">
          <a:xfrm>
            <a:off x="609600" y="1676400"/>
            <a:ext cx="838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anchor="ctr" anchorCtr="1"/>
          <a:lstStyle>
            <a:defPPr>
              <a:defRPr lang="zh-CN"/>
            </a:defPPr>
            <a:lvl1pPr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 smtClean="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FE3A597-5A96-40A6-9055-B49EE37D03F1}" type="slidenum">
              <a:rPr lang="en-US" altLang="zh-CN" sz="140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</a:t>
            </a:r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16</a:t>
            </a:r>
            <a:endParaRPr lang="en-US" altLang="zh-CN" sz="1400" dirty="0">
              <a:solidFill>
                <a:srgbClr val="002060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0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smtClean="0"/>
              <a:t>计算方法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线性方程组的数值解法</a:t>
            </a:r>
            <a:endParaRPr lang="en-US" altLang="zh-CN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收敛问题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1" y="4584606"/>
            <a:ext cx="1753223" cy="138362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14474"/>
            <a:ext cx="2266950" cy="1057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00200"/>
            <a:ext cx="2158548" cy="936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75" y="1562350"/>
            <a:ext cx="4924425" cy="263842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 bwMode="auto">
          <a:xfrm>
            <a:off x="2740776" y="5026724"/>
            <a:ext cx="596348" cy="485030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1755002" y="2597543"/>
            <a:ext cx="526952" cy="416931"/>
          </a:xfrm>
          <a:prstGeom prst="down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1547960" y="4132305"/>
            <a:ext cx="526952" cy="416931"/>
          </a:xfrm>
          <a:prstGeom prst="down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75" y="4584606"/>
            <a:ext cx="2057233" cy="1383626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 bwMode="auto">
          <a:xfrm>
            <a:off x="914401" y="1598959"/>
            <a:ext cx="2158548" cy="299258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914400" y="2209212"/>
            <a:ext cx="2158548" cy="299258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955966" y="3068251"/>
            <a:ext cx="2158548" cy="299258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955965" y="3678504"/>
            <a:ext cx="2158548" cy="299258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右弧形箭头 2"/>
          <p:cNvSpPr/>
          <p:nvPr/>
        </p:nvSpPr>
        <p:spPr bwMode="auto">
          <a:xfrm>
            <a:off x="3181350" y="1704109"/>
            <a:ext cx="243225" cy="640080"/>
          </a:xfrm>
          <a:prstGeom prst="curvedLef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5928863" y="3979438"/>
            <a:ext cx="771196" cy="442674"/>
          </a:xfrm>
          <a:prstGeom prst="wedgeRoundRectCallout">
            <a:avLst>
              <a:gd name="adj1" fmla="val -99115"/>
              <a:gd name="adj2" fmla="val -134810"/>
              <a:gd name="adj3" fmla="val 16667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  <a:ex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发散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89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9" grpId="0" animBg="1"/>
      <p:bldP spid="20" grpId="0" animBg="1"/>
      <p:bldP spid="3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</a:t>
            </a:r>
            <a:r>
              <a:rPr lang="en-US" altLang="zh-CN" b="1" dirty="0" smtClean="0"/>
              <a:t>3.6 </a:t>
            </a:r>
            <a:r>
              <a:rPr lang="zh-CN" altLang="en-US" dirty="0" smtClean="0"/>
              <a:t>设有</a:t>
            </a:r>
            <a:r>
              <a:rPr lang="en-US" altLang="zh-CN" dirty="0" err="1" smtClean="0"/>
              <a:t>NxN</a:t>
            </a:r>
            <a:r>
              <a:rPr lang="zh-CN" altLang="en-US" dirty="0" smtClean="0"/>
              <a:t>维矩阵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，如果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则称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具有</a:t>
            </a:r>
            <a:r>
              <a:rPr lang="zh-CN" altLang="en-US" b="1" i="1" dirty="0" smtClean="0"/>
              <a:t>严格对角优势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这表示在矩阵的每一行中，主对角线上的元素的绝对值大于其他元素的绝对值的和。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382717"/>
              </p:ext>
            </p:extLst>
          </p:nvPr>
        </p:nvGraphicFramePr>
        <p:xfrm>
          <a:off x="2032000" y="2058988"/>
          <a:ext cx="40814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Formula" r:id="rId3" imgW="2058840" imgH="590760" progId="Equation.Ribbit">
                  <p:embed/>
                </p:oleObj>
              </mc:Choice>
              <mc:Fallback>
                <p:oleObj name="Formula" r:id="rId3" imgW="2058840" imgH="590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2058988"/>
                        <a:ext cx="4081463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1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定理</a:t>
            </a:r>
            <a:r>
              <a:rPr lang="en-US" altLang="zh-CN" b="1" dirty="0" smtClean="0"/>
              <a:t>3.15</a:t>
            </a:r>
            <a:r>
              <a:rPr lang="zh-CN" altLang="en-US" b="1" dirty="0" smtClean="0"/>
              <a:t>（雅可比迭代）</a:t>
            </a:r>
            <a:r>
              <a:rPr lang="zh-CN" altLang="en-US" dirty="0" smtClean="0"/>
              <a:t>设矩阵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具有</a:t>
            </a:r>
            <a:r>
              <a:rPr lang="zh-CN" altLang="en-US" b="1" dirty="0" smtClean="0">
                <a:solidFill>
                  <a:srgbClr val="C00000"/>
                </a:solidFill>
              </a:rPr>
              <a:t>严格对角优势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AX=B</a:t>
            </a:r>
            <a:r>
              <a:rPr lang="zh-CN" altLang="en-US" dirty="0" smtClean="0"/>
              <a:t>有唯一解</a:t>
            </a:r>
            <a:r>
              <a:rPr lang="en-US" altLang="zh-CN" dirty="0" smtClean="0"/>
              <a:t>X=P</a:t>
            </a:r>
            <a:r>
              <a:rPr lang="zh-CN" altLang="en-US" dirty="0" smtClean="0"/>
              <a:t>。利用雅可比迭代式可产生一个向量序列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，而且对于任意初始向量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，向量序列都将收敛到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具有严格对角优势时，可证明高斯</a:t>
            </a:r>
            <a:r>
              <a:rPr lang="en-US" altLang="zh-CN" dirty="0" smtClean="0"/>
              <a:t>-</a:t>
            </a:r>
            <a:r>
              <a:rPr lang="zh-CN" altLang="en-US" dirty="0" smtClean="0"/>
              <a:t>赛德尔迭代法也会收敛。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2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收敛性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用向量之间的距离来判断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}</a:t>
            </a:r>
            <a:r>
              <a:rPr lang="zh-CN" altLang="en-US" dirty="0" smtClean="0"/>
              <a:t>是否收敛到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P={x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Q={y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 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, …,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之间的欧几里得距离为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另一种范数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维空间中的两点。可定义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的距离为</a:t>
            </a:r>
            <a:r>
              <a:rPr lang="en-US" altLang="zh-CN" dirty="0" smtClean="0"/>
              <a:t>||</a:t>
            </a:r>
            <a:r>
              <a:rPr lang="zh-CN" altLang="en-US" dirty="0" smtClean="0"/>
              <a:t>*</a:t>
            </a:r>
            <a:r>
              <a:rPr lang="en-US" altLang="zh-CN" dirty="0" smtClean="0"/>
              <a:t>||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范数，表示为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612146"/>
              </p:ext>
            </p:extLst>
          </p:nvPr>
        </p:nvGraphicFramePr>
        <p:xfrm>
          <a:off x="2260072" y="2646356"/>
          <a:ext cx="41005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8" name="Formula" r:id="rId3" imgW="2067840" imgH="538560" progId="Equation.Ribbit">
                  <p:embed/>
                </p:oleObj>
              </mc:Choice>
              <mc:Fallback>
                <p:oleObj name="Formula" r:id="rId3" imgW="2067840" imgH="538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072" y="2646356"/>
                        <a:ext cx="410051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285671"/>
              </p:ext>
            </p:extLst>
          </p:nvPr>
        </p:nvGraphicFramePr>
        <p:xfrm>
          <a:off x="2987941" y="3713156"/>
          <a:ext cx="19573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9" name="Formula" r:id="rId5" imgW="987120" imgH="487800" progId="Equation.Ribbit">
                  <p:embed/>
                </p:oleObj>
              </mc:Choice>
              <mc:Fallback>
                <p:oleObj name="Formula" r:id="rId5" imgW="987120" imgH="48780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941" y="3713156"/>
                        <a:ext cx="1957387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34978"/>
              </p:ext>
            </p:extLst>
          </p:nvPr>
        </p:nvGraphicFramePr>
        <p:xfrm>
          <a:off x="2278060" y="5370514"/>
          <a:ext cx="322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Formula" r:id="rId7" imgW="1627200" imgH="487800" progId="Equation.Ribbit">
                  <p:embed/>
                </p:oleObj>
              </mc:Choice>
              <mc:Fallback>
                <p:oleObj name="Formula" r:id="rId7" imgW="1627200" imgH="48780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8060" y="5370514"/>
                        <a:ext cx="32258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9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雅可比迭代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程序</a:t>
            </a:r>
            <a:r>
              <a:rPr lang="en-US" altLang="zh-CN" b="1" dirty="0" smtClean="0"/>
              <a:t>3.4</a:t>
            </a:r>
            <a:r>
              <a:rPr lang="en-US" altLang="zh-CN" dirty="0" smtClean="0"/>
              <a:t> </a:t>
            </a:r>
            <a:r>
              <a:rPr lang="zh-CN" altLang="en-US" dirty="0" smtClean="0"/>
              <a:t>求解</a:t>
            </a:r>
            <a:r>
              <a:rPr lang="zh-CN" altLang="en-US" dirty="0" smtClean="0"/>
              <a:t>线性方程组</a:t>
            </a:r>
            <a:r>
              <a:rPr lang="en-US" altLang="zh-CN" dirty="0" smtClean="0"/>
              <a:t>AX=B</a:t>
            </a:r>
            <a:r>
              <a:rPr lang="zh-CN" altLang="en-US" dirty="0" smtClean="0"/>
              <a:t>。初始值</a:t>
            </a:r>
            <a:r>
              <a:rPr lang="en-US" altLang="zh-CN" dirty="0" smtClean="0"/>
              <a:t>X=P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，并生成序列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，最后收敛到解。程序可用的充分条件是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具有严格对角优势。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49" y="1459808"/>
            <a:ext cx="6534150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49" y="2069408"/>
            <a:ext cx="65722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</a:t>
            </a:r>
            <a:r>
              <a:rPr lang="en-US" altLang="zh-CN" dirty="0" smtClean="0"/>
              <a:t>-</a:t>
            </a:r>
            <a:r>
              <a:rPr lang="zh-CN" altLang="en-US" dirty="0" smtClean="0"/>
              <a:t>赛德尔迭代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程序</a:t>
            </a:r>
            <a:r>
              <a:rPr lang="en-US" altLang="zh-CN" b="1" dirty="0" smtClean="0"/>
              <a:t>3.5</a:t>
            </a:r>
            <a:r>
              <a:rPr lang="en-US" altLang="zh-CN" dirty="0" smtClean="0"/>
              <a:t> </a:t>
            </a:r>
            <a:r>
              <a:rPr lang="zh-CN" altLang="en-US" dirty="0" smtClean="0"/>
              <a:t>求解线性方程组</a:t>
            </a:r>
            <a:r>
              <a:rPr lang="en-US" altLang="zh-CN" dirty="0" smtClean="0"/>
              <a:t>AX=B</a:t>
            </a:r>
            <a:r>
              <a:rPr lang="zh-CN" altLang="en-US" dirty="0" smtClean="0"/>
              <a:t>。初始值</a:t>
            </a:r>
            <a:r>
              <a:rPr lang="en-US" altLang="zh-CN" dirty="0" smtClean="0"/>
              <a:t>X=P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，并生成序列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，最后收敛到解。程序可用的充分条件是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具有严格对角优势。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16" y="201543"/>
            <a:ext cx="5834584" cy="41120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16" y="3898612"/>
            <a:ext cx="5598161" cy="26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smtClean="0"/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迭代法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解线性方程组方法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解线性方程组的方法可分为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C00000"/>
                </a:solidFill>
              </a:rPr>
              <a:t>直接法</a:t>
            </a:r>
            <a:r>
              <a:rPr lang="zh-CN" altLang="en-US" dirty="0" smtClean="0"/>
              <a:t>：高斯消去法，三角分解法等，是解</a:t>
            </a:r>
            <a:r>
              <a:rPr lang="zh-CN" altLang="en-US" b="1" dirty="0" smtClean="0"/>
              <a:t>低阶稠密</a:t>
            </a:r>
            <a:r>
              <a:rPr lang="zh-CN" altLang="en-US" dirty="0" smtClean="0"/>
              <a:t>方程组的有效方法。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</a:rPr>
              <a:t>迭代法</a:t>
            </a:r>
            <a:r>
              <a:rPr lang="zh-CN" altLang="en-US" dirty="0" smtClean="0"/>
              <a:t>：雅可比迭代法，高斯</a:t>
            </a:r>
            <a:r>
              <a:rPr lang="en-US" altLang="zh-CN" dirty="0" smtClean="0"/>
              <a:t>-</a:t>
            </a:r>
            <a:r>
              <a:rPr lang="zh-CN" altLang="en-US" dirty="0" smtClean="0"/>
              <a:t>赛德尔迭代法等，是解</a:t>
            </a:r>
            <a:r>
              <a:rPr lang="zh-CN" altLang="en-US" b="1" dirty="0" smtClean="0"/>
              <a:t>高阶稀疏</a:t>
            </a:r>
            <a:r>
              <a:rPr lang="zh-CN" altLang="en-US" dirty="0" smtClean="0"/>
              <a:t>方程组的有效方法。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7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07038"/>
              </p:ext>
            </p:extLst>
          </p:nvPr>
        </p:nvGraphicFramePr>
        <p:xfrm>
          <a:off x="7069483" y="3528437"/>
          <a:ext cx="1953136" cy="84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Formula" r:id="rId3" imgW="1041480" imgH="451080" progId="Equation.Ribbit">
                  <p:embed/>
                </p:oleObj>
              </mc:Choice>
              <mc:Fallback>
                <p:oleObj name="Formula" r:id="rId3" imgW="1041480" imgH="451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9483" y="3528437"/>
                        <a:ext cx="1953136" cy="845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雅可比迭代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将用于解非线性方程的不动点迭代法扩展到更高维数</a:t>
            </a:r>
            <a:endParaRPr lang="en-US" altLang="zh-CN" dirty="0" smtClean="0"/>
          </a:p>
          <a:p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868" y="2052349"/>
            <a:ext cx="2226366" cy="966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869" y="3099684"/>
            <a:ext cx="1878496" cy="17780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721531" y="3780884"/>
            <a:ext cx="596348" cy="485030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2845" y="2985174"/>
            <a:ext cx="2394213" cy="1870747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3523931" y="3638986"/>
            <a:ext cx="596348" cy="485030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5701035" y="2175863"/>
            <a:ext cx="1952045" cy="508884"/>
          </a:xfrm>
          <a:prstGeom prst="wedgeRoundRectCallout">
            <a:avLst>
              <a:gd name="adj1" fmla="val -53433"/>
              <a:gd name="adj2" fmla="val 109375"/>
              <a:gd name="adj3" fmla="val 16667"/>
            </a:avLst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雅可比迭代公式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3668" y="5064555"/>
            <a:ext cx="2323389" cy="1618823"/>
          </a:xfrm>
          <a:prstGeom prst="rect">
            <a:avLst/>
          </a:prstGeom>
        </p:spPr>
      </p:pic>
      <p:sp>
        <p:nvSpPr>
          <p:cNvPr id="11" name="右弧形箭头 10"/>
          <p:cNvSpPr/>
          <p:nvPr/>
        </p:nvSpPr>
        <p:spPr bwMode="auto">
          <a:xfrm>
            <a:off x="6829680" y="3865562"/>
            <a:ext cx="558351" cy="1984980"/>
          </a:xfrm>
          <a:prstGeom prst="curvedLef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16328" y="5673911"/>
            <a:ext cx="1645037" cy="40011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4,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3)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左箭头 14"/>
          <p:cNvSpPr/>
          <p:nvPr/>
        </p:nvSpPr>
        <p:spPr bwMode="auto">
          <a:xfrm>
            <a:off x="3523931" y="5599688"/>
            <a:ext cx="677114" cy="460709"/>
          </a:xfrm>
          <a:prstGeom prst="lef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7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雅可比迭代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92" y="2075613"/>
            <a:ext cx="4619625" cy="3057525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 bwMode="auto">
          <a:xfrm>
            <a:off x="6238618" y="4034076"/>
            <a:ext cx="1999296" cy="442674"/>
          </a:xfrm>
          <a:prstGeom prst="wedgeRoundRectCallout">
            <a:avLst>
              <a:gd name="adj1" fmla="val -68671"/>
              <a:gd name="adj2" fmla="val 141233"/>
              <a:gd name="adj3" fmla="val 16667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  <a:ex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收敛到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(2, 4, 3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1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雅可比迭代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设有如下线性方程组：</a:t>
            </a:r>
            <a:endParaRPr lang="en-US" altLang="zh-CN" dirty="0" smtClean="0"/>
          </a:p>
          <a:p>
            <a:pPr>
              <a:spcBef>
                <a:spcPts val="200"/>
              </a:spcBef>
            </a:pPr>
            <a:endParaRPr lang="en-US" altLang="zh-CN" dirty="0"/>
          </a:p>
          <a:p>
            <a:pPr>
              <a:spcBef>
                <a:spcPts val="200"/>
              </a:spcBef>
            </a:pPr>
            <a:endParaRPr lang="en-US" altLang="zh-CN" dirty="0" smtClean="0"/>
          </a:p>
          <a:p>
            <a:pPr>
              <a:spcBef>
                <a:spcPts val="200"/>
              </a:spcBef>
            </a:pPr>
            <a:endParaRPr lang="en-US" altLang="zh-CN" dirty="0"/>
          </a:p>
          <a:p>
            <a:pPr>
              <a:spcBef>
                <a:spcPts val="200"/>
              </a:spcBef>
            </a:pPr>
            <a:endParaRPr lang="en-US" altLang="zh-CN" dirty="0" smtClean="0"/>
          </a:p>
          <a:p>
            <a:pPr>
              <a:spcBef>
                <a:spcPts val="200"/>
              </a:spcBef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点为                                 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下一点为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33" y="2037291"/>
            <a:ext cx="5410200" cy="234315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508233"/>
              </p:ext>
            </p:extLst>
          </p:nvPr>
        </p:nvGraphicFramePr>
        <p:xfrm>
          <a:off x="2507192" y="4369319"/>
          <a:ext cx="39274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4" name="Formula" r:id="rId4" imgW="1981440" imgH="302400" progId="Equation.Ribbit">
                  <p:embed/>
                </p:oleObj>
              </mc:Choice>
              <mc:Fallback>
                <p:oleObj name="Formula" r:id="rId4" imgW="1981440" imgH="302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7192" y="4369319"/>
                        <a:ext cx="3927475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280990"/>
              </p:ext>
            </p:extLst>
          </p:nvPr>
        </p:nvGraphicFramePr>
        <p:xfrm>
          <a:off x="2650356" y="4857750"/>
          <a:ext cx="50165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Formula" r:id="rId6" imgW="2530080" imgH="302400" progId="Equation.Ribbit">
                  <p:embed/>
                </p:oleObj>
              </mc:Choice>
              <mc:Fallback>
                <p:oleObj name="Formula" r:id="rId6" imgW="2530080" imgH="30240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0356" y="4857750"/>
                        <a:ext cx="5016500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454180"/>
              </p:ext>
            </p:extLst>
          </p:nvPr>
        </p:nvGraphicFramePr>
        <p:xfrm>
          <a:off x="571500" y="5494338"/>
          <a:ext cx="85439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Formula" r:id="rId8" imgW="4310640" imgH="441000" progId="Equation.Ribbit">
                  <p:embed/>
                </p:oleObj>
              </mc:Choice>
              <mc:Fallback>
                <p:oleObj name="Formula" r:id="rId8" imgW="4310640" imgH="4410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500" y="5494338"/>
                        <a:ext cx="8543925" cy="874712"/>
                      </a:xfrm>
                      <a:prstGeom prst="rect">
                        <a:avLst/>
                      </a:prstGeom>
                      <a:ln w="38100"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 bwMode="auto">
          <a:xfrm>
            <a:off x="1756833" y="3192087"/>
            <a:ext cx="5234171" cy="299258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148051" y="3192087"/>
            <a:ext cx="507076" cy="299258"/>
          </a:xfrm>
          <a:prstGeom prst="roundRect">
            <a:avLst/>
          </a:prstGeom>
          <a:noFill/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</a:t>
            </a:r>
            <a:r>
              <a:rPr lang="en-US" altLang="zh-CN" dirty="0" smtClean="0"/>
              <a:t>-</a:t>
            </a:r>
            <a:r>
              <a:rPr lang="zh-CN" altLang="en-US" dirty="0" smtClean="0"/>
              <a:t>赛德尔迭代法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比雅可比迭代法收敛速度快。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k+1</a:t>
            </a:r>
            <a:r>
              <a:rPr lang="zh-CN" altLang="en-US" dirty="0" smtClean="0"/>
              <a:t>被认为是比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更好的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的近似值，所以在计算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k+1</a:t>
            </a:r>
            <a:r>
              <a:rPr lang="zh-CN" altLang="en-US" dirty="0" smtClean="0"/>
              <a:t>时用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k+1</a:t>
            </a:r>
            <a:r>
              <a:rPr lang="zh-CN" altLang="en-US" dirty="0" smtClean="0"/>
              <a:t>来替换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是合理的。同理，可用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k+1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k+1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k+1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20" y="3294331"/>
            <a:ext cx="2077495" cy="16232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03" y="3294331"/>
            <a:ext cx="2663021" cy="162327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3588667" y="3792734"/>
            <a:ext cx="596348" cy="485030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</a:t>
            </a:r>
            <a:r>
              <a:rPr lang="en-US" altLang="zh-CN" dirty="0" smtClean="0"/>
              <a:t>-</a:t>
            </a:r>
            <a:r>
              <a:rPr lang="zh-CN" altLang="en-US" dirty="0" smtClean="0"/>
              <a:t>赛德尔迭代法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22" y="1600200"/>
            <a:ext cx="50292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</a:t>
            </a:r>
            <a:r>
              <a:rPr lang="en-US" altLang="zh-CN" dirty="0" smtClean="0"/>
              <a:t>-</a:t>
            </a:r>
            <a:r>
              <a:rPr lang="zh-CN" altLang="en-US" dirty="0" smtClean="0"/>
              <a:t>赛德尔迭代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设有如下线性方程组：</a:t>
            </a:r>
            <a:endParaRPr lang="en-US" altLang="zh-CN" dirty="0" smtClean="0"/>
          </a:p>
          <a:p>
            <a:pPr>
              <a:spcBef>
                <a:spcPts val="200"/>
              </a:spcBef>
            </a:pPr>
            <a:endParaRPr lang="en-US" altLang="zh-CN" dirty="0"/>
          </a:p>
          <a:p>
            <a:pPr>
              <a:spcBef>
                <a:spcPts val="200"/>
              </a:spcBef>
            </a:pPr>
            <a:endParaRPr lang="en-US" altLang="zh-CN" dirty="0" smtClean="0"/>
          </a:p>
          <a:p>
            <a:pPr>
              <a:spcBef>
                <a:spcPts val="200"/>
              </a:spcBef>
            </a:pPr>
            <a:endParaRPr lang="en-US" altLang="zh-CN" dirty="0"/>
          </a:p>
          <a:p>
            <a:pPr>
              <a:spcBef>
                <a:spcPts val="200"/>
              </a:spcBef>
            </a:pPr>
            <a:endParaRPr lang="en-US" altLang="zh-CN" dirty="0" smtClean="0"/>
          </a:p>
          <a:p>
            <a:pPr>
              <a:spcBef>
                <a:spcPts val="200"/>
              </a:spcBef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点为                                 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下一点为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33" y="2037291"/>
            <a:ext cx="5410200" cy="234315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07192" y="4369319"/>
          <a:ext cx="39274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Formula" r:id="rId4" imgW="1981440" imgH="302400" progId="Equation.Ribbit">
                  <p:embed/>
                </p:oleObj>
              </mc:Choice>
              <mc:Fallback>
                <p:oleObj name="Formula" r:id="rId4" imgW="1981440" imgH="30240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7192" y="4369319"/>
                        <a:ext cx="3927475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789695"/>
              </p:ext>
            </p:extLst>
          </p:nvPr>
        </p:nvGraphicFramePr>
        <p:xfrm>
          <a:off x="132815" y="5494338"/>
          <a:ext cx="89979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Formula" r:id="rId6" imgW="4539240" imgH="441000" progId="Equation.Ribbit">
                  <p:embed/>
                </p:oleObj>
              </mc:Choice>
              <mc:Fallback>
                <p:oleObj name="Formula" r:id="rId6" imgW="4539240" imgH="44100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815" y="5494338"/>
                        <a:ext cx="8997950" cy="874712"/>
                      </a:xfrm>
                      <a:prstGeom prst="rect">
                        <a:avLst/>
                      </a:prstGeom>
                      <a:ln w="38100"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740045"/>
              </p:ext>
            </p:extLst>
          </p:nvPr>
        </p:nvGraphicFramePr>
        <p:xfrm>
          <a:off x="2650356" y="4857750"/>
          <a:ext cx="50165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Formula" r:id="rId8" imgW="2530080" imgH="302400" progId="Equation.Ribbit">
                  <p:embed/>
                </p:oleObj>
              </mc:Choice>
              <mc:Fallback>
                <p:oleObj name="Formula" r:id="rId8" imgW="2530080" imgH="30240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50356" y="4857750"/>
                        <a:ext cx="5016500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 bwMode="auto">
          <a:xfrm>
            <a:off x="1756833" y="3192087"/>
            <a:ext cx="5234171" cy="299258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148051" y="3192087"/>
            <a:ext cx="507076" cy="299258"/>
          </a:xfrm>
          <a:prstGeom prst="roundRect">
            <a:avLst/>
          </a:prstGeom>
          <a:noFill/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27243</TotalTime>
  <Words>424</Words>
  <Application>Microsoft Office PowerPoint</Application>
  <PresentationFormat>全屏显示(4:3)</PresentationFormat>
  <Paragraphs>63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宋体</vt:lpstr>
      <vt:lpstr>微软雅黑</vt:lpstr>
      <vt:lpstr>微软雅黑 Light</vt:lpstr>
      <vt:lpstr>幼圆</vt:lpstr>
      <vt:lpstr>Arial</vt:lpstr>
      <vt:lpstr>Franklin Gothic Book</vt:lpstr>
      <vt:lpstr>Times New Roman</vt:lpstr>
      <vt:lpstr>Verdana</vt:lpstr>
      <vt:lpstr>Wingdings</vt:lpstr>
      <vt:lpstr>Layers</vt:lpstr>
      <vt:lpstr>Formula</vt:lpstr>
      <vt:lpstr>计算方法</vt:lpstr>
      <vt:lpstr>内容</vt:lpstr>
      <vt:lpstr>解线性方程组方法</vt:lpstr>
      <vt:lpstr>雅可比迭代</vt:lpstr>
      <vt:lpstr>雅可比迭代</vt:lpstr>
      <vt:lpstr>雅可比迭代</vt:lpstr>
      <vt:lpstr>高斯-赛德尔迭代法</vt:lpstr>
      <vt:lpstr>高斯-赛德尔迭代法</vt:lpstr>
      <vt:lpstr>高斯-赛德尔迭代</vt:lpstr>
      <vt:lpstr>收敛问题</vt:lpstr>
      <vt:lpstr>收敛问题</vt:lpstr>
      <vt:lpstr>收敛问题</vt:lpstr>
      <vt:lpstr>收敛性</vt:lpstr>
      <vt:lpstr>雅可比迭代</vt:lpstr>
      <vt:lpstr>高斯-赛德尔迭代</vt:lpstr>
      <vt:lpstr>End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311K - Intro to COmputer Methods</dc:title>
  <dc:subject>Introduction</dc:subject>
  <dc:creator>Daene McKinney</dc:creator>
  <cp:lastModifiedBy>李岳阳</cp:lastModifiedBy>
  <cp:revision>328</cp:revision>
  <dcterms:created xsi:type="dcterms:W3CDTF">1999-01-07T10:18:39Z</dcterms:created>
  <dcterms:modified xsi:type="dcterms:W3CDTF">2019-04-02T06:47:38Z</dcterms:modified>
</cp:coreProperties>
</file>