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sldIdLst>
    <p:sldId id="256" r:id="rId2"/>
    <p:sldId id="345" r:id="rId3"/>
    <p:sldId id="346" r:id="rId4"/>
    <p:sldId id="352" r:id="rId5"/>
    <p:sldId id="347" r:id="rId6"/>
    <p:sldId id="353" r:id="rId7"/>
    <p:sldId id="354" r:id="rId8"/>
    <p:sldId id="348" r:id="rId9"/>
    <p:sldId id="355" r:id="rId10"/>
    <p:sldId id="349" r:id="rId11"/>
    <p:sldId id="360" r:id="rId12"/>
    <p:sldId id="350" r:id="rId13"/>
    <p:sldId id="361" r:id="rId14"/>
    <p:sldId id="362" r:id="rId15"/>
    <p:sldId id="363" r:id="rId16"/>
    <p:sldId id="356" r:id="rId17"/>
    <p:sldId id="358" r:id="rId18"/>
    <p:sldId id="364" r:id="rId19"/>
    <p:sldId id="365" r:id="rId20"/>
    <p:sldId id="368" r:id="rId21"/>
    <p:sldId id="367" r:id="rId22"/>
    <p:sldId id="366" r:id="rId23"/>
    <p:sldId id="33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4" autoAdjust="0"/>
    <p:restoredTop sz="94826" autoAdjust="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/21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插值法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4.6 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[0.0, 1.2]</a:t>
            </a:r>
            <a:r>
              <a:rPr lang="zh-CN" altLang="en-US" dirty="0" smtClean="0"/>
              <a:t>内的函数</a:t>
            </a:r>
            <a:r>
              <a:rPr lang="en-US" altLang="zh-CN" dirty="0" smtClean="0"/>
              <a:t>y=f(x)=cos(x)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=1.2</a:t>
            </a:r>
            <a:r>
              <a:rPr lang="zh-CN" altLang="en-US" dirty="0" smtClean="0"/>
              <a:t>构造一线性插值多项式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</a:t>
            </a:r>
            <a:r>
              <a:rPr lang="zh-CN" altLang="en-US" dirty="0"/>
              <a:t>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=0.2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=1.0</a:t>
            </a:r>
            <a:r>
              <a:rPr lang="zh-CN" altLang="en-US" dirty="0" smtClean="0"/>
              <a:t>构造</a:t>
            </a:r>
            <a:r>
              <a:rPr lang="zh-CN" altLang="en-US" dirty="0"/>
              <a:t>一线性插值</a:t>
            </a:r>
            <a:r>
              <a:rPr lang="zh-CN" altLang="en-US" dirty="0" smtClean="0"/>
              <a:t>多项式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913169"/>
              </p:ext>
            </p:extLst>
          </p:nvPr>
        </p:nvGraphicFramePr>
        <p:xfrm>
          <a:off x="3516282" y="611967"/>
          <a:ext cx="3978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Formula" r:id="rId3" imgW="2006640" imgH="325440" progId="Equation.Ribbit">
                  <p:embed/>
                </p:oleObj>
              </mc:Choice>
              <mc:Fallback>
                <p:oleObj name="Formula" r:id="rId3" imgW="2006640" imgH="325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6282" y="611967"/>
                        <a:ext cx="39782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395" y="2441575"/>
            <a:ext cx="3533775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395" y="3634566"/>
            <a:ext cx="3419475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6044" y="4459315"/>
            <a:ext cx="5486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次多项式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由线性插值推广得到过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</a:t>
            </a:r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 y</a:t>
            </a:r>
            <a:r>
              <a:rPr lang="en-US" altLang="zh-CN" baseline="-25000" dirty="0"/>
              <a:t>0</a:t>
            </a:r>
            <a:r>
              <a:rPr lang="en-US" altLang="zh-CN" dirty="0"/>
              <a:t>), …, 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的次数最高为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的构造方法：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238305"/>
              </p:ext>
            </p:extLst>
          </p:nvPr>
        </p:nvGraphicFramePr>
        <p:xfrm>
          <a:off x="1827068" y="2439783"/>
          <a:ext cx="6116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Formula" r:id="rId3" imgW="3084840" imgH="462600" progId="Equation.Ribbit">
                  <p:embed/>
                </p:oleObj>
              </mc:Choice>
              <mc:Fallback>
                <p:oleObj name="Formula" r:id="rId3" imgW="3084840" imgH="46260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068" y="2439783"/>
                        <a:ext cx="611663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60185"/>
              </p:ext>
            </p:extLst>
          </p:nvPr>
        </p:nvGraphicFramePr>
        <p:xfrm>
          <a:off x="1108854" y="3544345"/>
          <a:ext cx="7673976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Formula" r:id="rId5" imgW="3872520" imgH="381240" progId="Equation.Ribbit">
                  <p:embed/>
                </p:oleObj>
              </mc:Choice>
              <mc:Fallback>
                <p:oleObj name="Formula" r:id="rId5" imgW="3872520" imgH="381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8854" y="3544345"/>
                        <a:ext cx="7673976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1579"/>
              </p:ext>
            </p:extLst>
          </p:nvPr>
        </p:nvGraphicFramePr>
        <p:xfrm>
          <a:off x="1916084" y="4936829"/>
          <a:ext cx="2262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Formula" r:id="rId7" imgW="1141920" imgH="325440" progId="Equation.Ribbit">
                  <p:embed/>
                </p:oleObj>
              </mc:Choice>
              <mc:Fallback>
                <p:oleObj name="Formula" r:id="rId7" imgW="1141920" imgH="3254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6084" y="4936829"/>
                        <a:ext cx="22621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88525"/>
              </p:ext>
            </p:extLst>
          </p:nvPr>
        </p:nvGraphicFramePr>
        <p:xfrm>
          <a:off x="4717689" y="4938417"/>
          <a:ext cx="22621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Formula" r:id="rId9" imgW="1141920" imgH="325440" progId="Equation.Ribbit">
                  <p:embed/>
                </p:oleObj>
              </mc:Choice>
              <mc:Fallback>
                <p:oleObj name="Formula" r:id="rId9" imgW="1141920" imgH="32544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7689" y="4938417"/>
                        <a:ext cx="2262188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1849580" y="4729936"/>
            <a:ext cx="5199611" cy="1022465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714413" y="2439783"/>
            <a:ext cx="2924090" cy="1029411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7901"/>
              </p:ext>
            </p:extLst>
          </p:nvPr>
        </p:nvGraphicFramePr>
        <p:xfrm>
          <a:off x="1922460" y="5997342"/>
          <a:ext cx="3978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Formula" r:id="rId11" imgW="2006640" imgH="325440" progId="Equation.Ribbit">
                  <p:embed/>
                </p:oleObj>
              </mc:Choice>
              <mc:Fallback>
                <p:oleObj name="Formula" r:id="rId11" imgW="2006640" imgH="325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2460" y="5997342"/>
                        <a:ext cx="39782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1862049" y="5898647"/>
            <a:ext cx="4172991" cy="842975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二次和三次插值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), 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的拉格朗日二次插值多项式为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个点</a:t>
            </a:r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 y</a:t>
            </a:r>
            <a:r>
              <a:rPr lang="en-US" altLang="zh-CN" baseline="-25000" dirty="0"/>
              <a:t>0</a:t>
            </a:r>
            <a:r>
              <a:rPr lang="en-US" altLang="zh-CN" dirty="0"/>
              <a:t>), (x</a:t>
            </a:r>
            <a:r>
              <a:rPr lang="en-US" altLang="zh-CN" baseline="-25000" dirty="0"/>
              <a:t>1</a:t>
            </a:r>
            <a:r>
              <a:rPr lang="en-US" altLang="zh-CN" dirty="0"/>
              <a:t>, y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), (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y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/>
              <a:t>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的拉格朗日三次插值</a:t>
            </a:r>
            <a:r>
              <a:rPr lang="zh-CN" altLang="en-US" dirty="0"/>
              <a:t>多项式为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79" y="2434245"/>
            <a:ext cx="5482521" cy="64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13847"/>
            <a:ext cx="6096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4.7 </a:t>
            </a:r>
            <a:r>
              <a:rPr lang="zh-CN" altLang="en-US" dirty="0" smtClean="0"/>
              <a:t>考虑</a:t>
            </a:r>
            <a:r>
              <a:rPr lang="en-US" altLang="zh-CN" dirty="0"/>
              <a:t>[0.0, 1.2]</a:t>
            </a:r>
            <a:r>
              <a:rPr lang="zh-CN" altLang="en-US" dirty="0" smtClean="0"/>
              <a:t>内</a:t>
            </a:r>
            <a:r>
              <a:rPr lang="zh-CN" altLang="en-US" dirty="0"/>
              <a:t>的函数</a:t>
            </a:r>
            <a:r>
              <a:rPr lang="en-US" altLang="zh-CN" dirty="0"/>
              <a:t>y=f(x)=cos(x)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=0.0,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=1.2</a:t>
            </a:r>
            <a:r>
              <a:rPr lang="zh-CN" altLang="en-US" dirty="0" smtClean="0"/>
              <a:t>构造二次插值</a:t>
            </a:r>
            <a:r>
              <a:rPr lang="zh-CN" altLang="en-US" dirty="0"/>
              <a:t>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03" y="2796367"/>
            <a:ext cx="5543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4.7 </a:t>
            </a:r>
            <a:r>
              <a:rPr lang="zh-CN" altLang="en-US" dirty="0" smtClean="0"/>
              <a:t>考虑</a:t>
            </a:r>
            <a:r>
              <a:rPr lang="en-US" altLang="zh-CN" dirty="0"/>
              <a:t>[0.0, 1.2]</a:t>
            </a:r>
            <a:r>
              <a:rPr lang="zh-CN" altLang="en-US" dirty="0" smtClean="0"/>
              <a:t>内</a:t>
            </a:r>
            <a:r>
              <a:rPr lang="zh-CN" altLang="en-US" dirty="0"/>
              <a:t>的函数</a:t>
            </a:r>
            <a:r>
              <a:rPr lang="en-US" altLang="zh-CN" dirty="0"/>
              <a:t>y=f(x)=cos(x)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=0.0,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=0.4,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=0.8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=1.2</a:t>
            </a:r>
            <a:r>
              <a:rPr lang="zh-CN" altLang="en-US" dirty="0" smtClean="0"/>
              <a:t>构造二次插值</a:t>
            </a:r>
            <a:r>
              <a:rPr lang="zh-CN" altLang="en-US" dirty="0"/>
              <a:t>多项式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3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02" y="2775239"/>
            <a:ext cx="4305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二次和三次插值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4.7 </a:t>
            </a:r>
            <a:r>
              <a:rPr lang="zh-CN" altLang="en-US" dirty="0" smtClean="0"/>
              <a:t>考虑</a:t>
            </a:r>
            <a:r>
              <a:rPr lang="en-US" altLang="zh-CN" dirty="0"/>
              <a:t>[0.0, 1.2]</a:t>
            </a:r>
            <a:r>
              <a:rPr lang="zh-CN" altLang="en-US" dirty="0" smtClean="0"/>
              <a:t>内</a:t>
            </a:r>
            <a:r>
              <a:rPr lang="zh-CN" altLang="en-US" dirty="0"/>
              <a:t>的函数</a:t>
            </a:r>
            <a:r>
              <a:rPr lang="en-US" altLang="zh-CN" dirty="0"/>
              <a:t>y=f(x)=cos(x)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/>
              <a:t>用</a:t>
            </a:r>
            <a:r>
              <a:rPr lang="en-US" altLang="zh-CN" sz="2000" dirty="0"/>
              <a:t>3</a:t>
            </a:r>
            <a:r>
              <a:rPr lang="zh-CN" altLang="en-US" sz="2000" dirty="0"/>
              <a:t>个节点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=0.0, 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=0.6</a:t>
            </a:r>
            <a:r>
              <a:rPr lang="zh-CN" altLang="en-US" sz="2000" dirty="0"/>
              <a:t>和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=1.2</a:t>
            </a:r>
            <a:r>
              <a:rPr lang="zh-CN" altLang="en-US" sz="2000" dirty="0"/>
              <a:t>构造二次插值多项式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(x)</a:t>
            </a:r>
            <a:endParaRPr lang="zh-CN" altLang="en-US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个节点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=0.0, 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=0.4, 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=0.8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=1.2</a:t>
            </a:r>
            <a:r>
              <a:rPr lang="zh-CN" altLang="en-US" sz="2000" dirty="0" smtClean="0"/>
              <a:t>构造二次插值</a:t>
            </a:r>
            <a:r>
              <a:rPr lang="zh-CN" altLang="en-US" sz="2000" dirty="0"/>
              <a:t>多项式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/>
              <a:t>3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30" y="3192295"/>
            <a:ext cx="5970271" cy="32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误差项和误差界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4.3</a:t>
            </a:r>
            <a:r>
              <a:rPr lang="zh-CN" altLang="en-US" b="1" dirty="0" smtClean="0"/>
              <a:t>（拉格朗日多项式逼近）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f∈C</a:t>
            </a:r>
            <a:r>
              <a:rPr lang="en-US" altLang="zh-CN" baseline="30000" dirty="0" smtClean="0"/>
              <a:t>N+1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∈[a, b]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个节点。若</a:t>
            </a:r>
            <a:r>
              <a:rPr lang="en-US" altLang="zh-CN" dirty="0" smtClean="0"/>
              <a:t>x∈[a, b]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f(x)=P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(x)+E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r>
              <a:rPr lang="zh-CN" altLang="en-US" dirty="0" smtClean="0"/>
              <a:t>    其中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(x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为一多项式，可用于近似</a:t>
            </a:r>
            <a:r>
              <a:rPr lang="en-US" altLang="zh-CN" dirty="0" smtClean="0"/>
              <a:t>f(x)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形如：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</a:t>
            </a:r>
            <a:r>
              <a:rPr lang="zh-CN" altLang="en-US" dirty="0" smtClean="0"/>
              <a:t>为区间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内的某个值。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80267"/>
              </p:ext>
            </p:extLst>
          </p:nvPr>
        </p:nvGraphicFramePr>
        <p:xfrm>
          <a:off x="1954156" y="3275359"/>
          <a:ext cx="38687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Formula" r:id="rId3" imgW="1950840" imgH="462600" progId="Equation.Ribbit">
                  <p:embed/>
                </p:oleObj>
              </mc:Choice>
              <mc:Fallback>
                <p:oleObj name="Formula" r:id="rId3" imgW="1950840" imgH="4626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4156" y="3275359"/>
                        <a:ext cx="38687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7862"/>
              </p:ext>
            </p:extLst>
          </p:nvPr>
        </p:nvGraphicFramePr>
        <p:xfrm>
          <a:off x="1954156" y="4654434"/>
          <a:ext cx="61198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Formula" r:id="rId5" imgW="3087720" imgH="400320" progId="Equation.Ribbit">
                  <p:embed/>
                </p:oleObj>
              </mc:Choice>
              <mc:Fallback>
                <p:oleObj name="Formula" r:id="rId5" imgW="3087720" imgH="4003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4156" y="4654434"/>
                        <a:ext cx="6119813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7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误差项和误差界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zh-CN" altLang="en-US" dirty="0" smtClean="0"/>
              <a:t>：已知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1/2</a:t>
            </a:r>
            <a:r>
              <a:rPr lang="zh-CN" altLang="en-US" dirty="0" smtClean="0"/>
              <a:t>的三个节点为：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=144,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=169,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=225</a:t>
            </a:r>
            <a:r>
              <a:rPr lang="zh-CN" altLang="en-US" dirty="0" smtClean="0"/>
              <a:t>，估计用拉格朗日</a:t>
            </a:r>
            <a:r>
              <a:rPr lang="zh-CN" altLang="en-US" b="1" dirty="0">
                <a:solidFill>
                  <a:srgbClr val="C00000"/>
                </a:solidFill>
              </a:rPr>
              <a:t>线性插值</a:t>
            </a:r>
            <a:r>
              <a:rPr lang="zh-CN" altLang="en-US" dirty="0" smtClean="0"/>
              <a:t>求</a:t>
            </a:r>
            <a:r>
              <a:rPr lang="en-US" altLang="zh-CN" dirty="0" smtClean="0"/>
              <a:t>f(175)</a:t>
            </a:r>
            <a:r>
              <a:rPr lang="zh-CN" altLang="en-US" dirty="0" smtClean="0"/>
              <a:t>近似值的误差界。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36807"/>
              </p:ext>
            </p:extLst>
          </p:nvPr>
        </p:nvGraphicFramePr>
        <p:xfrm>
          <a:off x="1894580" y="2701575"/>
          <a:ext cx="19288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Formula" r:id="rId3" imgW="973080" imgH="330480" progId="Equation.Ribbit">
                  <p:embed/>
                </p:oleObj>
              </mc:Choice>
              <mc:Fallback>
                <p:oleObj name="Formula" r:id="rId3" imgW="97308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4580" y="2701575"/>
                        <a:ext cx="1928812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937040"/>
              </p:ext>
            </p:extLst>
          </p:nvPr>
        </p:nvGraphicFramePr>
        <p:xfrm>
          <a:off x="4239779" y="2701143"/>
          <a:ext cx="2165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Formula" r:id="rId5" imgW="1092240" imgH="330480" progId="Equation.Ribbit">
                  <p:embed/>
                </p:oleObj>
              </mc:Choice>
              <mc:Fallback>
                <p:oleObj name="Formula" r:id="rId5" imgW="1092240" imgH="3304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9779" y="2701143"/>
                        <a:ext cx="21653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2928"/>
              </p:ext>
            </p:extLst>
          </p:nvPr>
        </p:nvGraphicFramePr>
        <p:xfrm>
          <a:off x="6821054" y="2697968"/>
          <a:ext cx="1928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Formula" r:id="rId7" imgW="973080" imgH="334080" progId="Equation.Ribbit">
                  <p:embed/>
                </p:oleObj>
              </mc:Choice>
              <mc:Fallback>
                <p:oleObj name="Formula" r:id="rId7" imgW="973080" imgH="3340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1054" y="2697968"/>
                        <a:ext cx="192881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28858"/>
              </p:ext>
            </p:extLst>
          </p:nvPr>
        </p:nvGraphicFramePr>
        <p:xfrm>
          <a:off x="1463573" y="3505413"/>
          <a:ext cx="65309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Formula" r:id="rId9" imgW="3295800" imgH="279720" progId="Equation.Ribbit">
                  <p:embed/>
                </p:oleObj>
              </mc:Choice>
              <mc:Fallback>
                <p:oleObj name="Formula" r:id="rId9" imgW="3295800" imgH="279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3573" y="3505413"/>
                        <a:ext cx="6530975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93893"/>
              </p:ext>
            </p:extLst>
          </p:nvPr>
        </p:nvGraphicFramePr>
        <p:xfrm>
          <a:off x="1463573" y="4166882"/>
          <a:ext cx="73929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Formula" r:id="rId11" imgW="3728880" imgH="177840" progId="Equation.Ribbit">
                  <p:embed/>
                </p:oleObj>
              </mc:Choice>
              <mc:Fallback>
                <p:oleObj name="Formula" r:id="rId11" imgW="37288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3573" y="4166882"/>
                        <a:ext cx="7392987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22632"/>
              </p:ext>
            </p:extLst>
          </p:nvPr>
        </p:nvGraphicFramePr>
        <p:xfrm>
          <a:off x="1740693" y="5792387"/>
          <a:ext cx="61198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Formula" r:id="rId13" imgW="3087720" imgH="400320" progId="Equation.Ribbit">
                  <p:embed/>
                </p:oleObj>
              </mc:Choice>
              <mc:Fallback>
                <p:oleObj name="Formula" r:id="rId13" imgW="3087720" imgH="40032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0693" y="5792387"/>
                        <a:ext cx="6119813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72029"/>
              </p:ext>
            </p:extLst>
          </p:nvPr>
        </p:nvGraphicFramePr>
        <p:xfrm>
          <a:off x="1463573" y="4672183"/>
          <a:ext cx="41989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Formula" r:id="rId15" imgW="2117160" imgH="330480" progId="Equation.Ribbit">
                  <p:embed/>
                </p:oleObj>
              </mc:Choice>
              <mc:Fallback>
                <p:oleObj name="Formula" r:id="rId15" imgW="211716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3573" y="4672183"/>
                        <a:ext cx="4198938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 bwMode="auto">
          <a:xfrm>
            <a:off x="1639973" y="5679616"/>
            <a:ext cx="6354575" cy="1022465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误差项和误差界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zh-CN" altLang="en-US" dirty="0" smtClean="0"/>
              <a:t>：已知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1/2</a:t>
            </a:r>
            <a:r>
              <a:rPr lang="zh-CN" altLang="en-US" dirty="0" smtClean="0"/>
              <a:t>的三个节点为：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=144,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=169,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=225</a:t>
            </a:r>
            <a:r>
              <a:rPr lang="zh-CN" altLang="en-US" dirty="0" smtClean="0"/>
              <a:t>，估计用拉格朗日</a:t>
            </a:r>
            <a:r>
              <a:rPr lang="zh-CN" altLang="en-US" b="1" dirty="0" smtClean="0">
                <a:solidFill>
                  <a:srgbClr val="C00000"/>
                </a:solidFill>
              </a:rPr>
              <a:t>二次插值</a:t>
            </a:r>
            <a:r>
              <a:rPr lang="zh-CN" altLang="en-US" dirty="0" smtClean="0"/>
              <a:t>求</a:t>
            </a:r>
            <a:r>
              <a:rPr lang="en-US" altLang="zh-CN" dirty="0" smtClean="0"/>
              <a:t>f(175)</a:t>
            </a:r>
            <a:r>
              <a:rPr lang="zh-CN" altLang="en-US" dirty="0" smtClean="0"/>
              <a:t>近似值的误差界。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94580" y="2701575"/>
          <a:ext cx="19288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Formula" r:id="rId3" imgW="973080" imgH="330480" progId="Equation.Ribbit">
                  <p:embed/>
                </p:oleObj>
              </mc:Choice>
              <mc:Fallback>
                <p:oleObj name="Formula" r:id="rId3" imgW="973080" imgH="3304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4580" y="2701575"/>
                        <a:ext cx="1928812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39779" y="2701143"/>
          <a:ext cx="2165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Formula" r:id="rId5" imgW="1092240" imgH="330480" progId="Equation.Ribbit">
                  <p:embed/>
                </p:oleObj>
              </mc:Choice>
              <mc:Fallback>
                <p:oleObj name="Formula" r:id="rId5" imgW="1092240" imgH="3304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9779" y="2701143"/>
                        <a:ext cx="21653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21054" y="2697968"/>
          <a:ext cx="1928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Formula" r:id="rId7" imgW="973080" imgH="334080" progId="Equation.Ribbit">
                  <p:embed/>
                </p:oleObj>
              </mc:Choice>
              <mc:Fallback>
                <p:oleObj name="Formula" r:id="rId7" imgW="973080" imgH="3340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1054" y="2697968"/>
                        <a:ext cx="192881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99399"/>
              </p:ext>
            </p:extLst>
          </p:nvPr>
        </p:nvGraphicFramePr>
        <p:xfrm>
          <a:off x="1465263" y="3505200"/>
          <a:ext cx="6527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Formula" r:id="rId9" imgW="3294720" imgH="279720" progId="Equation.Ribbit">
                  <p:embed/>
                </p:oleObj>
              </mc:Choice>
              <mc:Fallback>
                <p:oleObj name="Formula" r:id="rId9" imgW="3294720" imgH="27972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5263" y="3505200"/>
                        <a:ext cx="6527800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66715"/>
              </p:ext>
            </p:extLst>
          </p:nvPr>
        </p:nvGraphicFramePr>
        <p:xfrm>
          <a:off x="1463573" y="4206989"/>
          <a:ext cx="5060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Formula" r:id="rId11" imgW="2552760" imgH="177840" progId="Equation.Ribbit">
                  <p:embed/>
                </p:oleObj>
              </mc:Choice>
              <mc:Fallback>
                <p:oleObj name="Formula" r:id="rId11" imgW="2552760" imgH="17784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3573" y="4206989"/>
                        <a:ext cx="50609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40693" y="5792387"/>
          <a:ext cx="61198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Formula" r:id="rId13" imgW="3087720" imgH="400320" progId="Equation.Ribbit">
                  <p:embed/>
                </p:oleObj>
              </mc:Choice>
              <mc:Fallback>
                <p:oleObj name="Formula" r:id="rId13" imgW="3087720" imgH="40032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0693" y="5792387"/>
                        <a:ext cx="6119813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044832"/>
              </p:ext>
            </p:extLst>
          </p:nvPr>
        </p:nvGraphicFramePr>
        <p:xfrm>
          <a:off x="1463675" y="4668838"/>
          <a:ext cx="41989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Formula" r:id="rId15" imgW="2117160" imgH="333000" progId="Equation.Ribbit">
                  <p:embed/>
                </p:oleObj>
              </mc:Choice>
              <mc:Fallback>
                <p:oleObj name="Formula" r:id="rId15" imgW="2117160" imgH="33300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3675" y="4668838"/>
                        <a:ext cx="4198938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 bwMode="auto">
          <a:xfrm>
            <a:off x="1639973" y="5679616"/>
            <a:ext cx="6354575" cy="1022465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拉格朗日插值法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个点构造拉格朗日多项式。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插值介绍</a:t>
            </a:r>
            <a:endParaRPr lang="en-US" altLang="zh-CN" dirty="0" smtClean="0"/>
          </a:p>
          <a:p>
            <a:r>
              <a:rPr lang="zh-CN" altLang="en-US" dirty="0" smtClean="0"/>
              <a:t>拉格朗日逼近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87" y="339359"/>
            <a:ext cx="6828639" cy="62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94" y="2044817"/>
            <a:ext cx="4924425" cy="184785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803083" y="2038877"/>
            <a:ext cx="4783985" cy="368764"/>
          </a:xfrm>
          <a:prstGeom prst="roundRect">
            <a:avLst/>
          </a:prstGeom>
          <a:noFill/>
          <a:ln w="38100" cap="rnd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277356" y="1586931"/>
            <a:ext cx="456563" cy="278499"/>
          </a:xfrm>
          <a:prstGeom prst="wedgeRoundRectCallout">
            <a:avLst>
              <a:gd name="adj1" fmla="val -67226"/>
              <a:gd name="adj2" fmla="val 112787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5773705" y="2334950"/>
            <a:ext cx="456563" cy="278499"/>
          </a:xfrm>
          <a:prstGeom prst="wedgeRoundRectCallout">
            <a:avLst>
              <a:gd name="adj1" fmla="val -67226"/>
              <a:gd name="adj2" fmla="val 112787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L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编写程序</a:t>
            </a:r>
            <a:r>
              <a:rPr lang="en-US" altLang="zh-CN" dirty="0" smtClean="0"/>
              <a:t>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3676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假设函数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), …, </a:t>
            </a:r>
            <a:r>
              <a:rPr lang="en-US" altLang="zh-CN" dirty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处的值已知，其中值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在区间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上，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互不相同，满足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a≤x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&lt;┄&lt;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≤b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求任一插值点</a:t>
            </a:r>
            <a:r>
              <a:rPr lang="en-US" altLang="zh-CN" dirty="0" smtClean="0"/>
              <a:t>x*(≠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处的插值</a:t>
            </a:r>
            <a:r>
              <a:rPr lang="en-US" altLang="zh-CN" dirty="0" smtClean="0"/>
              <a:t>y*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插值法思路</a:t>
            </a:r>
            <a:r>
              <a:rPr lang="zh-CN" altLang="en-US" dirty="0" smtClean="0"/>
              <a:t>：构造</a:t>
            </a:r>
            <a:r>
              <a:rPr lang="zh-CN" altLang="en-US" dirty="0"/>
              <a:t>一个函数，一般为</a:t>
            </a:r>
            <a:r>
              <a:rPr lang="en-US" altLang="zh-CN" dirty="0"/>
              <a:t>N</a:t>
            </a:r>
            <a:r>
              <a:rPr lang="zh-CN" altLang="en-US" dirty="0"/>
              <a:t>次多项式</a:t>
            </a:r>
            <a:r>
              <a:rPr lang="en-US" altLang="zh-CN" dirty="0"/>
              <a:t>P(x)</a:t>
            </a:r>
            <a:r>
              <a:rPr lang="zh-CN" altLang="en-US" dirty="0"/>
              <a:t>，使其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个点，然后求点</a:t>
            </a:r>
            <a:r>
              <a:rPr lang="en-US" altLang="zh-CN" dirty="0" smtClean="0"/>
              <a:t>x*</a:t>
            </a:r>
            <a:r>
              <a:rPr lang="zh-CN" altLang="en-US" dirty="0" smtClean="0"/>
              <a:t>处的函数值：</a:t>
            </a:r>
            <a:r>
              <a:rPr lang="en-US" altLang="zh-CN" dirty="0" smtClean="0"/>
              <a:t>y*=P(x*)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假设函数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), …, </a:t>
            </a:r>
            <a:r>
              <a:rPr lang="en-US" altLang="zh-CN" dirty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处的值已知，其中值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在区间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上，并满足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a≤x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&lt;┄&lt;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≤b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可以构造经过这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zh-CN" altLang="en-US" b="1" dirty="0" smtClean="0">
                <a:solidFill>
                  <a:srgbClr val="C00000"/>
                </a:solidFill>
              </a:rPr>
              <a:t>多项式</a:t>
            </a:r>
            <a:r>
              <a:rPr lang="en-US" altLang="zh-CN" b="1" dirty="0" smtClean="0">
                <a:solidFill>
                  <a:srgbClr val="C00000"/>
                </a:solidFill>
              </a:rPr>
              <a:t>P(x)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P(x)=a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+┄+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endParaRPr lang="en-US" altLang="zh-CN" baseline="30000" dirty="0" smtClean="0"/>
          </a:p>
          <a:p>
            <a:r>
              <a:rPr lang="en-US" altLang="zh-CN" dirty="0" smtClean="0"/>
              <a:t>P(x)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插值函数</a:t>
            </a:r>
            <a:r>
              <a:rPr lang="zh-CN" altLang="en-US" dirty="0" smtClean="0"/>
              <a:t>，点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/>
              <a:t>,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称为</a:t>
            </a:r>
            <a:r>
              <a:rPr lang="zh-CN" altLang="en-US" b="1" dirty="0" smtClean="0"/>
              <a:t>插值节点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&lt;x*&lt;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时，近似值</a:t>
            </a:r>
            <a:r>
              <a:rPr lang="en-US" altLang="zh-CN" dirty="0" smtClean="0"/>
              <a:t>P(x*)</a:t>
            </a:r>
            <a:r>
              <a:rPr lang="zh-CN" altLang="en-US" dirty="0" smtClean="0"/>
              <a:t>称为“</a:t>
            </a:r>
            <a:r>
              <a:rPr lang="zh-CN" altLang="en-US" b="1" dirty="0" smtClean="0"/>
              <a:t>内插值</a:t>
            </a:r>
            <a:r>
              <a:rPr lang="zh-CN" altLang="en-US" dirty="0" smtClean="0"/>
              <a:t>”；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x*&gt;x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x*&gt;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时，称</a:t>
            </a:r>
            <a:r>
              <a:rPr lang="en-US" altLang="zh-CN" dirty="0"/>
              <a:t>P(x*)</a:t>
            </a:r>
            <a:r>
              <a:rPr lang="zh-CN" altLang="en-US" dirty="0"/>
              <a:t>称为</a:t>
            </a:r>
            <a:r>
              <a:rPr lang="zh-CN" altLang="en-US" dirty="0" smtClean="0"/>
              <a:t>“</a:t>
            </a:r>
            <a:r>
              <a:rPr lang="zh-CN" altLang="en-US" b="1" dirty="0" smtClean="0"/>
              <a:t>外插值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zh-CN" altLang="en-US" dirty="0" smtClean="0"/>
              <a:t>：设有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个互不相同的节点</a:t>
            </a:r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 y</a:t>
            </a:r>
            <a:r>
              <a:rPr lang="en-US" altLang="zh-CN" baseline="-25000" dirty="0"/>
              <a:t>0</a:t>
            </a:r>
            <a:r>
              <a:rPr lang="en-US" altLang="zh-CN" dirty="0"/>
              <a:t>), …, 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，则存在唯一的多项式：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</a:t>
            </a:r>
            <a:r>
              <a:rPr lang="en-US" altLang="zh-CN" dirty="0"/>
              <a:t>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x+a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+┄+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 1,</a:t>
            </a:r>
            <a:r>
              <a:rPr lang="en-US" altLang="zh-CN" dirty="0"/>
              <a:t> </a:t>
            </a:r>
            <a:r>
              <a:rPr lang="en-US" altLang="zh-CN" dirty="0" smtClean="0"/>
              <a:t>┄, N) </a:t>
            </a:r>
          </a:p>
          <a:p>
            <a:r>
              <a:rPr lang="zh-CN" altLang="en-US" dirty="0" smtClean="0"/>
              <a:t>证：构造方程组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31965"/>
              </p:ext>
            </p:extLst>
          </p:nvPr>
        </p:nvGraphicFramePr>
        <p:xfrm>
          <a:off x="1838498" y="3865562"/>
          <a:ext cx="51816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Formula" r:id="rId3" imgW="2615040" imgH="758520" progId="Equation.Ribbit">
                  <p:embed/>
                </p:oleObj>
              </mc:Choice>
              <mc:Fallback>
                <p:oleObj name="Formula" r:id="rId3" imgW="2615040" imgH="758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498" y="3865562"/>
                        <a:ext cx="5181600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3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令：</a:t>
            </a:r>
            <a:r>
              <a:rPr lang="en-US" altLang="zh-CN" b="1" i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i="1" dirty="0" smtClean="0"/>
              <a:t>Y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系数行列式</a:t>
            </a:r>
            <a:r>
              <a:rPr lang="en-US" altLang="zh-CN" b="1" dirty="0" smtClean="0"/>
              <a:t>|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|</a:t>
            </a:r>
            <a:r>
              <a:rPr lang="zh-CN" altLang="en-US" dirty="0" smtClean="0"/>
              <a:t>是范德蒙行列式：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因此方程组存在唯一解。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注：</a:t>
            </a:r>
            <a:r>
              <a:rPr lang="en-US" altLang="zh-CN" b="1" dirty="0" smtClean="0">
                <a:solidFill>
                  <a:srgbClr val="C00000"/>
                </a:solidFill>
              </a:rPr>
              <a:t>(1) N+1</a:t>
            </a:r>
            <a:r>
              <a:rPr lang="zh-CN" altLang="en-US" b="1" dirty="0" smtClean="0">
                <a:solidFill>
                  <a:srgbClr val="C00000"/>
                </a:solidFill>
              </a:rPr>
              <a:t>个节点互异；</a:t>
            </a:r>
            <a:r>
              <a:rPr lang="en-US" altLang="zh-CN" b="1" dirty="0" smtClean="0">
                <a:solidFill>
                  <a:srgbClr val="C00000"/>
                </a:solidFill>
              </a:rPr>
              <a:t>(2)</a:t>
            </a:r>
            <a:r>
              <a:rPr lang="zh-CN" altLang="en-US" b="1" dirty="0" smtClean="0">
                <a:solidFill>
                  <a:srgbClr val="C00000"/>
                </a:solidFill>
              </a:rPr>
              <a:t>限定为</a:t>
            </a:r>
            <a:r>
              <a:rPr lang="en-US" altLang="zh-CN" b="1" dirty="0" smtClean="0">
                <a:solidFill>
                  <a:srgbClr val="C00000"/>
                </a:solidFill>
              </a:rPr>
              <a:t>N</a:t>
            </a:r>
            <a:r>
              <a:rPr lang="zh-CN" altLang="en-US" b="1" dirty="0" smtClean="0">
                <a:solidFill>
                  <a:srgbClr val="C00000"/>
                </a:solidFill>
              </a:rPr>
              <a:t>次多项式。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90937"/>
              </p:ext>
            </p:extLst>
          </p:nvPr>
        </p:nvGraphicFramePr>
        <p:xfrm>
          <a:off x="1292774" y="2078353"/>
          <a:ext cx="301942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Formula" r:id="rId3" imgW="1522800" imgH="843480" progId="Equation.Ribbit">
                  <p:embed/>
                </p:oleObj>
              </mc:Choice>
              <mc:Fallback>
                <p:oleObj name="Formula" r:id="rId3" imgW="1522800" imgH="8434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774" y="2078353"/>
                        <a:ext cx="3019425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74453"/>
              </p:ext>
            </p:extLst>
          </p:nvPr>
        </p:nvGraphicFramePr>
        <p:xfrm>
          <a:off x="4608945" y="2078353"/>
          <a:ext cx="13811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Formula" r:id="rId5" imgW="697320" imgH="843480" progId="Equation.Ribbit">
                  <p:embed/>
                </p:oleObj>
              </mc:Choice>
              <mc:Fallback>
                <p:oleObj name="Formula" r:id="rId5" imgW="697320" imgH="8434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8945" y="2078353"/>
                        <a:ext cx="1381125" cy="166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49219"/>
              </p:ext>
            </p:extLst>
          </p:nvPr>
        </p:nvGraphicFramePr>
        <p:xfrm>
          <a:off x="6307138" y="2077748"/>
          <a:ext cx="133985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Formula" r:id="rId7" imgW="675720" imgH="843480" progId="Equation.Ribbit">
                  <p:embed/>
                </p:oleObj>
              </mc:Choice>
              <mc:Fallback>
                <p:oleObj name="Formula" r:id="rId7" imgW="675720" imgH="8434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7138" y="2077748"/>
                        <a:ext cx="1339850" cy="166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61462"/>
              </p:ext>
            </p:extLst>
          </p:nvPr>
        </p:nvGraphicFramePr>
        <p:xfrm>
          <a:off x="1871691" y="4304720"/>
          <a:ext cx="34893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Formula" r:id="rId9" imgW="1760400" imgH="373680" progId="Equation.Ribbit">
                  <p:embed/>
                </p:oleObj>
              </mc:Choice>
              <mc:Fallback>
                <p:oleObj name="Formula" r:id="rId9" imgW="1760400" imgH="373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1691" y="4304720"/>
                        <a:ext cx="348932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1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插值介绍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 smtClean="0"/>
              <a:t>拉格朗日逼近</a:t>
            </a:r>
          </a:p>
        </p:txBody>
      </p:sp>
    </p:spTree>
    <p:extLst>
      <p:ext uri="{BB962C8B-B14F-4D97-AF65-F5344CB8AC3E}">
        <p14:creationId xmlns:p14="http://schemas.microsoft.com/office/powerpoint/2010/main" val="6171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N=1</a:t>
            </a:r>
            <a:r>
              <a:rPr lang="zh-CN" altLang="en-US" dirty="0" smtClean="0"/>
              <a:t>时的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次插值多项式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称为线性插值。</a:t>
            </a:r>
            <a:endParaRPr lang="en-US" altLang="zh-CN" dirty="0" smtClean="0"/>
          </a:p>
          <a:p>
            <a:r>
              <a:rPr lang="zh-CN" altLang="en-US" dirty="0" smtClean="0"/>
              <a:t>线性插值的意义是用通过两点</a:t>
            </a:r>
            <a:r>
              <a:rPr lang="en-US" altLang="zh-CN" dirty="0"/>
              <a:t>(x</a:t>
            </a:r>
            <a:r>
              <a:rPr lang="en-US" altLang="zh-CN" baseline="-25000" dirty="0"/>
              <a:t>0</a:t>
            </a:r>
            <a:r>
              <a:rPr lang="en-US" altLang="zh-CN" dirty="0"/>
              <a:t>, y</a:t>
            </a:r>
            <a:r>
              <a:rPr lang="en-US" altLang="zh-CN" baseline="-25000" dirty="0"/>
              <a:t>0</a:t>
            </a:r>
            <a:r>
              <a:rPr lang="en-US" altLang="zh-CN" dirty="0"/>
              <a:t>), (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的直线</a:t>
            </a:r>
            <a:r>
              <a:rPr lang="en-US" altLang="zh-CN" dirty="0" smtClean="0"/>
              <a:t>y=P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近似代替曲线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经过两点的直线的点斜公式可写为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45391"/>
              </p:ext>
            </p:extLst>
          </p:nvPr>
        </p:nvGraphicFramePr>
        <p:xfrm>
          <a:off x="1824038" y="3251200"/>
          <a:ext cx="45307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Formula" r:id="rId3" imgW="2286000" imgH="698760" progId="Equation.Ribbit">
                  <p:embed/>
                </p:oleObj>
              </mc:Choice>
              <mc:Fallback>
                <p:oleObj name="Formula" r:id="rId3" imgW="2286000" imgH="69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038" y="3251200"/>
                        <a:ext cx="45307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2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线性插值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322138"/>
            <a:ext cx="7772400" cy="3808787"/>
          </a:xfrm>
        </p:spPr>
        <p:txBody>
          <a:bodyPr/>
          <a:lstStyle/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1,0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1,1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称为基于节点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的拉格朗日系数多项式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4266"/>
              </p:ext>
            </p:extLst>
          </p:nvPr>
        </p:nvGraphicFramePr>
        <p:xfrm>
          <a:off x="1658389" y="1644932"/>
          <a:ext cx="3978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Formula" r:id="rId3" imgW="2006640" imgH="325440" progId="Equation.Ribbit">
                  <p:embed/>
                </p:oleObj>
              </mc:Choice>
              <mc:Fallback>
                <p:oleObj name="Formula" r:id="rId3" imgW="2006640" imgH="3254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389" y="1644932"/>
                        <a:ext cx="39782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041123"/>
              </p:ext>
            </p:extLst>
          </p:nvPr>
        </p:nvGraphicFramePr>
        <p:xfrm>
          <a:off x="1658389" y="3091887"/>
          <a:ext cx="2262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Formula" r:id="rId5" imgW="1141920" imgH="325440" progId="Equation.Ribbit">
                  <p:embed/>
                </p:oleObj>
              </mc:Choice>
              <mc:Fallback>
                <p:oleObj name="Formula" r:id="rId5" imgW="1141920" imgH="3254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8389" y="3091887"/>
                        <a:ext cx="22621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78929"/>
              </p:ext>
            </p:extLst>
          </p:nvPr>
        </p:nvGraphicFramePr>
        <p:xfrm>
          <a:off x="4459994" y="3093475"/>
          <a:ext cx="22621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Formula" r:id="rId7" imgW="1141920" imgH="325440" progId="Equation.Ribbit">
                  <p:embed/>
                </p:oleObj>
              </mc:Choice>
              <mc:Fallback>
                <p:oleObj name="Formula" r:id="rId7" imgW="1141920" imgH="32544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994" y="3093475"/>
                        <a:ext cx="2262188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02318"/>
              </p:ext>
            </p:extLst>
          </p:nvPr>
        </p:nvGraphicFramePr>
        <p:xfrm>
          <a:off x="1677988" y="3836526"/>
          <a:ext cx="31226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Formula" r:id="rId9" imgW="1575000" imgH="461160" progId="Equation.Ribbit">
                  <p:embed/>
                </p:oleObj>
              </mc:Choice>
              <mc:Fallback>
                <p:oleObj name="Formula" r:id="rId9" imgW="1575000" imgH="461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7988" y="3836526"/>
                        <a:ext cx="3122612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6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28621</TotalTime>
  <Words>622</Words>
  <Application>Microsoft Office PowerPoint</Application>
  <PresentationFormat>全屏显示(4:3)</PresentationFormat>
  <Paragraphs>90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插值问题</vt:lpstr>
      <vt:lpstr>插值介绍</vt:lpstr>
      <vt:lpstr>插值法原理</vt:lpstr>
      <vt:lpstr>插值法原理</vt:lpstr>
      <vt:lpstr>内容</vt:lpstr>
      <vt:lpstr>线性插值</vt:lpstr>
      <vt:lpstr>线性插值</vt:lpstr>
      <vt:lpstr>线性插值</vt:lpstr>
      <vt:lpstr>N次多项式</vt:lpstr>
      <vt:lpstr>二次和三次插值</vt:lpstr>
      <vt:lpstr>二次插值</vt:lpstr>
      <vt:lpstr>三次插值</vt:lpstr>
      <vt:lpstr>二次和三次插值</vt:lpstr>
      <vt:lpstr>误差项和误差界</vt:lpstr>
      <vt:lpstr>误差项和误差界</vt:lpstr>
      <vt:lpstr>误差项和误差界</vt:lpstr>
      <vt:lpstr>拉格朗日插值法</vt:lpstr>
      <vt:lpstr>PowerPoint 演示文稿</vt:lpstr>
      <vt:lpstr>程序4.1</vt:lpstr>
      <vt:lpstr>Python编写程序4.1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李岳阳</cp:lastModifiedBy>
  <cp:revision>369</cp:revision>
  <dcterms:created xsi:type="dcterms:W3CDTF">1999-01-07T10:18:39Z</dcterms:created>
  <dcterms:modified xsi:type="dcterms:W3CDTF">2019-04-08T06:59:20Z</dcterms:modified>
</cp:coreProperties>
</file>