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3"/>
  </p:notesMasterIdLst>
  <p:sldIdLst>
    <p:sldId id="256" r:id="rId2"/>
    <p:sldId id="345" r:id="rId3"/>
    <p:sldId id="346" r:id="rId4"/>
    <p:sldId id="363" r:id="rId5"/>
    <p:sldId id="347" r:id="rId6"/>
    <p:sldId id="364" r:id="rId7"/>
    <p:sldId id="348" r:id="rId8"/>
    <p:sldId id="365" r:id="rId9"/>
    <p:sldId id="349" r:id="rId10"/>
    <p:sldId id="350" r:id="rId11"/>
    <p:sldId id="366" r:id="rId12"/>
    <p:sldId id="351" r:id="rId13"/>
    <p:sldId id="373" r:id="rId14"/>
    <p:sldId id="371" r:id="rId15"/>
    <p:sldId id="369" r:id="rId16"/>
    <p:sldId id="352" r:id="rId17"/>
    <p:sldId id="370" r:id="rId18"/>
    <p:sldId id="353" r:id="rId19"/>
    <p:sldId id="372" r:id="rId20"/>
    <p:sldId id="354" r:id="rId21"/>
    <p:sldId id="33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/14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4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5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7.png"/><Relationship Id="rId5" Type="http://schemas.openxmlformats.org/officeDocument/2006/relationships/image" Target="../media/image12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8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插值法</a:t>
            </a:r>
            <a:endParaRPr lang="en-US" altLang="zh-CN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内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个不同的数，存在至多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次的唯一多项式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，具有性质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该多项式的牛顿形式为：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其中                         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79" y="3246725"/>
            <a:ext cx="6629400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79" y="2419826"/>
            <a:ext cx="3800475" cy="32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639" y="3759299"/>
            <a:ext cx="2190750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428" y="3833351"/>
            <a:ext cx="15430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4.12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-4x</a:t>
            </a:r>
            <a:r>
              <a:rPr lang="zh-CN" altLang="en-US" dirty="0" smtClean="0"/>
              <a:t>。构造基于节点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=1,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=2, …, x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=6</a:t>
            </a:r>
            <a:r>
              <a:rPr lang="zh-CN" altLang="en-US" dirty="0" smtClean="0"/>
              <a:t>的差商表，并求基于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的牛顿多项式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(x)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7" y="2382809"/>
            <a:ext cx="8153400" cy="2724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13" y="5286346"/>
            <a:ext cx="6486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牛顿多项式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 smtClean="0"/>
              <a:t>例</a:t>
            </a:r>
            <a:r>
              <a:rPr lang="en-US" altLang="zh-CN" sz="2200" b="1" dirty="0" smtClean="0"/>
              <a:t>4.13 </a:t>
            </a:r>
            <a:r>
              <a:rPr lang="zh-CN" altLang="en-US" sz="2200" dirty="0" smtClean="0"/>
              <a:t>基于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个点</a:t>
            </a:r>
            <a:r>
              <a:rPr lang="en-US" altLang="zh-CN" sz="2200" dirty="0" smtClean="0"/>
              <a:t>(k, cos(k)), k=0, 1, 2, 3, 4, </a:t>
            </a:r>
            <a:r>
              <a:rPr lang="zh-CN" altLang="en-US" sz="2200" dirty="0" smtClean="0"/>
              <a:t>构造</a:t>
            </a:r>
            <a:r>
              <a:rPr lang="en-US" altLang="zh-CN" sz="2200" dirty="0" smtClean="0"/>
              <a:t>f(x)=cos(x)</a:t>
            </a:r>
            <a:r>
              <a:rPr lang="zh-CN" altLang="en-US" sz="2200" dirty="0" smtClean="0"/>
              <a:t>的差商表，并用它求出系数</a:t>
            </a:r>
            <a:r>
              <a:rPr lang="en-US" altLang="zh-CN" sz="2200" dirty="0" err="1" smtClean="0"/>
              <a:t>a</a:t>
            </a:r>
            <a:r>
              <a:rPr lang="en-US" altLang="zh-CN" sz="2200" baseline="-25000" dirty="0" err="1" smtClean="0"/>
              <a:t>k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个牛顿多项式</a:t>
            </a:r>
            <a:r>
              <a:rPr lang="en-US" altLang="zh-CN" sz="2200" dirty="0" err="1" smtClean="0"/>
              <a:t>P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(x)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k=1, 2, 3, 4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5643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牛顿多项式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80936"/>
            <a:ext cx="7772400" cy="2469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15577"/>
            <a:ext cx="7564582" cy="16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牛顿多项式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4151600"/>
            <a:ext cx="6943725" cy="2295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09" y="1539113"/>
            <a:ext cx="7772400" cy="24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</a:t>
            </a:r>
            <a:r>
              <a:rPr lang="zh-CN" altLang="en-US" dirty="0" smtClean="0"/>
              <a:t>多项式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3" y="1600200"/>
            <a:ext cx="7062095" cy="2605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323" y="4205955"/>
            <a:ext cx="3419017" cy="24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牛顿逼近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是牛顿多项式，用来逼近函数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f</a:t>
            </a:r>
            <a:r>
              <a:rPr lang="en-US" altLang="zh-CN" dirty="0"/>
              <a:t>∈C</a:t>
            </a:r>
            <a:r>
              <a:rPr lang="en-US" altLang="zh-CN" baseline="30000" dirty="0"/>
              <a:t>N+1</a:t>
            </a:r>
            <a:r>
              <a:rPr lang="en-US" altLang="zh-CN" dirty="0"/>
              <a:t>[a, b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，则对每个</a:t>
            </a:r>
            <a:r>
              <a:rPr lang="en-US" altLang="zh-CN" dirty="0" smtClean="0"/>
              <a:t>x∈[</a:t>
            </a:r>
            <a:r>
              <a:rPr lang="en-US" altLang="zh-CN" dirty="0"/>
              <a:t>a, b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，对应地存在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内的数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，使得误差项形如：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15" y="2080692"/>
            <a:ext cx="2324100" cy="35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15" y="3334270"/>
            <a:ext cx="48101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嵌套乘法是计算多项式的一种方法。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58" y="2063377"/>
            <a:ext cx="4629150" cy="6572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 bwMode="auto">
          <a:xfrm>
            <a:off x="1205346" y="2953097"/>
            <a:ext cx="515390" cy="315880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399" y="2926077"/>
            <a:ext cx="536257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399" y="3568585"/>
            <a:ext cx="2314575" cy="13335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1205346" y="4067412"/>
            <a:ext cx="515390" cy="315880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332239"/>
              </p:ext>
            </p:extLst>
          </p:nvPr>
        </p:nvGraphicFramePr>
        <p:xfrm>
          <a:off x="1882399" y="5201693"/>
          <a:ext cx="1395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Formula" r:id="rId6" imgW="703800" imgH="176760" progId="Equation.Ribbit">
                  <p:embed/>
                </p:oleObj>
              </mc:Choice>
              <mc:Fallback>
                <p:oleObj name="Formula" r:id="rId6" imgW="70380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2399" y="5201693"/>
                        <a:ext cx="139541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5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程序</a:t>
            </a:r>
            <a:r>
              <a:rPr lang="en-US" altLang="zh-CN" b="1" dirty="0" smtClean="0"/>
              <a:t>4.2 (</a:t>
            </a:r>
            <a:r>
              <a:rPr lang="zh-CN" altLang="en-US" b="1" dirty="0" smtClean="0"/>
              <a:t>牛顿插值多项式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构造和计算过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)=(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, f(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)), k=0, 1, …, N</a:t>
            </a:r>
            <a:r>
              <a:rPr lang="zh-CN" altLang="en-US" dirty="0" smtClean="0"/>
              <a:t>的次数小于等于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的牛顿多项式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其中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416232"/>
            <a:ext cx="51054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3668741"/>
            <a:ext cx="44005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904"/>
            <a:ext cx="7153275" cy="2990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29741"/>
            <a:ext cx="69151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牛顿多项式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牛顿多项式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3" y="2316042"/>
            <a:ext cx="8201149" cy="248043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 bwMode="auto">
          <a:xfrm>
            <a:off x="803083" y="2298936"/>
            <a:ext cx="5748792" cy="665922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210269" y="1633735"/>
            <a:ext cx="548640" cy="502920"/>
          </a:xfrm>
          <a:prstGeom prst="wedgeRoundRectCallout">
            <a:avLst>
              <a:gd name="adj1" fmla="val -61714"/>
              <a:gd name="adj2" fmla="val 79653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6711576" y="4966267"/>
            <a:ext cx="548640" cy="502920"/>
          </a:xfrm>
          <a:prstGeom prst="wedgeRoundRectCallout">
            <a:avLst>
              <a:gd name="adj1" fmla="val -94733"/>
              <a:gd name="adj2" fmla="val -81582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4801331"/>
            <a:ext cx="1960183" cy="20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很多时候需要找出若干逼近多项式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(x), …, P</a:t>
            </a:r>
            <a:r>
              <a:rPr lang="en-US" altLang="zh-CN" baseline="-25000" dirty="0"/>
              <a:t>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，然后从中选择最适合的一个。</a:t>
            </a:r>
            <a:endParaRPr lang="en-US" altLang="zh-CN" dirty="0" smtClean="0"/>
          </a:p>
          <a:p>
            <a:r>
              <a:rPr lang="zh-CN" altLang="en-US" dirty="0" smtClean="0"/>
              <a:t>若用拉格朗日多项式，公式不具备</a:t>
            </a:r>
            <a:r>
              <a:rPr lang="zh-CN" altLang="en-US" b="1" dirty="0" smtClean="0"/>
              <a:t>递推性</a:t>
            </a:r>
            <a:r>
              <a:rPr lang="zh-CN" altLang="en-US" dirty="0" smtClean="0"/>
              <a:t>，即在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之间没有构造上的联系，每个多项式需要单独构造。</a:t>
            </a:r>
            <a:endParaRPr lang="en-US" altLang="zh-CN" dirty="0" smtClean="0"/>
          </a:p>
          <a:p>
            <a:r>
              <a:rPr lang="zh-CN" altLang="en-US" dirty="0" smtClean="0"/>
              <a:t>可采用一种新的方法来构造牛顿多项式，它们具有递归关系：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0" y="5314255"/>
            <a:ext cx="5353050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40" y="4415185"/>
            <a:ext cx="2600325" cy="32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140" y="4797425"/>
            <a:ext cx="46291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955175"/>
            <a:ext cx="7772400" cy="3175750"/>
          </a:xfrm>
        </p:spPr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可由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得到：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称为具有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个中心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…, x</a:t>
            </a:r>
            <a:r>
              <a:rPr lang="en-US" altLang="zh-CN" baseline="-25000" dirty="0" smtClean="0"/>
              <a:t>N-1</a:t>
            </a:r>
            <a:r>
              <a:rPr lang="zh-CN" altLang="en-US" dirty="0" smtClean="0"/>
              <a:t>的牛顿多项式，是一个次数小于等于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的多项式。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65" y="3391589"/>
            <a:ext cx="6381750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65" y="1621675"/>
            <a:ext cx="5353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牛顿多项式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13647"/>
            <a:ext cx="7772400" cy="4517279"/>
          </a:xfrm>
        </p:spPr>
        <p:txBody>
          <a:bodyPr/>
          <a:lstStyle/>
          <a:p>
            <a:r>
              <a:rPr lang="zh-CN" altLang="en-US" dirty="0" smtClean="0"/>
              <a:t>已知节点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0, </a:t>
            </a:r>
            <a:r>
              <a:rPr lang="en-US" altLang="zh-CN" dirty="0" smtClean="0"/>
              <a:t>f(x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f(x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))</a:t>
            </a:r>
            <a:r>
              <a:rPr lang="zh-CN" altLang="en-US" dirty="0" smtClean="0"/>
              <a:t>，求解牛顿多项式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的系数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：</a:t>
            </a:r>
            <a:r>
              <a:rPr lang="pt-BR" altLang="zh-CN" dirty="0"/>
              <a:t/>
            </a:r>
            <a:br>
              <a:rPr lang="pt-BR" altLang="zh-CN" dirty="0"/>
            </a:b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r="6227" b="19326"/>
          <a:stretch/>
        </p:blipFill>
        <p:spPr>
          <a:xfrm>
            <a:off x="1371601" y="2558139"/>
            <a:ext cx="2438400" cy="2612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5562600"/>
            <a:ext cx="2190750" cy="6858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/>
          <a:srcRect r="2828"/>
          <a:stretch/>
        </p:blipFill>
        <p:spPr>
          <a:xfrm>
            <a:off x="4519613" y="2656658"/>
            <a:ext cx="4090987" cy="381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4644227"/>
            <a:ext cx="5772150" cy="4191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097" y="3471993"/>
            <a:ext cx="1114425" cy="238125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 bwMode="auto">
          <a:xfrm>
            <a:off x="6033049" y="3414643"/>
            <a:ext cx="1161270" cy="324048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599710" y="5589874"/>
            <a:ext cx="2142950" cy="658526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19400" y="288198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(x</a:t>
            </a:r>
            <a:r>
              <a:rPr lang="en-US" altLang="zh-CN" baseline="-25000" dirty="0"/>
              <a:t>0, </a:t>
            </a:r>
            <a:r>
              <a:rPr lang="en-US" altLang="zh-CN" dirty="0"/>
              <a:t>f(x</a:t>
            </a:r>
            <a:r>
              <a:rPr lang="en-US" altLang="zh-CN" baseline="-25000" dirty="0"/>
              <a:t>0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33" name="右大括号 32"/>
          <p:cNvSpPr/>
          <p:nvPr/>
        </p:nvSpPr>
        <p:spPr bwMode="auto">
          <a:xfrm>
            <a:off x="3810000" y="2648345"/>
            <a:ext cx="219075" cy="475855"/>
          </a:xfrm>
          <a:prstGeom prst="rightBrac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114800" y="2743200"/>
            <a:ext cx="361950" cy="22860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右箭头 34"/>
          <p:cNvSpPr/>
          <p:nvPr/>
        </p:nvSpPr>
        <p:spPr bwMode="auto">
          <a:xfrm rot="5400000">
            <a:off x="6384131" y="3069088"/>
            <a:ext cx="361950" cy="22860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/>
          <a:srcRect r="6227" b="19326"/>
          <a:stretch/>
        </p:blipFill>
        <p:spPr>
          <a:xfrm>
            <a:off x="1371601" y="3886200"/>
            <a:ext cx="2438400" cy="261261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819400" y="42100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1, </a:t>
            </a:r>
            <a:r>
              <a:rPr lang="en-US" altLang="zh-CN" dirty="0" smtClean="0"/>
              <a:t>f(x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38" name="右大括号 37"/>
          <p:cNvSpPr/>
          <p:nvPr/>
        </p:nvSpPr>
        <p:spPr bwMode="auto">
          <a:xfrm>
            <a:off x="3810000" y="3976406"/>
            <a:ext cx="219075" cy="475855"/>
          </a:xfrm>
          <a:prstGeom prst="rightBrac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圆角右箭头 38"/>
          <p:cNvSpPr/>
          <p:nvPr/>
        </p:nvSpPr>
        <p:spPr bwMode="auto">
          <a:xfrm rot="5400000">
            <a:off x="4072094" y="4187184"/>
            <a:ext cx="503722" cy="418310"/>
          </a:xfrm>
          <a:prstGeom prst="ben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右箭头 39"/>
          <p:cNvSpPr/>
          <p:nvPr/>
        </p:nvSpPr>
        <p:spPr bwMode="auto">
          <a:xfrm rot="5400000">
            <a:off x="5425440" y="5194847"/>
            <a:ext cx="361950" cy="22860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7" grpId="0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牛顿多项式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6"/>
          </a:xfrm>
        </p:spPr>
        <p:txBody>
          <a:bodyPr/>
          <a:lstStyle/>
          <a:p>
            <a:r>
              <a:rPr lang="zh-CN" altLang="en-US" dirty="0" smtClean="0"/>
              <a:t>已知节点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0, </a:t>
            </a:r>
            <a:r>
              <a:rPr lang="en-US" altLang="zh-CN" dirty="0" smtClean="0"/>
              <a:t>f(x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)), 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f(x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))</a:t>
            </a:r>
            <a:r>
              <a:rPr lang="zh-CN" altLang="en-US" dirty="0" smtClean="0"/>
              <a:t>和</a:t>
            </a:r>
            <a:r>
              <a:rPr lang="en-US" altLang="zh-CN" dirty="0"/>
              <a:t>(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f(x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)) </a:t>
            </a:r>
            <a:r>
              <a:rPr lang="zh-CN" altLang="en-US" dirty="0" smtClean="0"/>
              <a:t>，求解牛顿多项式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的系数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(x)</a:t>
            </a:r>
            <a:r>
              <a:rPr lang="zh-CN" altLang="en-US" dirty="0"/>
              <a:t>的</a:t>
            </a:r>
            <a:r>
              <a:rPr lang="zh-CN" altLang="en-US" dirty="0" smtClean="0"/>
              <a:t>系数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的相同。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pt-BR" altLang="zh-CN" dirty="0"/>
              <a:t/>
            </a:r>
            <a:br>
              <a:rPr lang="pt-BR" altLang="zh-CN" dirty="0"/>
            </a:b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53000" y="32087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2, </a:t>
            </a:r>
            <a:r>
              <a:rPr lang="en-US" altLang="zh-CN" dirty="0" smtClean="0"/>
              <a:t>f(x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 bwMode="auto">
          <a:xfrm>
            <a:off x="6029325" y="2975147"/>
            <a:ext cx="219075" cy="475855"/>
          </a:xfrm>
          <a:prstGeom prst="rightBrac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 rot="5400000">
            <a:off x="5210967" y="5831522"/>
            <a:ext cx="361950" cy="22860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右箭头 11"/>
          <p:cNvSpPr/>
          <p:nvPr/>
        </p:nvSpPr>
        <p:spPr bwMode="auto">
          <a:xfrm rot="5400000">
            <a:off x="6276336" y="3156432"/>
            <a:ext cx="503722" cy="418310"/>
          </a:xfrm>
          <a:prstGeom prst="ben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5400000">
            <a:off x="5337967" y="4132168"/>
            <a:ext cx="361950" cy="22860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2823881"/>
            <a:ext cx="4629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27" y="3646393"/>
            <a:ext cx="5743575" cy="419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927" y="4446493"/>
            <a:ext cx="5181600" cy="13144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927" y="6141943"/>
            <a:ext cx="5238750" cy="74295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 bwMode="auto">
          <a:xfrm>
            <a:off x="2874327" y="6212920"/>
            <a:ext cx="5213350" cy="658526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05" y="1635901"/>
            <a:ext cx="111442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5008"/>
          <a:stretch/>
        </p:blipFill>
        <p:spPr>
          <a:xfrm>
            <a:off x="1285614" y="2147580"/>
            <a:ext cx="2081041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890" y="3072284"/>
            <a:ext cx="5238750" cy="742950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69682"/>
              </p:ext>
            </p:extLst>
          </p:nvPr>
        </p:nvGraphicFramePr>
        <p:xfrm>
          <a:off x="1820570" y="3867995"/>
          <a:ext cx="50387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Formula" r:id="rId6" imgW="2541600" imgH="371160" progId="Equation.Ribbit">
                  <p:embed/>
                </p:oleObj>
              </mc:Choice>
              <mc:Fallback>
                <p:oleObj name="Formula" r:id="rId6" imgW="2541600" imgH="371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0570" y="3867995"/>
                        <a:ext cx="5038725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70109"/>
              </p:ext>
            </p:extLst>
          </p:nvPr>
        </p:nvGraphicFramePr>
        <p:xfrm>
          <a:off x="2952981" y="1579779"/>
          <a:ext cx="2373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Formula" r:id="rId8" imgW="1197720" imgH="176760" progId="Equation.Ribbit">
                  <p:embed/>
                </p:oleObj>
              </mc:Choice>
              <mc:Fallback>
                <p:oleObj name="Formula" r:id="rId8" imgW="1197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2981" y="1579779"/>
                        <a:ext cx="23733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 bwMode="auto">
          <a:xfrm>
            <a:off x="2543692" y="1635901"/>
            <a:ext cx="334472" cy="2381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466555"/>
              </p:ext>
            </p:extLst>
          </p:nvPr>
        </p:nvGraphicFramePr>
        <p:xfrm>
          <a:off x="3951664" y="2121097"/>
          <a:ext cx="37861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Formula" r:id="rId10" imgW="1909080" imgH="371160" progId="Equation.Ribbit">
                  <p:embed/>
                </p:oleObj>
              </mc:Choice>
              <mc:Fallback>
                <p:oleObj name="Formula" r:id="rId10" imgW="1909080" imgH="37116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1664" y="2121097"/>
                        <a:ext cx="3786188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 bwMode="auto">
          <a:xfrm>
            <a:off x="3524741" y="2391891"/>
            <a:ext cx="334472" cy="2381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1390329" y="4116398"/>
            <a:ext cx="334472" cy="2381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788476" y="3857615"/>
            <a:ext cx="5169274" cy="805832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09091" y="2097462"/>
            <a:ext cx="3896560" cy="780991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936355" y="1544733"/>
            <a:ext cx="2500170" cy="384296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88" y="5733186"/>
            <a:ext cx="6496050" cy="638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差商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12627"/>
              </p:ext>
            </p:extLst>
          </p:nvPr>
        </p:nvGraphicFramePr>
        <p:xfrm>
          <a:off x="1246146" y="2289938"/>
          <a:ext cx="50387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Formula" r:id="rId4" imgW="2541600" imgH="371160" progId="Equation.Ribbit">
                  <p:embed/>
                </p:oleObj>
              </mc:Choice>
              <mc:Fallback>
                <p:oleObj name="Formula" r:id="rId4" imgW="2541600" imgH="37116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6146" y="2289938"/>
                        <a:ext cx="5038725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586754"/>
              </p:ext>
            </p:extLst>
          </p:nvPr>
        </p:nvGraphicFramePr>
        <p:xfrm>
          <a:off x="1273090" y="1608282"/>
          <a:ext cx="2373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Formula" r:id="rId6" imgW="1197720" imgH="176760" progId="Equation.Ribbit">
                  <p:embed/>
                </p:oleObj>
              </mc:Choice>
              <mc:Fallback>
                <p:oleObj name="Formula" r:id="rId6" imgW="1197720" imgH="17676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3090" y="1608282"/>
                        <a:ext cx="23733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93099"/>
              </p:ext>
            </p:extLst>
          </p:nvPr>
        </p:nvGraphicFramePr>
        <p:xfrm>
          <a:off x="4083758" y="1502298"/>
          <a:ext cx="37861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Formula" r:id="rId8" imgW="1909080" imgH="371160" progId="Equation.Ribbit">
                  <p:embed/>
                </p:oleObj>
              </mc:Choice>
              <mc:Fallback>
                <p:oleObj name="Formula" r:id="rId8" imgW="1909080" imgH="371160" progId="Equation.Ribbit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3758" y="1502298"/>
                        <a:ext cx="3786188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7873" y="3104286"/>
            <a:ext cx="2190750" cy="4381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666" y="3542436"/>
            <a:ext cx="6505575" cy="219075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 bwMode="auto">
          <a:xfrm>
            <a:off x="624768" y="3473703"/>
            <a:ext cx="6671369" cy="2897658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7322" y="3946232"/>
            <a:ext cx="1097280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一阶差商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5149954" y="4037134"/>
            <a:ext cx="334472" cy="2381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1950" y="4561786"/>
            <a:ext cx="1097280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二阶差商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 bwMode="auto">
          <a:xfrm>
            <a:off x="6162893" y="4652688"/>
            <a:ext cx="334472" cy="2381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45272" y="5166758"/>
            <a:ext cx="1097280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三阶差商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 bwMode="auto">
          <a:xfrm>
            <a:off x="7236218" y="5257660"/>
            <a:ext cx="334472" cy="2381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97921" y="5701546"/>
            <a:ext cx="1097280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 </a:t>
            </a:r>
            <a:r>
              <a:rPr lang="zh-CN" altLang="en-US" dirty="0" smtClean="0"/>
              <a:t>阶差商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 bwMode="auto">
          <a:xfrm>
            <a:off x="7288867" y="5792448"/>
            <a:ext cx="334472" cy="2381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01314" y="3473703"/>
            <a:ext cx="1097280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零阶差商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 bwMode="auto">
          <a:xfrm>
            <a:off x="4192260" y="3564605"/>
            <a:ext cx="334472" cy="2381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9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差商表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660711"/>
            <a:ext cx="8134350" cy="18764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1504604" y="2427316"/>
            <a:ext cx="507076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2479964" y="2687782"/>
            <a:ext cx="762000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3654829" y="2923309"/>
            <a:ext cx="1108364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5178829" y="3167149"/>
            <a:ext cx="1404851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7035338" y="3469178"/>
            <a:ext cx="1651462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661884"/>
              </p:ext>
            </p:extLst>
          </p:nvPr>
        </p:nvGraphicFramePr>
        <p:xfrm>
          <a:off x="914400" y="5367049"/>
          <a:ext cx="50387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Formula" r:id="rId4" imgW="2541600" imgH="371160" progId="Equation.Ribbit">
                  <p:embed/>
                </p:oleObj>
              </mc:Choice>
              <mc:Fallback>
                <p:oleObj name="Formula" r:id="rId4" imgW="2541600" imgH="37116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5367049"/>
                        <a:ext cx="5038725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96453"/>
              </p:ext>
            </p:extLst>
          </p:nvPr>
        </p:nvGraphicFramePr>
        <p:xfrm>
          <a:off x="941344" y="3928935"/>
          <a:ext cx="2373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Formula" r:id="rId6" imgW="1197720" imgH="176760" progId="Equation.Ribbit">
                  <p:embed/>
                </p:oleObj>
              </mc:Choice>
              <mc:Fallback>
                <p:oleObj name="Formula" r:id="rId6" imgW="1197720" imgH="17676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1344" y="3928935"/>
                        <a:ext cx="23733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85395"/>
              </p:ext>
            </p:extLst>
          </p:nvPr>
        </p:nvGraphicFramePr>
        <p:xfrm>
          <a:off x="941344" y="4489888"/>
          <a:ext cx="37861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Formula" r:id="rId8" imgW="1909080" imgH="371160" progId="Equation.Ribbit">
                  <p:embed/>
                </p:oleObj>
              </mc:Choice>
              <mc:Fallback>
                <p:oleObj name="Formula" r:id="rId8" imgW="1909080" imgH="371160" progId="Equation.Ribbit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1344" y="4489888"/>
                        <a:ext cx="3786188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3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29235</TotalTime>
  <Words>468</Words>
  <Application>Microsoft Office PowerPoint</Application>
  <PresentationFormat>全屏显示(4:3)</PresentationFormat>
  <Paragraphs>58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宋体</vt:lpstr>
      <vt:lpstr>微软雅黑</vt:lpstr>
      <vt:lpstr>微软雅黑 Light</vt:lpstr>
      <vt:lpstr>幼圆</vt:lpstr>
      <vt:lpstr>Arial</vt:lpstr>
      <vt:lpstr>Franklin Gothic Book</vt:lpstr>
      <vt:lpstr>Times New Roman</vt:lpstr>
      <vt:lpstr>Verdana</vt:lpstr>
      <vt:lpstr>Wingdings</vt:lpstr>
      <vt:lpstr>Layers</vt:lpstr>
      <vt:lpstr>Formula</vt:lpstr>
      <vt:lpstr>计算方法</vt:lpstr>
      <vt:lpstr>内容</vt:lpstr>
      <vt:lpstr>牛顿多项式</vt:lpstr>
      <vt:lpstr>牛顿多项式</vt:lpstr>
      <vt:lpstr>牛顿多项式</vt:lpstr>
      <vt:lpstr>牛顿多项式</vt:lpstr>
      <vt:lpstr>差商</vt:lpstr>
      <vt:lpstr>差商</vt:lpstr>
      <vt:lpstr>差商表</vt:lpstr>
      <vt:lpstr>牛顿多项式</vt:lpstr>
      <vt:lpstr>牛顿多项式</vt:lpstr>
      <vt:lpstr>牛顿多项式</vt:lpstr>
      <vt:lpstr>牛顿多项式</vt:lpstr>
      <vt:lpstr>牛顿多项式</vt:lpstr>
      <vt:lpstr>牛顿多项式</vt:lpstr>
      <vt:lpstr>牛顿逼近</vt:lpstr>
      <vt:lpstr>嵌套乘法</vt:lpstr>
      <vt:lpstr>牛顿多项式</vt:lpstr>
      <vt:lpstr>PowerPoint 演示文稿</vt:lpstr>
      <vt:lpstr>牛顿多项式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殷 贵庆</cp:lastModifiedBy>
  <cp:revision>393</cp:revision>
  <dcterms:created xsi:type="dcterms:W3CDTF">1999-01-07T10:18:39Z</dcterms:created>
  <dcterms:modified xsi:type="dcterms:W3CDTF">2019-04-21T01:30:25Z</dcterms:modified>
</cp:coreProperties>
</file>