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4"/>
  </p:notesMasterIdLst>
  <p:sldIdLst>
    <p:sldId id="256" r:id="rId2"/>
    <p:sldId id="345" r:id="rId3"/>
    <p:sldId id="346" r:id="rId4"/>
    <p:sldId id="365" r:id="rId5"/>
    <p:sldId id="376" r:id="rId6"/>
    <p:sldId id="366" r:id="rId7"/>
    <p:sldId id="377" r:id="rId8"/>
    <p:sldId id="367" r:id="rId9"/>
    <p:sldId id="368" r:id="rId10"/>
    <p:sldId id="378" r:id="rId11"/>
    <p:sldId id="369" r:id="rId12"/>
    <p:sldId id="380" r:id="rId13"/>
    <p:sldId id="379" r:id="rId14"/>
    <p:sldId id="370" r:id="rId15"/>
    <p:sldId id="371" r:id="rId16"/>
    <p:sldId id="382" r:id="rId17"/>
    <p:sldId id="381" r:id="rId18"/>
    <p:sldId id="387" r:id="rId19"/>
    <p:sldId id="383" r:id="rId20"/>
    <p:sldId id="384" r:id="rId21"/>
    <p:sldId id="385" r:id="rId22"/>
    <p:sldId id="33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23E"/>
    <a:srgbClr val="FF3300"/>
    <a:srgbClr val="FFE4DF"/>
    <a:srgbClr val="0066CC"/>
    <a:srgbClr val="02A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56" y="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76E949-1CEF-4CF5-9E1E-B88E39896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2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title style</a:t>
            </a:r>
          </a:p>
        </p:txBody>
      </p:sp>
      <p:sp>
        <p:nvSpPr>
          <p:cNvPr id="542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C349C-8177-467C-8B62-0AAD07565E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1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7F6C-825D-43A2-A070-2AF7AA92F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0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8E6B7-2A18-4525-BB6A-0DC1451BC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E225-4B37-4BCC-AD98-AB747A3D1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1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C0E5-A871-4CEB-BF24-A7C4190365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7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B138-B5FC-4532-B572-2502BC3FF3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D572-DA33-4804-A263-36B11A566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3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E67E2-0DB0-4CE9-9C7C-00181709F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2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A252-B5AD-4A58-9DA5-1269CC159D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EC01-E9C8-4BA4-81DA-7B21503669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C0EC4-A206-4151-8902-635CB472FB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7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8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42AB7F-655A-46A8-9100-AAEE261DA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3"/>
          <p:cNvSpPr>
            <a:spLocks noChangeShapeType="1"/>
          </p:cNvSpPr>
          <p:nvPr userDrawn="1"/>
        </p:nvSpPr>
        <p:spPr bwMode="auto">
          <a:xfrm>
            <a:off x="609600" y="1676400"/>
            <a:ext cx="8382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txBody>
          <a:bodyPr wrap="none" lIns="0" tIns="0" rIns="0" bIns="0" anchor="ctr" anchorCtr="1"/>
          <a:lstStyle>
            <a:defPPr>
              <a:defRPr lang="zh-CN"/>
            </a:defPPr>
            <a:lvl1pPr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 smtClean="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FE3A597-5A96-40A6-9055-B49EE37D03F1}" type="slidenum">
              <a:rPr lang="en-US" altLang="zh-CN" sz="140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r>
              <a:rPr lang="en-US" altLang="zh-CN" sz="1400" dirty="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/16</a:t>
            </a:r>
            <a:endParaRPr lang="en-US" altLang="zh-CN" sz="1400" dirty="0">
              <a:solidFill>
                <a:srgbClr val="002060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30.png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28.png"/><Relationship Id="rId10" Type="http://schemas.openxmlformats.org/officeDocument/2006/relationships/image" Target="../media/image2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i="1" smtClean="0"/>
              <a:t>计算方法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曲线拟合</a:t>
            </a:r>
            <a:endParaRPr lang="en-US" altLang="zh-CN" dirty="0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最小二乘拟合直线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54258"/>
            <a:ext cx="6048375" cy="914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72176"/>
            <a:ext cx="4953000" cy="89535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 bwMode="auto">
          <a:xfrm>
            <a:off x="988619" y="4605751"/>
            <a:ext cx="440575" cy="407324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01" y="3933113"/>
            <a:ext cx="38195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根据如下一组数据点，求其最小二乘拟合直线。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38" y="2185293"/>
            <a:ext cx="42576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9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5.2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5" y="2230822"/>
            <a:ext cx="4257675" cy="3019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032" y="1987935"/>
            <a:ext cx="3819525" cy="1752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549" y="4489805"/>
            <a:ext cx="1676400" cy="619125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 bwMode="auto">
          <a:xfrm>
            <a:off x="6558742" y="3832164"/>
            <a:ext cx="532014" cy="548640"/>
          </a:xfrm>
          <a:prstGeom prst="down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638" y="5826509"/>
            <a:ext cx="2943225" cy="314325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 bwMode="auto">
          <a:xfrm>
            <a:off x="6558742" y="5203052"/>
            <a:ext cx="532014" cy="548640"/>
          </a:xfrm>
          <a:prstGeom prst="down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5.2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5" y="2198687"/>
            <a:ext cx="49720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最小二乘拟合直线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点集                   的均值定义为：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点         位于由点集得到的最小二乘拟合直线上。</a:t>
            </a:r>
            <a:endParaRPr lang="en-US" altLang="zh-CN" dirty="0" smtClean="0"/>
          </a:p>
          <a:p>
            <a:r>
              <a:rPr lang="zh-CN" altLang="en-US" dirty="0" smtClean="0"/>
              <a:t>最小二乘拟合直线的系数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可用如下方法计算。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40" y="2061123"/>
            <a:ext cx="3571875" cy="79057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372577"/>
              </p:ext>
            </p:extLst>
          </p:nvPr>
        </p:nvGraphicFramePr>
        <p:xfrm>
          <a:off x="2013103" y="1600200"/>
          <a:ext cx="16081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Formula" r:id="rId4" imgW="811800" imgH="196920" progId="Equation.Ribbit">
                  <p:embed/>
                </p:oleObj>
              </mc:Choice>
              <mc:Fallback>
                <p:oleObj name="Formula" r:id="rId4" imgW="811800" imgH="19692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3103" y="1600200"/>
                        <a:ext cx="1608138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612590"/>
              </p:ext>
            </p:extLst>
          </p:nvPr>
        </p:nvGraphicFramePr>
        <p:xfrm>
          <a:off x="1751359" y="2963371"/>
          <a:ext cx="6508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Formula" r:id="rId6" imgW="327960" imgH="176760" progId="Equation.Ribbit">
                  <p:embed/>
                </p:oleObj>
              </mc:Choice>
              <mc:Fallback>
                <p:oleObj name="Formula" r:id="rId6" imgW="32796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1359" y="2963371"/>
                        <a:ext cx="6508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1328" y="3874047"/>
            <a:ext cx="61341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5.1</a:t>
            </a:r>
            <a:r>
              <a:rPr lang="zh-CN" altLang="en-US" dirty="0" smtClean="0"/>
              <a:t>（最小二乘拟合直线）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个数据点                   构造最小二乘拟合直线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y=</a:t>
            </a:r>
            <a:r>
              <a:rPr lang="en-US" altLang="zh-CN" dirty="0" err="1" smtClean="0"/>
              <a:t>Ax+B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802488"/>
              </p:ext>
            </p:extLst>
          </p:nvPr>
        </p:nvGraphicFramePr>
        <p:xfrm>
          <a:off x="3451207" y="1600200"/>
          <a:ext cx="16081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Formula" r:id="rId3" imgW="811800" imgH="196920" progId="Equation.Ribbit">
                  <p:embed/>
                </p:oleObj>
              </mc:Choice>
              <mc:Fallback>
                <p:oleObj name="Formula" r:id="rId3" imgW="811800" imgH="19692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1207" y="1600200"/>
                        <a:ext cx="1608138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670" y="2458921"/>
            <a:ext cx="6105525" cy="2638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/>
          <a:srcRect r="1365"/>
          <a:stretch/>
        </p:blipFill>
        <p:spPr>
          <a:xfrm>
            <a:off x="1344670" y="5097346"/>
            <a:ext cx="6078595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4670" y="5799989"/>
            <a:ext cx="61341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最小二乘拟合直线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dirty="0" smtClean="0"/>
              <a:t>指数函数的曲线拟合</a:t>
            </a:r>
          </a:p>
        </p:txBody>
      </p:sp>
    </p:spTree>
    <p:extLst>
      <p:ext uri="{BB962C8B-B14F-4D97-AF65-F5344CB8AC3E}">
        <p14:creationId xmlns:p14="http://schemas.microsoft.com/office/powerpoint/2010/main" val="11393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指数函数的曲线拟合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r>
              <a:rPr lang="zh-CN" altLang="en-US" dirty="0" smtClean="0"/>
              <a:t>设给定点集                   ，构造指数函数的曲线拟合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线性化方法：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平面上的初始点集           变换成</a:t>
            </a:r>
            <a:r>
              <a:rPr lang="en-US" altLang="zh-CN" dirty="0" smtClean="0"/>
              <a:t>XY</a:t>
            </a:r>
            <a:r>
              <a:rPr lang="zh-CN" altLang="en-US" dirty="0" smtClean="0"/>
              <a:t>平面上的点集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</a:t>
            </a:r>
            <a:r>
              <a:rPr lang="zh-CN" altLang="en-US" dirty="0" smtClean="0"/>
              <a:t>，这个过程称为</a:t>
            </a:r>
            <a:r>
              <a:rPr lang="zh-CN" altLang="en-US" b="1" dirty="0" smtClean="0"/>
              <a:t>数据线性化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674123"/>
              </p:ext>
            </p:extLst>
          </p:nvPr>
        </p:nvGraphicFramePr>
        <p:xfrm>
          <a:off x="2899880" y="1600200"/>
          <a:ext cx="16081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Formula" r:id="rId3" imgW="811800" imgH="196920" progId="Equation.Ribbit">
                  <p:embed/>
                </p:oleObj>
              </mc:Choice>
              <mc:Fallback>
                <p:oleObj name="Formula" r:id="rId3" imgW="811800" imgH="19692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9880" y="1600200"/>
                        <a:ext cx="1608138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016" y="2128184"/>
            <a:ext cx="1066800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450" y="3404955"/>
            <a:ext cx="1933575" cy="361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3941436"/>
            <a:ext cx="4238625" cy="333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7414" y="3685427"/>
            <a:ext cx="1304925" cy="333375"/>
          </a:xfrm>
          <a:prstGeom prst="rect">
            <a:avLst/>
          </a:prstGeom>
        </p:spPr>
      </p:pic>
      <p:sp>
        <p:nvSpPr>
          <p:cNvPr id="11" name="右大括号 10"/>
          <p:cNvSpPr/>
          <p:nvPr/>
        </p:nvSpPr>
        <p:spPr bwMode="auto">
          <a:xfrm>
            <a:off x="5244353" y="3496236"/>
            <a:ext cx="336177" cy="711340"/>
          </a:xfrm>
          <a:prstGeom prst="rightBrace">
            <a:avLst/>
          </a:prstGeom>
          <a:noFill/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5715000" y="3709755"/>
            <a:ext cx="551330" cy="306201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246022"/>
              </p:ext>
            </p:extLst>
          </p:nvPr>
        </p:nvGraphicFramePr>
        <p:xfrm>
          <a:off x="4427336" y="4711374"/>
          <a:ext cx="8969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Formula" r:id="rId9" imgW="452160" imgH="176760" progId="Equation.Ribbit">
                  <p:embed/>
                </p:oleObj>
              </mc:Choice>
              <mc:Fallback>
                <p:oleObj name="Formula" r:id="rId9" imgW="45216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27336" y="4711374"/>
                        <a:ext cx="89693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282361"/>
              </p:ext>
            </p:extLst>
          </p:nvPr>
        </p:nvGraphicFramePr>
        <p:xfrm>
          <a:off x="1289050" y="5151438"/>
          <a:ext cx="280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Formula" r:id="rId11" imgW="1414800" imgH="176760" progId="Equation.Ribbit">
                  <p:embed/>
                </p:oleObj>
              </mc:Choice>
              <mc:Fallback>
                <p:oleObj name="Formula" r:id="rId11" imgW="141480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9050" y="5151438"/>
                        <a:ext cx="28035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8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指数函数的曲线拟合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1" y="4491415"/>
            <a:ext cx="1066800" cy="428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66059"/>
            <a:ext cx="1304925" cy="33337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 bwMode="auto">
          <a:xfrm>
            <a:off x="5298141" y="2919039"/>
            <a:ext cx="551330" cy="306201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114878"/>
            <a:ext cx="4210050" cy="1914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036" y="3440183"/>
            <a:ext cx="1066800" cy="3238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957048" y="2783541"/>
            <a:ext cx="1196788" cy="36933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6" name="右大括号 15"/>
          <p:cNvSpPr/>
          <p:nvPr/>
        </p:nvSpPr>
        <p:spPr bwMode="auto">
          <a:xfrm>
            <a:off x="7261413" y="2890768"/>
            <a:ext cx="336177" cy="711340"/>
          </a:xfrm>
          <a:prstGeom prst="rightBrace">
            <a:avLst/>
          </a:prstGeom>
          <a:noFill/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369" y="3036888"/>
            <a:ext cx="7715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5.4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个点</a:t>
            </a:r>
            <a:r>
              <a:rPr lang="en-US" altLang="zh-CN" dirty="0"/>
              <a:t>(0, 1.5), (1, 2.5), (2, 3.5), (3, 5.0),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</a:t>
            </a:r>
            <a:r>
              <a:rPr lang="en-US" altLang="zh-CN" dirty="0"/>
              <a:t>4, 7.5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，使用数据线性化方法求解指数曲线拟合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924" y="2030603"/>
            <a:ext cx="1066800" cy="428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638615"/>
            <a:ext cx="74009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最小二乘拟合直线</a:t>
            </a:r>
            <a:endParaRPr lang="en-US" altLang="zh-CN" dirty="0" smtClean="0"/>
          </a:p>
          <a:p>
            <a:r>
              <a:rPr lang="zh-CN" altLang="en-US" dirty="0" smtClean="0"/>
              <a:t>指数函数的曲线拟合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739592"/>
            <a:ext cx="8191500" cy="2495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333847"/>
            <a:ext cx="4210050" cy="191452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5049370" y="4218690"/>
            <a:ext cx="551330" cy="306201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170" y="3976620"/>
            <a:ext cx="2362200" cy="628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170" y="5163533"/>
            <a:ext cx="2628900" cy="323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1723" y="5729500"/>
            <a:ext cx="2314575" cy="36195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 bwMode="auto">
          <a:xfrm>
            <a:off x="5049370" y="5163533"/>
            <a:ext cx="551330" cy="306201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5049370" y="5757374"/>
            <a:ext cx="551330" cy="306201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5.4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787" y="1960562"/>
            <a:ext cx="44672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CN" altLang="en-US" smtClean="0"/>
          </a:p>
        </p:txBody>
      </p:sp>
      <p:sp>
        <p:nvSpPr>
          <p:cNvPr id="2867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对于实验产生的一组数据点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</a:t>
            </a:r>
            <a:r>
              <a:rPr lang="en-US" altLang="zh-CN" baseline="-25000" dirty="0" err="1"/>
              <a:t>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</a:t>
            </a:r>
            <a:r>
              <a:rPr lang="en-US" altLang="zh-CN" baseline="-25000" dirty="0" err="1"/>
              <a:t>k</a:t>
            </a:r>
            <a:r>
              <a:rPr lang="en-US" altLang="zh-CN" dirty="0" smtClean="0"/>
              <a:t>)(k=0, 1, …, N)</a:t>
            </a:r>
            <a:r>
              <a:rPr lang="zh-CN" altLang="en-US" dirty="0" smtClean="0"/>
              <a:t>，若用插值法求近似函数必须通过每个数据点。</a:t>
            </a:r>
            <a:endParaRPr lang="en-US" altLang="zh-CN" dirty="0" smtClean="0"/>
          </a:p>
          <a:p>
            <a:r>
              <a:rPr lang="zh-CN" altLang="en-US" dirty="0" smtClean="0"/>
              <a:t>然而在有些情况</a:t>
            </a:r>
            <a:r>
              <a:rPr lang="zh-CN" altLang="en-US" dirty="0"/>
              <a:t>，这些实验产生的</a:t>
            </a:r>
            <a:r>
              <a:rPr lang="zh-CN" altLang="en-US" dirty="0" smtClean="0"/>
              <a:t>数据存在的误差导致插值函数不能正确反映这些数据的真实形态。</a:t>
            </a:r>
            <a:endParaRPr lang="en-US" altLang="zh-CN" dirty="0" smtClean="0"/>
          </a:p>
          <a:p>
            <a:r>
              <a:rPr lang="zh-CN" altLang="en-US" dirty="0" smtClean="0"/>
              <a:t>因此，许多实际问题要求构造一个近似函数</a:t>
            </a:r>
            <a:r>
              <a:rPr lang="en-US" altLang="zh-CN" dirty="0" smtClean="0"/>
              <a:t>y=f(x)</a:t>
            </a:r>
            <a:r>
              <a:rPr lang="zh-CN" altLang="en-US" dirty="0" smtClean="0"/>
              <a:t>，使它在包含全部数据点的区间上最好地逼近这些数据点，而不必通过每个数据点，这就是</a:t>
            </a:r>
            <a:r>
              <a:rPr lang="zh-CN" altLang="en-US" b="1" dirty="0" smtClean="0">
                <a:solidFill>
                  <a:srgbClr val="C00000"/>
                </a:solidFill>
              </a:rPr>
              <a:t>曲线拟合问题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5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例：预测房价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24" y="1602689"/>
            <a:ext cx="3343275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96516"/>
            <a:ext cx="3200400" cy="2143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945" y="3996516"/>
            <a:ext cx="3752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9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例：预测房价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476" y="2558999"/>
            <a:ext cx="3200400" cy="2209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6" y="4088276"/>
            <a:ext cx="3581400" cy="2105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4767" y="6267497"/>
            <a:ext cx="889461" cy="369332"/>
          </a:xfrm>
          <a:prstGeom prst="rect">
            <a:avLst/>
          </a:prstGeom>
          <a:noFill/>
          <a:ln w="38100" cap="rnd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过拟合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6" y="1511249"/>
            <a:ext cx="3343275" cy="2095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74767" y="3649797"/>
            <a:ext cx="889461" cy="369332"/>
          </a:xfrm>
          <a:prstGeom prst="rect">
            <a:avLst/>
          </a:prstGeom>
          <a:noFill/>
          <a:ln w="38100" cap="rnd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欠拟合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7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误差度量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衡量近似函数</a:t>
            </a:r>
            <a:r>
              <a:rPr lang="en-US" altLang="zh-CN" dirty="0" smtClean="0"/>
              <a:t>y=f(x)</a:t>
            </a:r>
            <a:r>
              <a:rPr lang="zh-CN" altLang="en-US" dirty="0" smtClean="0"/>
              <a:t>逼近实验产生的一组数据点</a:t>
            </a:r>
            <a:r>
              <a:rPr lang="en-US" altLang="zh-CN" dirty="0"/>
              <a:t>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en-US" altLang="zh-CN" dirty="0"/>
              <a:t>, 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k</a:t>
            </a:r>
            <a:r>
              <a:rPr lang="en-US" altLang="zh-CN" dirty="0"/>
              <a:t>)(k=0, 1, …, N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的程度，有三种标准：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均方根误差</a:t>
            </a:r>
            <a:r>
              <a:rPr lang="en-US" altLang="zh-CN" b="1" dirty="0" smtClean="0">
                <a:solidFill>
                  <a:srgbClr val="C00000"/>
                </a:solidFill>
              </a:rPr>
              <a:t>E</a:t>
            </a:r>
            <a:r>
              <a:rPr lang="en-US" altLang="zh-CN" b="1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b="1" dirty="0" smtClean="0">
                <a:solidFill>
                  <a:srgbClr val="C00000"/>
                </a:solidFill>
              </a:rPr>
              <a:t>(f)</a:t>
            </a:r>
            <a:r>
              <a:rPr lang="zh-CN" altLang="en-US" dirty="0" smtClean="0"/>
              <a:t>更容易进行最小化计算，通常作为误差度量标准。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r>
              <a:rPr lang="en-US" altLang="zh-CN" dirty="0"/>
              <a:t>(f</a:t>
            </a:r>
            <a:r>
              <a:rPr lang="en-US" altLang="zh-CN" dirty="0" smtClean="0"/>
              <a:t>)</a:t>
            </a:r>
            <a:r>
              <a:rPr lang="zh-CN" altLang="en-US" dirty="0" smtClean="0"/>
              <a:t>达到最小</a:t>
            </a:r>
            <a:r>
              <a:rPr lang="zh-CN" altLang="en-US" dirty="0" smtClean="0"/>
              <a:t>的拟合</a:t>
            </a:r>
            <a:r>
              <a:rPr lang="zh-CN" altLang="en-US" dirty="0" smtClean="0"/>
              <a:t>方法称为</a:t>
            </a:r>
            <a:r>
              <a:rPr lang="zh-CN" altLang="en-US" b="1" dirty="0" smtClean="0"/>
              <a:t>最小二乘法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22" y="2403942"/>
            <a:ext cx="56102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最小二乘拟合直线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                   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个点，最小二乘拟合直线：</a:t>
            </a:r>
            <a:r>
              <a:rPr lang="en-US" altLang="zh-CN" dirty="0" smtClean="0"/>
              <a:t>	y=</a:t>
            </a:r>
            <a:r>
              <a:rPr lang="en-US" altLang="zh-CN" dirty="0" err="1" smtClean="0"/>
              <a:t>Ax+B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的系数是下列线性方程组的解，称为正规方程：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984249"/>
              </p:ext>
            </p:extLst>
          </p:nvPr>
        </p:nvGraphicFramePr>
        <p:xfrm>
          <a:off x="1688913" y="1600200"/>
          <a:ext cx="16081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Formula" r:id="rId3" imgW="811800" imgH="196920" progId="Equation.Ribbit">
                  <p:embed/>
                </p:oleObj>
              </mc:Choice>
              <mc:Fallback>
                <p:oleObj name="Formula" r:id="rId3" imgW="811800" imgH="196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8913" y="1600200"/>
                        <a:ext cx="1608138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307" y="2848535"/>
            <a:ext cx="38195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最小二乘拟合直线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最小化</a:t>
            </a:r>
            <a:r>
              <a:rPr lang="en-US" altLang="zh-CN" dirty="0" smtClean="0"/>
              <a:t>E(A, B):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70" y="2729754"/>
            <a:ext cx="4991100" cy="3686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971" y="1736352"/>
            <a:ext cx="40386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最小二乘拟合直线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08882"/>
            <a:ext cx="7772400" cy="4530725"/>
          </a:xfrm>
        </p:spPr>
        <p:txBody>
          <a:bodyPr/>
          <a:lstStyle/>
          <a:p>
            <a:r>
              <a:rPr lang="zh-CN" altLang="en-US" dirty="0" smtClean="0"/>
              <a:t>通过使偏导数           和           为零，可得到</a:t>
            </a:r>
            <a:r>
              <a:rPr lang="en-US" altLang="zh-CN" dirty="0" smtClean="0"/>
              <a:t>E(A, B)</a:t>
            </a:r>
            <a:r>
              <a:rPr lang="zh-CN" altLang="en-US" dirty="0" smtClean="0"/>
              <a:t>的最小值，并求出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18" y="2411292"/>
            <a:ext cx="6553200" cy="93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718" y="4477522"/>
            <a:ext cx="5648325" cy="80962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1524"/>
              </p:ext>
            </p:extLst>
          </p:nvPr>
        </p:nvGraphicFramePr>
        <p:xfrm>
          <a:off x="3197692" y="1708337"/>
          <a:ext cx="9556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Formula" r:id="rId5" imgW="482760" imgH="177840" progId="Equation.Ribbit">
                  <p:embed/>
                </p:oleObj>
              </mc:Choice>
              <mc:Fallback>
                <p:oleObj name="Formula" r:id="rId5" imgW="48276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7692" y="1708337"/>
                        <a:ext cx="95567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894973"/>
              </p:ext>
            </p:extLst>
          </p:nvPr>
        </p:nvGraphicFramePr>
        <p:xfrm>
          <a:off x="4491318" y="1708337"/>
          <a:ext cx="965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Formula" r:id="rId7" imgW="487800" imgH="177840" progId="Equation.Ribbit">
                  <p:embed/>
                </p:oleObj>
              </mc:Choice>
              <mc:Fallback>
                <p:oleObj name="Formula" r:id="rId7" imgW="487800" imgH="17784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1318" y="1708337"/>
                        <a:ext cx="96520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9543" y="3408244"/>
            <a:ext cx="6048375" cy="9144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 bwMode="auto">
          <a:xfrm>
            <a:off x="1064029" y="3707470"/>
            <a:ext cx="440575" cy="407324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9543" y="5365724"/>
            <a:ext cx="4953000" cy="8953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 bwMode="auto">
          <a:xfrm>
            <a:off x="1096684" y="5589355"/>
            <a:ext cx="440575" cy="407324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29744</TotalTime>
  <Words>427</Words>
  <Application>Microsoft Office PowerPoint</Application>
  <PresentationFormat>全屏显示(4:3)</PresentationFormat>
  <Paragraphs>62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等线</vt:lpstr>
      <vt:lpstr>宋体</vt:lpstr>
      <vt:lpstr>微软雅黑</vt:lpstr>
      <vt:lpstr>微软雅黑 Light</vt:lpstr>
      <vt:lpstr>幼圆</vt:lpstr>
      <vt:lpstr>Arial</vt:lpstr>
      <vt:lpstr>Franklin Gothic Book</vt:lpstr>
      <vt:lpstr>Times New Roman</vt:lpstr>
      <vt:lpstr>Verdana</vt:lpstr>
      <vt:lpstr>Wingdings</vt:lpstr>
      <vt:lpstr>Layers</vt:lpstr>
      <vt:lpstr>Formula</vt:lpstr>
      <vt:lpstr>Aurora Equation</vt:lpstr>
      <vt:lpstr>计算方法</vt:lpstr>
      <vt:lpstr>内容</vt:lpstr>
      <vt:lpstr>曲线拟合</vt:lpstr>
      <vt:lpstr>例：预测房价</vt:lpstr>
      <vt:lpstr>例：预测房价</vt:lpstr>
      <vt:lpstr>误差度量</vt:lpstr>
      <vt:lpstr>最小二乘拟合直线</vt:lpstr>
      <vt:lpstr>最小二乘拟合直线</vt:lpstr>
      <vt:lpstr>最小二乘拟合直线</vt:lpstr>
      <vt:lpstr>最小二乘拟合直线</vt:lpstr>
      <vt:lpstr>例5.2</vt:lpstr>
      <vt:lpstr>例5.2</vt:lpstr>
      <vt:lpstr>例5.2</vt:lpstr>
      <vt:lpstr>最小二乘拟合直线</vt:lpstr>
      <vt:lpstr>程序5.1（最小二乘拟合直线）</vt:lpstr>
      <vt:lpstr>内容</vt:lpstr>
      <vt:lpstr>指数函数的曲线拟合</vt:lpstr>
      <vt:lpstr>指数函数的曲线拟合</vt:lpstr>
      <vt:lpstr>例5.4</vt:lpstr>
      <vt:lpstr>PowerPoint 演示文稿</vt:lpstr>
      <vt:lpstr>例5.4</vt:lpstr>
      <vt:lpstr>End</vt:lpstr>
    </vt:vector>
  </TitlesOfParts>
  <Company>UT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311K - Intro to COmputer Methods</dc:title>
  <dc:subject>Introduction</dc:subject>
  <dc:creator>Daene McKinney</dc:creator>
  <cp:lastModifiedBy>Michael</cp:lastModifiedBy>
  <cp:revision>412</cp:revision>
  <dcterms:created xsi:type="dcterms:W3CDTF">1999-01-07T10:18:39Z</dcterms:created>
  <dcterms:modified xsi:type="dcterms:W3CDTF">2019-04-22T13:38:58Z</dcterms:modified>
</cp:coreProperties>
</file>