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7"/>
  </p:notesMasterIdLst>
  <p:sldIdLst>
    <p:sldId id="256" r:id="rId2"/>
    <p:sldId id="345" r:id="rId3"/>
    <p:sldId id="346" r:id="rId4"/>
    <p:sldId id="352" r:id="rId5"/>
    <p:sldId id="357" r:id="rId6"/>
    <p:sldId id="347" r:id="rId7"/>
    <p:sldId id="356" r:id="rId8"/>
    <p:sldId id="348" r:id="rId9"/>
    <p:sldId id="349" r:id="rId10"/>
    <p:sldId id="353" r:id="rId11"/>
    <p:sldId id="350" r:id="rId12"/>
    <p:sldId id="354" r:id="rId13"/>
    <p:sldId id="351" r:id="rId14"/>
    <p:sldId id="355" r:id="rId15"/>
    <p:sldId id="33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23E"/>
    <a:srgbClr val="FF3300"/>
    <a:srgbClr val="FFE4DF"/>
    <a:srgbClr val="0066CC"/>
    <a:srgbClr val="02A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76E949-1CEF-4CF5-9E1E-B88E39896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2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title style</a:t>
            </a:r>
          </a:p>
        </p:txBody>
      </p:sp>
      <p:sp>
        <p:nvSpPr>
          <p:cNvPr id="542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C349C-8177-467C-8B62-0AAD07565E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1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7F6C-825D-43A2-A070-2AF7AA92F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0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8E6B7-2A18-4525-BB6A-0DC1451BC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E225-4B37-4BCC-AD98-AB747A3D1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1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C0E5-A871-4CEB-BF24-A7C4190365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7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B138-B5FC-4532-B572-2502BC3FF3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D572-DA33-4804-A263-36B11A566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3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E67E2-0DB0-4CE9-9C7C-00181709F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2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A252-B5AD-4A58-9DA5-1269CC159D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EC01-E9C8-4BA4-81DA-7B21503669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C0EC4-A206-4151-8902-635CB472FB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7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8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42AB7F-655A-46A8-9100-AAEE261DA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3"/>
          <p:cNvSpPr>
            <a:spLocks noChangeShapeType="1"/>
          </p:cNvSpPr>
          <p:nvPr userDrawn="1"/>
        </p:nvSpPr>
        <p:spPr bwMode="auto">
          <a:xfrm>
            <a:off x="609600" y="1676400"/>
            <a:ext cx="8382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txBody>
          <a:bodyPr wrap="none" lIns="0" tIns="0" rIns="0" bIns="0" anchor="ctr" anchorCtr="1"/>
          <a:lstStyle>
            <a:defPPr>
              <a:defRPr lang="zh-CN"/>
            </a:defPPr>
            <a:lvl1pPr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 smtClean="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FE3A597-5A96-40A6-9055-B49EE37D03F1}" type="slidenum">
              <a:rPr lang="en-US" altLang="zh-CN" sz="140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r>
              <a:rPr lang="en-US" altLang="zh-CN" sz="1400" dirty="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</a:t>
            </a:r>
            <a:r>
              <a:rPr lang="en-US" altLang="zh-CN" sz="1400" dirty="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15</a:t>
            </a:r>
            <a:endParaRPr lang="en-US" altLang="zh-CN" sz="1400" dirty="0">
              <a:solidFill>
                <a:srgbClr val="002060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i="1" smtClean="0"/>
              <a:t>计算方法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曲线拟合</a:t>
            </a:r>
            <a:endParaRPr lang="en-US" altLang="zh-CN" dirty="0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定理</a:t>
            </a:r>
            <a:r>
              <a:rPr lang="en-US" altLang="zh-CN" sz="4000" dirty="0" smtClean="0"/>
              <a:t>5.3</a:t>
            </a:r>
            <a:r>
              <a:rPr lang="zh-CN" altLang="en-US" sz="4000" dirty="0" smtClean="0"/>
              <a:t>（最小二乘抛物线拟合）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39141"/>
            <a:ext cx="4067175" cy="809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40200"/>
            <a:ext cx="54483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5.6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个数据点</a:t>
            </a:r>
            <a:r>
              <a:rPr lang="en-US" altLang="zh-CN" dirty="0" smtClean="0"/>
              <a:t>(-3, 3), (0, 1), (2, 1)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(4, 3)</a:t>
            </a:r>
            <a:r>
              <a:rPr lang="zh-CN" altLang="en-US" dirty="0" smtClean="0"/>
              <a:t>，求解最小二乘抛物线。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405903"/>
            <a:ext cx="8162925" cy="201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4638395"/>
            <a:ext cx="2419350" cy="942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981" y="5788025"/>
            <a:ext cx="6648450" cy="685800"/>
          </a:xfrm>
          <a:prstGeom prst="rect">
            <a:avLst/>
          </a:prstGeom>
        </p:spPr>
      </p:pic>
      <p:sp>
        <p:nvSpPr>
          <p:cNvPr id="7" name="圆角右箭头 6"/>
          <p:cNvSpPr/>
          <p:nvPr/>
        </p:nvSpPr>
        <p:spPr bwMode="auto">
          <a:xfrm rot="5400000">
            <a:off x="3173506" y="5096528"/>
            <a:ext cx="685800" cy="578084"/>
          </a:xfrm>
          <a:prstGeom prst="ben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54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5.6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32884"/>
            <a:ext cx="6648450" cy="685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637" y="2530755"/>
            <a:ext cx="46291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程序</a:t>
            </a:r>
            <a:r>
              <a:rPr lang="en-US" altLang="zh-CN" sz="4000" dirty="0" smtClean="0"/>
              <a:t>5.2</a:t>
            </a:r>
            <a:r>
              <a:rPr lang="zh-CN" altLang="en-US" sz="4000" dirty="0" smtClean="0"/>
              <a:t>（最小二乘多项式拟合）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个数据点构造</a:t>
            </a:r>
            <a:r>
              <a:rPr lang="en-US" altLang="zh-CN" dirty="0" smtClean="0"/>
              <a:t>M</a:t>
            </a:r>
            <a:r>
              <a:rPr lang="zh-CN" altLang="en-US" dirty="0" smtClean="0"/>
              <a:t>阶最小二乘多项式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66" y="2081211"/>
            <a:ext cx="3990975" cy="40957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838175"/>
              </p:ext>
            </p:extLst>
          </p:nvPr>
        </p:nvGraphicFramePr>
        <p:xfrm>
          <a:off x="1281953" y="2512226"/>
          <a:ext cx="5181600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Formula" r:id="rId4" imgW="2615040" imgH="1022400" progId="Equation.Ribbit">
                  <p:embed/>
                </p:oleObj>
              </mc:Choice>
              <mc:Fallback>
                <p:oleObj name="Formula" r:id="rId4" imgW="2615040" imgH="1022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1953" y="2512226"/>
                        <a:ext cx="5181600" cy="202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743899"/>
              </p:ext>
            </p:extLst>
          </p:nvPr>
        </p:nvGraphicFramePr>
        <p:xfrm>
          <a:off x="1628169" y="4587875"/>
          <a:ext cx="3127375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Formula" r:id="rId6" imgW="1577520" imgH="1022400" progId="Equation.Ribbit">
                  <p:embed/>
                </p:oleObj>
              </mc:Choice>
              <mc:Fallback>
                <p:oleObj name="Formula" r:id="rId6" imgW="1577520" imgH="102240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8169" y="4587875"/>
                        <a:ext cx="3127375" cy="202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58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4962"/>
            <a:ext cx="7162800" cy="3895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040687"/>
            <a:ext cx="68008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CN" altLang="en-US" smtClean="0"/>
          </a:p>
        </p:txBody>
      </p:sp>
      <p:sp>
        <p:nvSpPr>
          <p:cNvPr id="2867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线性最小二乘法</a:t>
            </a:r>
            <a:endParaRPr lang="en-US" altLang="zh-CN" dirty="0" smtClean="0"/>
          </a:p>
          <a:p>
            <a:r>
              <a:rPr lang="zh-CN" altLang="en-US" dirty="0" smtClean="0"/>
              <a:t>多项式拟合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线性最小二乘法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个数据点                   ，并给定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个线性无关的函数           。函数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个线性无关函数的线性组合，表示为：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为求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个系数</a:t>
            </a:r>
            <a:r>
              <a:rPr lang="en-US" altLang="zh-CN" dirty="0" smtClean="0"/>
              <a:t>{c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M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，求解最小误差平方和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113324"/>
              </p:ext>
            </p:extLst>
          </p:nvPr>
        </p:nvGraphicFramePr>
        <p:xfrm>
          <a:off x="3449479" y="1600200"/>
          <a:ext cx="16081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Formula" r:id="rId3" imgW="811800" imgH="196920" progId="Equation.Ribbit">
                  <p:embed/>
                </p:oleObj>
              </mc:Choice>
              <mc:Fallback>
                <p:oleObj name="Formula" r:id="rId3" imgW="811800" imgH="19692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9479" y="1600200"/>
                        <a:ext cx="1608138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56703"/>
              </p:ext>
            </p:extLst>
          </p:nvPr>
        </p:nvGraphicFramePr>
        <p:xfrm>
          <a:off x="1980323" y="2002786"/>
          <a:ext cx="9382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Formula" r:id="rId5" imgW="473760" imgH="180360" progId="Equation.Ribbit">
                  <p:embed/>
                </p:oleObj>
              </mc:Choice>
              <mc:Fallback>
                <p:oleObj name="Formula" r:id="rId5" imgW="473760" imgH="180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0323" y="2002786"/>
                        <a:ext cx="938212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9717" y="2654963"/>
            <a:ext cx="2358326" cy="9478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501" y="4241738"/>
            <a:ext cx="6943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线性最小二乘法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06476"/>
              </p:ext>
            </p:extLst>
          </p:nvPr>
        </p:nvGraphicFramePr>
        <p:xfrm>
          <a:off x="1068295" y="2681563"/>
          <a:ext cx="4165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Formula" r:id="rId3" imgW="2102040" imgH="365760" progId="Equation.Ribbit">
                  <p:embed/>
                </p:oleObj>
              </mc:Choice>
              <mc:Fallback>
                <p:oleObj name="Formula" r:id="rId3" imgW="2102040" imgH="365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8295" y="2681563"/>
                        <a:ext cx="41656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364" y="3469430"/>
            <a:ext cx="6600825" cy="8953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 bwMode="auto">
          <a:xfrm>
            <a:off x="1189318" y="3644149"/>
            <a:ext cx="585694" cy="484094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242" y="1628166"/>
            <a:ext cx="6943725" cy="9715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6364" y="4518296"/>
            <a:ext cx="6457950" cy="89535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 bwMode="auto">
          <a:xfrm>
            <a:off x="1189318" y="4723924"/>
            <a:ext cx="585694" cy="484094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圆角矩形标注 14"/>
          <p:cNvSpPr/>
          <p:nvPr/>
        </p:nvSpPr>
        <p:spPr bwMode="auto">
          <a:xfrm>
            <a:off x="3913094" y="5715000"/>
            <a:ext cx="3106271" cy="578224"/>
          </a:xfrm>
          <a:prstGeom prst="wedgeRoundRectCallout">
            <a:avLst>
              <a:gd name="adj1" fmla="val -38275"/>
              <a:gd name="adj2" fmla="val -104942"/>
              <a:gd name="adj3" fmla="val 16667"/>
            </a:avLst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个线性方程求解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个未知数</a:t>
            </a:r>
          </a:p>
        </p:txBody>
      </p:sp>
    </p:spTree>
    <p:extLst>
      <p:ext uri="{BB962C8B-B14F-4D97-AF65-F5344CB8AC3E}">
        <p14:creationId xmlns:p14="http://schemas.microsoft.com/office/powerpoint/2010/main" val="40550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291788"/>
              </p:ext>
            </p:extLst>
          </p:nvPr>
        </p:nvGraphicFramePr>
        <p:xfrm>
          <a:off x="989249" y="1496834"/>
          <a:ext cx="6805612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Formula" r:id="rId3" imgW="3431880" imgH="1100160" progId="Equation.Ribbit">
                  <p:embed/>
                </p:oleObj>
              </mc:Choice>
              <mc:Fallback>
                <p:oleObj name="Formula" r:id="rId3" imgW="3431880" imgH="1100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249" y="1496834"/>
                        <a:ext cx="6805612" cy="218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36166"/>
              </p:ext>
            </p:extLst>
          </p:nvPr>
        </p:nvGraphicFramePr>
        <p:xfrm>
          <a:off x="964276" y="231400"/>
          <a:ext cx="68214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Formula" r:id="rId5" imgW="3440520" imgH="462600" progId="Equation.Ribbit">
                  <p:embed/>
                </p:oleObj>
              </mc:Choice>
              <mc:Fallback>
                <p:oleObj name="Formula" r:id="rId5" imgW="3440520" imgH="462600" progId="Equation.Ribbit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4276" y="231400"/>
                        <a:ext cx="6821488" cy="91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 bwMode="auto">
          <a:xfrm>
            <a:off x="806363" y="4588625"/>
            <a:ext cx="498763" cy="490451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694357"/>
              </p:ext>
            </p:extLst>
          </p:nvPr>
        </p:nvGraphicFramePr>
        <p:xfrm>
          <a:off x="1558839" y="3919451"/>
          <a:ext cx="70977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Formula" r:id="rId7" imgW="3580200" imgH="922320" progId="Equation.Ribbit">
                  <p:embed/>
                </p:oleObj>
              </mc:Choice>
              <mc:Fallback>
                <p:oleObj name="Formula" r:id="rId7" imgW="3580200" imgH="92232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8839" y="3919451"/>
                        <a:ext cx="7097712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059727"/>
              </p:ext>
            </p:extLst>
          </p:nvPr>
        </p:nvGraphicFramePr>
        <p:xfrm>
          <a:off x="1558839" y="6050994"/>
          <a:ext cx="49276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Formula" r:id="rId9" imgW="2485440" imgH="176760" progId="Equation.Ribbit">
                  <p:embed/>
                </p:oleObj>
              </mc:Choice>
              <mc:Fallback>
                <p:oleObj name="Formula" r:id="rId9" imgW="248544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8839" y="6050994"/>
                        <a:ext cx="49276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964310" y="1496834"/>
            <a:ext cx="7049164" cy="2277144"/>
          </a:xfrm>
          <a:prstGeom prst="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399338" y="3886198"/>
            <a:ext cx="7337338" cy="2630979"/>
          </a:xfrm>
          <a:prstGeom prst="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线性最小二乘法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27178"/>
            <a:ext cx="6457950" cy="8953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 bwMode="auto">
          <a:xfrm>
            <a:off x="914400" y="2621317"/>
            <a:ext cx="585694" cy="484094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22" y="2682389"/>
            <a:ext cx="1419225" cy="36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172646"/>
            <a:ext cx="7505700" cy="1885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173456"/>
            <a:ext cx="5781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线性最小二乘法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dirty="0" smtClean="0"/>
              <a:t>多项式拟合</a:t>
            </a:r>
          </a:p>
        </p:txBody>
      </p:sp>
    </p:spTree>
    <p:extLst>
      <p:ext uri="{BB962C8B-B14F-4D97-AF65-F5344CB8AC3E}">
        <p14:creationId xmlns:p14="http://schemas.microsoft.com/office/powerpoint/2010/main" val="12033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</a:t>
            </a:r>
            <a:r>
              <a:rPr lang="zh-CN" altLang="en-US" dirty="0" smtClean="0"/>
              <a:t>拟合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如果在线性最小二乘法中，使用函数集合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阶多项式：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211585"/>
              </p:ext>
            </p:extLst>
          </p:nvPr>
        </p:nvGraphicFramePr>
        <p:xfrm>
          <a:off x="6844366" y="1613647"/>
          <a:ext cx="18827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Formula" r:id="rId3" imgW="950040" imgH="198360" progId="Equation.Ribbit">
                  <p:embed/>
                </p:oleObj>
              </mc:Choice>
              <mc:Fallback>
                <p:oleObj name="Formula" r:id="rId3" imgW="950040" imgH="19836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4366" y="1613647"/>
                        <a:ext cx="18827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501" y="2498070"/>
            <a:ext cx="39909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定理</a:t>
            </a:r>
            <a:r>
              <a:rPr lang="en-US" altLang="zh-CN" sz="4000" dirty="0" smtClean="0"/>
              <a:t>5.3</a:t>
            </a:r>
            <a:r>
              <a:rPr lang="zh-CN" altLang="en-US" sz="4000" dirty="0" smtClean="0"/>
              <a:t>（最小二乘抛物线拟合）</a:t>
            </a:r>
            <a:endParaRPr lang="zh-CN" altLang="en-US" sz="40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r>
              <a:rPr lang="zh-CN" altLang="en-US" dirty="0" smtClean="0"/>
              <a:t>设有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个数据点                   ，拟合的最小二乘抛物线为：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系数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由下列线性方程组求得：</a:t>
            </a:r>
            <a:endParaRPr lang="en-US" altLang="zh-CN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416193"/>
              </p:ext>
            </p:extLst>
          </p:nvPr>
        </p:nvGraphicFramePr>
        <p:xfrm>
          <a:off x="3449479" y="1600200"/>
          <a:ext cx="16081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Formula" r:id="rId3" imgW="811800" imgH="196920" progId="Equation.Ribbit">
                  <p:embed/>
                </p:oleObj>
              </mc:Choice>
              <mc:Fallback>
                <p:oleObj name="Formula" r:id="rId3" imgW="811800" imgH="19692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9479" y="1600200"/>
                        <a:ext cx="1608138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373" y="2375647"/>
            <a:ext cx="2676525" cy="30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479" y="3317032"/>
            <a:ext cx="52768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30073</TotalTime>
  <Words>190</Words>
  <Application>Microsoft Office PowerPoint</Application>
  <PresentationFormat>全屏显示(4:3)</PresentationFormat>
  <Paragraphs>30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等线</vt:lpstr>
      <vt:lpstr>宋体</vt:lpstr>
      <vt:lpstr>微软雅黑</vt:lpstr>
      <vt:lpstr>微软雅黑 Light</vt:lpstr>
      <vt:lpstr>幼圆</vt:lpstr>
      <vt:lpstr>Arial</vt:lpstr>
      <vt:lpstr>Franklin Gothic Book</vt:lpstr>
      <vt:lpstr>Times New Roman</vt:lpstr>
      <vt:lpstr>Verdana</vt:lpstr>
      <vt:lpstr>Wingdings</vt:lpstr>
      <vt:lpstr>Layers</vt:lpstr>
      <vt:lpstr>Formula</vt:lpstr>
      <vt:lpstr>Aurora Equation</vt:lpstr>
      <vt:lpstr>计算方法</vt:lpstr>
      <vt:lpstr>内容</vt:lpstr>
      <vt:lpstr>线性最小二乘法</vt:lpstr>
      <vt:lpstr>线性最小二乘法</vt:lpstr>
      <vt:lpstr>PowerPoint 演示文稿</vt:lpstr>
      <vt:lpstr>线性最小二乘法</vt:lpstr>
      <vt:lpstr>内容</vt:lpstr>
      <vt:lpstr>多项式拟合</vt:lpstr>
      <vt:lpstr>定理5.3（最小二乘抛物线拟合）</vt:lpstr>
      <vt:lpstr>定理5.3（最小二乘抛物线拟合）</vt:lpstr>
      <vt:lpstr>例5.6 </vt:lpstr>
      <vt:lpstr>例5.6 </vt:lpstr>
      <vt:lpstr>程序5.2（最小二乘多项式拟合）</vt:lpstr>
      <vt:lpstr>PowerPoint 演示文稿</vt:lpstr>
      <vt:lpstr>End</vt:lpstr>
    </vt:vector>
  </TitlesOfParts>
  <Company>UT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311K - Intro to COmputer Methods</dc:title>
  <dc:subject>Introduction</dc:subject>
  <dc:creator>Daene McKinney</dc:creator>
  <cp:lastModifiedBy>李岳阳</cp:lastModifiedBy>
  <cp:revision>424</cp:revision>
  <dcterms:created xsi:type="dcterms:W3CDTF">1999-01-07T10:18:39Z</dcterms:created>
  <dcterms:modified xsi:type="dcterms:W3CDTF">2019-05-07T05:32:35Z</dcterms:modified>
</cp:coreProperties>
</file>