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5"/>
  </p:notesMasterIdLst>
  <p:sldIdLst>
    <p:sldId id="256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89" r:id="rId10"/>
    <p:sldId id="352" r:id="rId11"/>
    <p:sldId id="353" r:id="rId12"/>
    <p:sldId id="357" r:id="rId13"/>
    <p:sldId id="358" r:id="rId14"/>
    <p:sldId id="355" r:id="rId15"/>
    <p:sldId id="356" r:id="rId16"/>
    <p:sldId id="359" r:id="rId17"/>
    <p:sldId id="360" r:id="rId18"/>
    <p:sldId id="366" r:id="rId19"/>
    <p:sldId id="367" r:id="rId20"/>
    <p:sldId id="368" r:id="rId21"/>
    <p:sldId id="361" r:id="rId22"/>
    <p:sldId id="369" r:id="rId23"/>
    <p:sldId id="362" r:id="rId24"/>
    <p:sldId id="370" r:id="rId25"/>
    <p:sldId id="364" r:id="rId26"/>
    <p:sldId id="375" r:id="rId27"/>
    <p:sldId id="371" r:id="rId28"/>
    <p:sldId id="377" r:id="rId29"/>
    <p:sldId id="376" r:id="rId30"/>
    <p:sldId id="378" r:id="rId31"/>
    <p:sldId id="372" r:id="rId32"/>
    <p:sldId id="379" r:id="rId33"/>
    <p:sldId id="373" r:id="rId34"/>
    <p:sldId id="374" r:id="rId35"/>
    <p:sldId id="385" r:id="rId36"/>
    <p:sldId id="365" r:id="rId37"/>
    <p:sldId id="386" r:id="rId38"/>
    <p:sldId id="380" r:id="rId39"/>
    <p:sldId id="381" r:id="rId40"/>
    <p:sldId id="388" r:id="rId41"/>
    <p:sldId id="387" r:id="rId42"/>
    <p:sldId id="383" r:id="rId43"/>
    <p:sldId id="339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23E"/>
    <a:srgbClr val="FF3300"/>
    <a:srgbClr val="FFE4DF"/>
    <a:srgbClr val="0066CC"/>
    <a:srgbClr val="02A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1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7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22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476E949-1CEF-4CF5-9E1E-B88E398962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2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title style</a:t>
            </a:r>
          </a:p>
        </p:txBody>
      </p:sp>
      <p:sp>
        <p:nvSpPr>
          <p:cNvPr id="542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C349C-8177-467C-8B62-0AAD07565E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1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7F6C-825D-43A2-A070-2AF7AA92FA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0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8E6B7-2A18-4525-BB6A-0DC1451BC5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6E225-4B37-4BCC-AD98-AB747A3D1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17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C0E5-A871-4CEB-BF24-A7C4190365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73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EB138-B5FC-4532-B572-2502BC3FF3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6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D572-DA33-4804-A263-36B11A566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3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E67E2-0DB0-4CE9-9C7C-00181709F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2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A252-B5AD-4A58-9DA5-1269CC159D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1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EC01-E9C8-4BA4-81DA-7B21503669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C0EC4-A206-4151-8902-635CB472FB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7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8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42AB7F-655A-46A8-9100-AAEE261DA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13"/>
          <p:cNvSpPr>
            <a:spLocks noChangeShapeType="1"/>
          </p:cNvSpPr>
          <p:nvPr userDrawn="1"/>
        </p:nvSpPr>
        <p:spPr bwMode="auto">
          <a:xfrm>
            <a:off x="609600" y="1676400"/>
            <a:ext cx="8382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txBody>
          <a:bodyPr wrap="none" lIns="0" tIns="0" rIns="0" bIns="0" anchor="ctr" anchorCtr="1"/>
          <a:lstStyle>
            <a:defPPr>
              <a:defRPr lang="zh-CN"/>
            </a:defPPr>
            <a:lvl1pPr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 smtClean="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FE3A597-5A96-40A6-9055-B49EE37D03F1}" type="slidenum">
              <a:rPr lang="en-US" altLang="zh-CN" sz="140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r>
              <a:rPr lang="en-US" altLang="zh-CN" sz="1400" dirty="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/43</a:t>
            </a:r>
            <a:endParaRPr lang="en-US" altLang="zh-CN" sz="1400" dirty="0">
              <a:solidFill>
                <a:srgbClr val="002060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4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40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oleObject" Target="../embeddings/oleObject36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49.png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9.wmf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image" Target="../media/image53.png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5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11" Type="http://schemas.openxmlformats.org/officeDocument/2006/relationships/image" Target="../media/image53.png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0.png"/><Relationship Id="rId4" Type="http://schemas.openxmlformats.org/officeDocument/2006/relationships/image" Target="../media/image62.wmf"/><Relationship Id="rId9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png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0.png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7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99.png"/><Relationship Id="rId4" Type="http://schemas.openxmlformats.org/officeDocument/2006/relationships/image" Target="../media/image93.wmf"/><Relationship Id="rId9" Type="http://schemas.openxmlformats.org/officeDocument/2006/relationships/image" Target="../media/image98.png"/><Relationship Id="rId14" Type="http://schemas.openxmlformats.org/officeDocument/2006/relationships/image" Target="../media/image9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105.png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10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1.wmf"/><Relationship Id="rId11" Type="http://schemas.openxmlformats.org/officeDocument/2006/relationships/image" Target="../media/image103.png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102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6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i="1" smtClean="0"/>
              <a:t>计算方法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数值积分</a:t>
            </a:r>
            <a:endParaRPr lang="en-US" altLang="zh-CN" dirty="0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辛普森</a:t>
            </a:r>
            <a:r>
              <a:rPr lang="zh-CN" altLang="en-US" dirty="0" smtClean="0"/>
              <a:t>公式：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M=2</a:t>
            </a:r>
            <a:r>
              <a:rPr lang="zh-CN" altLang="en-US" dirty="0" smtClean="0"/>
              <a:t>，由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x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三个点构造的多项式：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183313"/>
              </p:ext>
            </p:extLst>
          </p:nvPr>
        </p:nvGraphicFramePr>
        <p:xfrm>
          <a:off x="3081615" y="1600200"/>
          <a:ext cx="40401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Formula" r:id="rId3" imgW="2038680" imgH="390240" progId="Equation.Ribbit">
                  <p:embed/>
                </p:oleObj>
              </mc:Choice>
              <mc:Fallback>
                <p:oleObj name="Formula" r:id="rId3" imgW="2038680" imgH="390240" progId="Equation.Ribbit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1615" y="1600200"/>
                        <a:ext cx="4040188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82" y="3088153"/>
            <a:ext cx="8248650" cy="666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482" y="3975698"/>
            <a:ext cx="8248650" cy="145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变量代换，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505282"/>
              </p:ext>
            </p:extLst>
          </p:nvPr>
        </p:nvGraphicFramePr>
        <p:xfrm>
          <a:off x="1382486" y="2242234"/>
          <a:ext cx="14970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Formula" r:id="rId3" imgW="756000" imgH="158760" progId="Equation.Ribbit">
                  <p:embed/>
                </p:oleObj>
              </mc:Choice>
              <mc:Fallback>
                <p:oleObj name="Formula" r:id="rId3" imgW="756000" imgH="158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2486" y="2242234"/>
                        <a:ext cx="1497013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818726"/>
              </p:ext>
            </p:extLst>
          </p:nvPr>
        </p:nvGraphicFramePr>
        <p:xfrm>
          <a:off x="1359128" y="3041430"/>
          <a:ext cx="16827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Formula" r:id="rId5" imgW="849960" imgH="158760" progId="Equation.Ribbit">
                  <p:embed/>
                </p:oleObj>
              </mc:Choice>
              <mc:Fallback>
                <p:oleObj name="Formula" r:id="rId5" imgW="849960" imgH="15876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9128" y="3041430"/>
                        <a:ext cx="16827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103281"/>
              </p:ext>
            </p:extLst>
          </p:nvPr>
        </p:nvGraphicFramePr>
        <p:xfrm>
          <a:off x="3630158" y="2222500"/>
          <a:ext cx="23510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Formula" r:id="rId7" imgW="1187640" imgH="176760" progId="Equation.Ribbit">
                  <p:embed/>
                </p:oleObj>
              </mc:Choice>
              <mc:Fallback>
                <p:oleObj name="Formula" r:id="rId7" imgW="118764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0158" y="2222500"/>
                        <a:ext cx="235108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024062"/>
              </p:ext>
            </p:extLst>
          </p:nvPr>
        </p:nvGraphicFramePr>
        <p:xfrm>
          <a:off x="3817767" y="2820988"/>
          <a:ext cx="24177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Formula" r:id="rId9" imgW="1219320" imgH="179280" progId="Equation.Ribbit">
                  <p:embed/>
                </p:oleObj>
              </mc:Choice>
              <mc:Fallback>
                <p:oleObj name="Formula" r:id="rId9" imgW="1219320" imgH="1792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7767" y="2820988"/>
                        <a:ext cx="2417762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634646"/>
              </p:ext>
            </p:extLst>
          </p:nvPr>
        </p:nvGraphicFramePr>
        <p:xfrm>
          <a:off x="3817767" y="3251201"/>
          <a:ext cx="22558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Formula" r:id="rId11" imgW="1137960" imgH="176760" progId="Equation.Ribbit">
                  <p:embed/>
                </p:oleObj>
              </mc:Choice>
              <mc:Fallback>
                <p:oleObj name="Formula" r:id="rId11" imgW="113796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17767" y="3251201"/>
                        <a:ext cx="2255838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 bwMode="auto">
          <a:xfrm>
            <a:off x="3041878" y="2242234"/>
            <a:ext cx="412522" cy="314325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3206879" y="3037571"/>
            <a:ext cx="412522" cy="314325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16" y="1507664"/>
            <a:ext cx="8296707" cy="515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代数精度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对于以下的求积公式，若对</a:t>
            </a:r>
            <a:r>
              <a:rPr lang="en-US" altLang="zh-CN" dirty="0" smtClean="0"/>
              <a:t>f(x)=x</a:t>
            </a:r>
            <a:r>
              <a:rPr lang="en-US" altLang="zh-CN" baseline="30000" dirty="0" smtClean="0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=0, 1, …, m)</a:t>
            </a:r>
            <a:r>
              <a:rPr lang="zh-CN" altLang="en-US" dirty="0" smtClean="0"/>
              <a:t>能精确成立，但对</a:t>
            </a:r>
            <a:r>
              <a:rPr lang="en-US" altLang="zh-CN" dirty="0"/>
              <a:t>f(x)=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m+1</a:t>
            </a:r>
            <a:r>
              <a:rPr lang="zh-CN" altLang="en-US" dirty="0" smtClean="0"/>
              <a:t>不能精确成立，则称该公式具有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次代数精确度。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zh-CN" altLang="en-US" dirty="0" smtClean="0"/>
              <a:t>由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个节点求得的插值型求积公式，至少</a:t>
            </a:r>
            <a:r>
              <a:rPr lang="zh-CN" altLang="en-US" dirty="0" smtClean="0"/>
              <a:t>具有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r>
              <a:rPr lang="zh-CN" altLang="en-US" dirty="0" smtClean="0"/>
              <a:t>代数精确度。</a:t>
            </a:r>
            <a:endParaRPr lang="en-US" altLang="zh-CN" dirty="0" smtClean="0"/>
          </a:p>
          <a:p>
            <a:r>
              <a:rPr lang="zh-CN" altLang="en-US" dirty="0" smtClean="0"/>
              <a:t>牛顿</a:t>
            </a:r>
            <a:r>
              <a:rPr lang="en-US" altLang="zh-CN" dirty="0" smtClean="0"/>
              <a:t>-</a:t>
            </a:r>
            <a:r>
              <a:rPr lang="zh-CN" altLang="en-US" dirty="0" smtClean="0"/>
              <a:t>柯特斯求积公式的代数精确度至少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而且</a:t>
            </a:r>
            <a:r>
              <a:rPr lang="zh-CN" altLang="en-US" dirty="0" smtClean="0"/>
              <a:t>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</a:t>
            </a:r>
            <a:r>
              <a:rPr lang="zh-CN" altLang="en-US" dirty="0" smtClean="0"/>
              <a:t>偶数时，公式的代数精确度可</a:t>
            </a:r>
            <a:r>
              <a:rPr lang="zh-CN" altLang="en-US" dirty="0" smtClean="0"/>
              <a:t>达到</a:t>
            </a:r>
            <a:r>
              <a:rPr lang="en-US" altLang="zh-CN" dirty="0" smtClean="0"/>
              <a:t>n+1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33514"/>
              </p:ext>
            </p:extLst>
          </p:nvPr>
        </p:nvGraphicFramePr>
        <p:xfrm>
          <a:off x="2278091" y="2778097"/>
          <a:ext cx="315753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Formula" r:id="rId3" imgW="1591560" imgH="402840" progId="Equation.Ribbit">
                  <p:embed/>
                </p:oleObj>
              </mc:Choice>
              <mc:Fallback>
                <p:oleObj name="Formula" r:id="rId3" imgW="1591560" imgH="40284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8091" y="2778097"/>
                        <a:ext cx="3157538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1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推论</a:t>
            </a:r>
            <a:r>
              <a:rPr lang="en-US" altLang="zh-CN" sz="4000" dirty="0" smtClean="0"/>
              <a:t>7.1 </a:t>
            </a:r>
            <a:r>
              <a:rPr lang="zh-CN" altLang="en-US" sz="4000" dirty="0" smtClean="0"/>
              <a:t>牛顿</a:t>
            </a:r>
            <a:r>
              <a:rPr lang="en-US" altLang="zh-CN" sz="4000" dirty="0"/>
              <a:t>-</a:t>
            </a:r>
            <a:r>
              <a:rPr lang="zh-CN" altLang="en-US" sz="4000" dirty="0"/>
              <a:t>柯特斯</a:t>
            </a:r>
            <a:r>
              <a:rPr lang="zh-CN" altLang="en-US" sz="4000" dirty="0" smtClean="0"/>
              <a:t>求积公式精度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充分可微，则牛顿</a:t>
            </a:r>
            <a:r>
              <a:rPr lang="en-US" altLang="zh-CN" dirty="0" smtClean="0"/>
              <a:t>-</a:t>
            </a:r>
            <a:r>
              <a:rPr lang="zh-CN" altLang="en-US" dirty="0" smtClean="0"/>
              <a:t>柯特斯公式的误差项</a:t>
            </a:r>
            <a:r>
              <a:rPr lang="en-US" altLang="zh-CN" dirty="0" smtClean="0"/>
              <a:t>E[f]</a:t>
            </a:r>
            <a:r>
              <a:rPr lang="zh-CN" altLang="en-US" dirty="0" smtClean="0"/>
              <a:t>包含一更高阶导数项。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14" y="2565491"/>
            <a:ext cx="3950284" cy="7798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15" y="3571867"/>
            <a:ext cx="4339274" cy="7329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515" y="4558450"/>
            <a:ext cx="5216732" cy="6944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515" y="5403380"/>
            <a:ext cx="6650177" cy="6976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4771" y="2594398"/>
            <a:ext cx="1512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梯形公式的精度为</a:t>
            </a:r>
            <a:r>
              <a:rPr lang="en-US" altLang="zh-CN" dirty="0">
                <a:latin typeface="+mn-ea"/>
              </a:rPr>
              <a:t>n=1</a:t>
            </a:r>
            <a:endParaRPr lang="zh-CN" altLang="en-US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1523" y="3615165"/>
            <a:ext cx="161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辛普森公式</a:t>
            </a:r>
            <a:r>
              <a:rPr lang="zh-CN" altLang="en-US" dirty="0">
                <a:latin typeface="+mn-ea"/>
              </a:rPr>
              <a:t>的精度为</a:t>
            </a:r>
            <a:r>
              <a:rPr lang="en-US" altLang="zh-CN" dirty="0" smtClean="0">
                <a:latin typeface="+mn-ea"/>
              </a:rPr>
              <a:t>n=3</a:t>
            </a:r>
            <a:endParaRPr lang="zh-CN" altLang="en-US" dirty="0"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4504" y="4635932"/>
            <a:ext cx="17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辛普森</a:t>
            </a:r>
            <a:r>
              <a:rPr lang="en-US" altLang="zh-CN" dirty="0" smtClean="0">
                <a:latin typeface="+mn-ea"/>
              </a:rPr>
              <a:t>3/8</a:t>
            </a:r>
            <a:r>
              <a:rPr lang="zh-CN" altLang="en-US" dirty="0" smtClean="0">
                <a:latin typeface="+mn-ea"/>
              </a:rPr>
              <a:t>公式的精度为</a:t>
            </a:r>
            <a:r>
              <a:rPr lang="en-US" altLang="zh-CN" dirty="0" smtClean="0">
                <a:latin typeface="+mn-ea"/>
              </a:rPr>
              <a:t>n=3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6338" y="5552085"/>
            <a:ext cx="1512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布尔公式</a:t>
            </a:r>
            <a:r>
              <a:rPr lang="zh-CN" altLang="en-US" dirty="0">
                <a:latin typeface="+mn-ea"/>
              </a:rPr>
              <a:t>的精度为</a:t>
            </a:r>
            <a:r>
              <a:rPr lang="en-US" altLang="zh-CN" dirty="0" smtClean="0">
                <a:latin typeface="+mn-ea"/>
              </a:rPr>
              <a:t>n=5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88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验证辛普森公式的代数精度为</a:t>
            </a:r>
            <a:r>
              <a:rPr lang="en-US" altLang="zh-CN" sz="4000" dirty="0" smtClean="0"/>
              <a:t>n=3</a:t>
            </a:r>
            <a:endParaRPr lang="zh-CN" altLang="en-US" sz="4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237738"/>
              </p:ext>
            </p:extLst>
          </p:nvPr>
        </p:nvGraphicFramePr>
        <p:xfrm>
          <a:off x="1512224" y="1538563"/>
          <a:ext cx="40386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8" name="Formula" r:id="rId3" imgW="2036160" imgH="390240" progId="Equation.Ribbit">
                  <p:embed/>
                </p:oleObj>
              </mc:Choice>
              <mc:Fallback>
                <p:oleObj name="Formula" r:id="rId3" imgW="2036160" imgH="390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2224" y="1538563"/>
                        <a:ext cx="4038600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183756"/>
              </p:ext>
            </p:extLst>
          </p:nvPr>
        </p:nvGraphicFramePr>
        <p:xfrm>
          <a:off x="2700550" y="2465883"/>
          <a:ext cx="44037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9" name="Formula" r:id="rId5" imgW="2221560" imgH="390240" progId="Equation.Ribbit">
                  <p:embed/>
                </p:oleObj>
              </mc:Choice>
              <mc:Fallback>
                <p:oleObj name="Formula" r:id="rId5" imgW="2221560" imgH="39024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0550" y="2465883"/>
                        <a:ext cx="4403725" cy="77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410648"/>
              </p:ext>
            </p:extLst>
          </p:nvPr>
        </p:nvGraphicFramePr>
        <p:xfrm>
          <a:off x="2784772" y="3335338"/>
          <a:ext cx="55118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0" name="Formula" r:id="rId7" imgW="2780280" imgH="338040" progId="Equation.Ribbit">
                  <p:embed/>
                </p:oleObj>
              </mc:Choice>
              <mc:Fallback>
                <p:oleObj name="Formula" r:id="rId7" imgW="2780280" imgH="33804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4772" y="3335338"/>
                        <a:ext cx="5511800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290188"/>
              </p:ext>
            </p:extLst>
          </p:nvPr>
        </p:nvGraphicFramePr>
        <p:xfrm>
          <a:off x="1080333" y="2469852"/>
          <a:ext cx="12461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Formula" r:id="rId9" imgW="628920" imgH="194400" progId="Equation.Ribbit">
                  <p:embed/>
                </p:oleObj>
              </mc:Choice>
              <mc:Fallback>
                <p:oleObj name="Formula" r:id="rId9" imgW="628920" imgH="194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0333" y="2469852"/>
                        <a:ext cx="1246188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695441"/>
              </p:ext>
            </p:extLst>
          </p:nvPr>
        </p:nvGraphicFramePr>
        <p:xfrm>
          <a:off x="2529678" y="4434269"/>
          <a:ext cx="43338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2" name="Formula" r:id="rId11" imgW="2185920" imgH="405360" progId="Equation.Ribbit">
                  <p:embed/>
                </p:oleObj>
              </mc:Choice>
              <mc:Fallback>
                <p:oleObj name="Formula" r:id="rId11" imgW="2185920" imgH="40536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29678" y="4434269"/>
                        <a:ext cx="4333875" cy="80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588807"/>
              </p:ext>
            </p:extLst>
          </p:nvPr>
        </p:nvGraphicFramePr>
        <p:xfrm>
          <a:off x="2622185" y="5299075"/>
          <a:ext cx="61277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3" name="Formula" r:id="rId13" imgW="3091320" imgH="355680" progId="Equation.Ribbit">
                  <p:embed/>
                </p:oleObj>
              </mc:Choice>
              <mc:Fallback>
                <p:oleObj name="Formula" r:id="rId13" imgW="3091320" imgH="355680" progId="Equation.Ribbit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22185" y="5299075"/>
                        <a:ext cx="6127750" cy="70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030619"/>
              </p:ext>
            </p:extLst>
          </p:nvPr>
        </p:nvGraphicFramePr>
        <p:xfrm>
          <a:off x="1085832" y="4469194"/>
          <a:ext cx="11398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4" name="Formula" r:id="rId15" imgW="574200" imgH="176760" progId="Equation.Ribbit">
                  <p:embed/>
                </p:oleObj>
              </mc:Choice>
              <mc:Fallback>
                <p:oleObj name="Formula" r:id="rId15" imgW="574200" imgH="176760" progId="Equation.Ribbit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85832" y="4469194"/>
                        <a:ext cx="11398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 bwMode="auto">
          <a:xfrm>
            <a:off x="1007539" y="2394065"/>
            <a:ext cx="7421577" cy="1704110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007540" y="4410473"/>
            <a:ext cx="7895402" cy="1704110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1037987" y="2854218"/>
            <a:ext cx="1187670" cy="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1007539" y="4818444"/>
            <a:ext cx="1187670" cy="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04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验证辛普森公式的代数精度为</a:t>
            </a:r>
            <a:r>
              <a:rPr lang="en-US" altLang="zh-CN" sz="4000" dirty="0" smtClean="0"/>
              <a:t>n=3</a:t>
            </a:r>
            <a:endParaRPr lang="zh-CN" altLang="en-US" sz="4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512224" y="1538563"/>
          <a:ext cx="40386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Formula" r:id="rId3" imgW="2036160" imgH="390240" progId="Equation.Ribbit">
                  <p:embed/>
                </p:oleObj>
              </mc:Choice>
              <mc:Fallback>
                <p:oleObj name="Formula" r:id="rId3" imgW="2036160" imgH="39024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2224" y="1538563"/>
                        <a:ext cx="4038600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084169"/>
              </p:ext>
            </p:extLst>
          </p:nvPr>
        </p:nvGraphicFramePr>
        <p:xfrm>
          <a:off x="2450468" y="2451100"/>
          <a:ext cx="44545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Formula" r:id="rId5" imgW="2246760" imgH="405360" progId="Equation.Ribbit">
                  <p:embed/>
                </p:oleObj>
              </mc:Choice>
              <mc:Fallback>
                <p:oleObj name="Formula" r:id="rId5" imgW="2246760" imgH="40536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0468" y="2451100"/>
                        <a:ext cx="4454525" cy="80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183435"/>
              </p:ext>
            </p:extLst>
          </p:nvPr>
        </p:nvGraphicFramePr>
        <p:xfrm>
          <a:off x="2527300" y="3319463"/>
          <a:ext cx="61261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Formula" r:id="rId7" imgW="3091320" imgH="355680" progId="Equation.Ribbit">
                  <p:embed/>
                </p:oleObj>
              </mc:Choice>
              <mc:Fallback>
                <p:oleObj name="Formula" r:id="rId7" imgW="3091320" imgH="355680" progId="Equation.Ribbit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7300" y="3319463"/>
                        <a:ext cx="6126163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410144"/>
              </p:ext>
            </p:extLst>
          </p:nvPr>
        </p:nvGraphicFramePr>
        <p:xfrm>
          <a:off x="855882" y="2469852"/>
          <a:ext cx="12461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" name="Formula" r:id="rId9" imgW="628920" imgH="194400" progId="Equation.Ribbit">
                  <p:embed/>
                </p:oleObj>
              </mc:Choice>
              <mc:Fallback>
                <p:oleObj name="Formula" r:id="rId9" imgW="628920" imgH="194400" progId="Equation.Ribbit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5882" y="2469852"/>
                        <a:ext cx="1246188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774604"/>
              </p:ext>
            </p:extLst>
          </p:nvPr>
        </p:nvGraphicFramePr>
        <p:xfrm>
          <a:off x="2461817" y="4432300"/>
          <a:ext cx="445452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" name="Formula" r:id="rId11" imgW="2246760" imgH="406440" progId="Equation.Ribbit">
                  <p:embed/>
                </p:oleObj>
              </mc:Choice>
              <mc:Fallback>
                <p:oleObj name="Formula" r:id="rId11" imgW="2246760" imgH="406440" progId="Equation.Ribbit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61817" y="4432300"/>
                        <a:ext cx="4454525" cy="808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93969"/>
              </p:ext>
            </p:extLst>
          </p:nvPr>
        </p:nvGraphicFramePr>
        <p:xfrm>
          <a:off x="2455931" y="5297488"/>
          <a:ext cx="61277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" name="Formula" r:id="rId13" imgW="3091320" imgH="357120" progId="Equation.Ribbit">
                  <p:embed/>
                </p:oleObj>
              </mc:Choice>
              <mc:Fallback>
                <p:oleObj name="Formula" r:id="rId13" imgW="3091320" imgH="357120" progId="Equation.Ribbit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55931" y="5297488"/>
                        <a:ext cx="6127750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643778"/>
              </p:ext>
            </p:extLst>
          </p:nvPr>
        </p:nvGraphicFramePr>
        <p:xfrm>
          <a:off x="883808" y="4451350"/>
          <a:ext cx="12461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" name="Formula" r:id="rId15" imgW="628920" imgH="194400" progId="Equation.Ribbit">
                  <p:embed/>
                </p:oleObj>
              </mc:Choice>
              <mc:Fallback>
                <p:oleObj name="Formula" r:id="rId15" imgW="628920" imgH="194400" progId="Equation.Ribbit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3808" y="4451350"/>
                        <a:ext cx="1246188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 bwMode="auto">
          <a:xfrm>
            <a:off x="855882" y="2394065"/>
            <a:ext cx="7922361" cy="1704110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857903" y="4410473"/>
            <a:ext cx="7920340" cy="1704110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886968" y="2854027"/>
            <a:ext cx="1187670" cy="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881813" y="4835525"/>
            <a:ext cx="1187670" cy="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828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</a:t>
            </a:r>
            <a:r>
              <a:rPr lang="zh-CN" altLang="en-US" dirty="0" smtClean="0"/>
              <a:t>函数                                ，等距节点为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=0, 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=0.5, 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=1.0, 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=1.5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=2.0</a:t>
            </a:r>
            <a:r>
              <a:rPr lang="zh-CN" altLang="en-US" dirty="0" smtClean="0"/>
              <a:t>，对应的函数值为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=1.00000, 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=1.55152, f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=0.72159, f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=0.93765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=1.13390</a:t>
            </a:r>
            <a:r>
              <a:rPr lang="zh-CN" altLang="en-US" dirty="0" smtClean="0"/>
              <a:t>。计算四个求积公式，其中步长为</a:t>
            </a:r>
            <a:r>
              <a:rPr lang="en-US" altLang="zh-CN" dirty="0" smtClean="0"/>
              <a:t>h=0.5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378148"/>
              </p:ext>
            </p:extLst>
          </p:nvPr>
        </p:nvGraphicFramePr>
        <p:xfrm>
          <a:off x="2620582" y="1660271"/>
          <a:ext cx="28543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Formula" r:id="rId3" imgW="1440360" imgH="176760" progId="Equation.Ribbit">
                  <p:embed/>
                </p:oleObj>
              </mc:Choice>
              <mc:Fallback>
                <p:oleObj name="Formula" r:id="rId3" imgW="144036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0582" y="1660271"/>
                        <a:ext cx="28543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652" y="3248152"/>
            <a:ext cx="4285094" cy="5599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651" y="3905789"/>
            <a:ext cx="5370655" cy="6056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7652" y="4634829"/>
            <a:ext cx="5770594" cy="8455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7652" y="5544220"/>
            <a:ext cx="5244955" cy="8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</a:t>
            </a:r>
            <a:r>
              <a:rPr lang="en-US" altLang="zh-CN" dirty="0"/>
              <a:t>-</a:t>
            </a:r>
            <a:r>
              <a:rPr lang="zh-CN" altLang="en-US" dirty="0"/>
              <a:t>柯特斯求积公式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11" y="1585646"/>
            <a:ext cx="7387676" cy="46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</a:t>
            </a:r>
            <a:r>
              <a:rPr lang="zh-CN" altLang="en-US" dirty="0" smtClean="0"/>
              <a:t>函数                                 在固定区间</a:t>
            </a:r>
            <a:r>
              <a:rPr lang="en-US" altLang="zh-CN" dirty="0" smtClean="0"/>
              <a:t>[a, b]=[0, 1]</a:t>
            </a:r>
            <a:r>
              <a:rPr lang="zh-CN" altLang="en-US" dirty="0" smtClean="0"/>
              <a:t>内的积分。计算四个求积公式，其中步长分别为</a:t>
            </a:r>
            <a:r>
              <a:rPr lang="en-US" altLang="zh-CN" dirty="0" smtClean="0"/>
              <a:t>h=b-a, h=(b-a)/2, </a:t>
            </a:r>
            <a:r>
              <a:rPr lang="en-US" altLang="zh-CN" dirty="0"/>
              <a:t>h=(b-a</a:t>
            </a:r>
            <a:r>
              <a:rPr lang="en-US" altLang="zh-CN" dirty="0" smtClean="0"/>
              <a:t>)/3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</a:t>
            </a:r>
            <a:r>
              <a:rPr lang="en-US" altLang="zh-CN" dirty="0"/>
              <a:t>=(b-a</a:t>
            </a:r>
            <a:r>
              <a:rPr lang="en-US" altLang="zh-CN" dirty="0" smtClean="0"/>
              <a:t>)/4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620582" y="1660271"/>
          <a:ext cx="28543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Formula" r:id="rId3" imgW="1440360" imgH="176760" progId="Equation.Ribbit">
                  <p:embed/>
                </p:oleObj>
              </mc:Choice>
              <mc:Fallback>
                <p:oleObj name="Formula" r:id="rId3" imgW="1440360" imgH="17676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0582" y="1660271"/>
                        <a:ext cx="28543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682" y="2836862"/>
            <a:ext cx="4086225" cy="1028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682" y="4061795"/>
            <a:ext cx="5143500" cy="1057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8682" y="5295370"/>
            <a:ext cx="62293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数值积分简介</a:t>
            </a:r>
            <a:endParaRPr lang="en-US" altLang="zh-CN" dirty="0" smtClean="0"/>
          </a:p>
          <a:p>
            <a:r>
              <a:rPr lang="zh-CN" altLang="en-US" dirty="0"/>
              <a:t>组合梯形公式</a:t>
            </a:r>
            <a:r>
              <a:rPr lang="zh-CN" altLang="en-US" dirty="0" smtClean="0"/>
              <a:t>和组合辛</a:t>
            </a:r>
            <a:r>
              <a:rPr lang="zh-CN" altLang="en-US" dirty="0"/>
              <a:t>普森公式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</a:t>
            </a:r>
            <a:r>
              <a:rPr lang="zh-CN" altLang="en-US" dirty="0" smtClean="0"/>
              <a:t>函数                                 在固定区间</a:t>
            </a:r>
            <a:r>
              <a:rPr lang="en-US" altLang="zh-CN" dirty="0" smtClean="0"/>
              <a:t>[a, b]=[0, 1]</a:t>
            </a:r>
            <a:r>
              <a:rPr lang="zh-CN" altLang="en-US" dirty="0" smtClean="0"/>
              <a:t>内的积分。计算四个求积公式，其中步长分别为</a:t>
            </a:r>
            <a:r>
              <a:rPr lang="en-US" altLang="zh-CN" dirty="0" smtClean="0"/>
              <a:t>h=b-a, h=(b-a)/2, </a:t>
            </a:r>
            <a:r>
              <a:rPr lang="en-US" altLang="zh-CN" dirty="0"/>
              <a:t>h=(b-a</a:t>
            </a:r>
            <a:r>
              <a:rPr lang="en-US" altLang="zh-CN" dirty="0" smtClean="0"/>
              <a:t>)/3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</a:t>
            </a:r>
            <a:r>
              <a:rPr lang="en-US" altLang="zh-CN" dirty="0"/>
              <a:t>=(b-a</a:t>
            </a:r>
            <a:r>
              <a:rPr lang="en-US" altLang="zh-CN" dirty="0" smtClean="0"/>
              <a:t>)/4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620582" y="1660271"/>
          <a:ext cx="28543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Formula" r:id="rId3" imgW="1440360" imgH="176760" progId="Equation.Ribbit">
                  <p:embed/>
                </p:oleObj>
              </mc:Choice>
              <mc:Fallback>
                <p:oleObj name="Formula" r:id="rId3" imgW="1440360" imgH="17676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0582" y="1660271"/>
                        <a:ext cx="28543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958" y="2853731"/>
            <a:ext cx="5629275" cy="1352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958" y="4459941"/>
            <a:ext cx="52387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7.2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12" y="1725231"/>
            <a:ext cx="67532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数值积分简介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dirty="0"/>
              <a:t>组合梯形公式</a:t>
            </a:r>
            <a:r>
              <a:rPr lang="zh-CN" altLang="en-US" dirty="0" smtClean="0"/>
              <a:t>和组合辛普森</a:t>
            </a:r>
            <a:r>
              <a:rPr lang="zh-CN" altLang="en-US" dirty="0"/>
              <a:t>公式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083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组合求积公式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如何提高数值积分求解精度？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使用高阶求积公式不是好的方法，在实际计算中一般只采用节点较小的牛顿</a:t>
            </a:r>
            <a:r>
              <a:rPr lang="en-US" altLang="zh-CN" dirty="0" smtClean="0"/>
              <a:t>-</a:t>
            </a:r>
            <a:r>
              <a:rPr lang="zh-CN" altLang="en-US" dirty="0" smtClean="0"/>
              <a:t>柯特斯求积公式。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比较好的方法是：把积分区间等分为很多个小区间，在每个小区间上分别应用</a:t>
            </a:r>
            <a:r>
              <a:rPr lang="zh-CN" altLang="en-US" dirty="0"/>
              <a:t>低次牛顿</a:t>
            </a:r>
            <a:r>
              <a:rPr lang="en-US" altLang="zh-CN" dirty="0"/>
              <a:t>-</a:t>
            </a:r>
            <a:r>
              <a:rPr lang="zh-CN" altLang="en-US" dirty="0"/>
              <a:t>柯特斯</a:t>
            </a:r>
            <a:r>
              <a:rPr lang="zh-CN" altLang="en-US" dirty="0" smtClean="0"/>
              <a:t>求积公式，再把计算结果相加，即使用组合求积公式。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9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组合求积公式求解例</a:t>
            </a:r>
            <a:r>
              <a:rPr lang="en-US" altLang="zh-CN" dirty="0" smtClean="0"/>
              <a:t>7.2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12" y="1725231"/>
            <a:ext cx="67532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组合梯形公式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744779"/>
              </p:ext>
            </p:extLst>
          </p:nvPr>
        </p:nvGraphicFramePr>
        <p:xfrm>
          <a:off x="2249493" y="3214989"/>
          <a:ext cx="55086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Formula" r:id="rId3" imgW="2778840" imgH="335520" progId="Equation.Ribbit">
                  <p:embed/>
                </p:oleObj>
              </mc:Choice>
              <mc:Fallback>
                <p:oleObj name="Formula" r:id="rId3" imgW="2778840" imgH="335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9493" y="3214989"/>
                        <a:ext cx="5508625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966526"/>
              </p:ext>
            </p:extLst>
          </p:nvPr>
        </p:nvGraphicFramePr>
        <p:xfrm>
          <a:off x="2523696" y="2357662"/>
          <a:ext cx="366871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Formula" r:id="rId5" imgW="1850400" imgH="433080" progId="Equation.Ribbit">
                  <p:embed/>
                </p:oleObj>
              </mc:Choice>
              <mc:Fallback>
                <p:oleObj name="Formula" r:id="rId5" imgW="1850400" imgH="4330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3696" y="2357662"/>
                        <a:ext cx="3668712" cy="85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724149"/>
              </p:ext>
            </p:extLst>
          </p:nvPr>
        </p:nvGraphicFramePr>
        <p:xfrm>
          <a:off x="2598743" y="3824450"/>
          <a:ext cx="542131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Formula" r:id="rId7" imgW="2734560" imgH="335520" progId="Equation.Ribbit">
                  <p:embed/>
                </p:oleObj>
              </mc:Choice>
              <mc:Fallback>
                <p:oleObj name="Formula" r:id="rId7" imgW="2734560" imgH="335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8743" y="3824450"/>
                        <a:ext cx="5421312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222878"/>
              </p:ext>
            </p:extLst>
          </p:nvPr>
        </p:nvGraphicFramePr>
        <p:xfrm>
          <a:off x="2246313" y="4496236"/>
          <a:ext cx="68945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Formula" r:id="rId9" imgW="3478680" imgH="384840" progId="Equation.Ribbit">
                  <p:embed/>
                </p:oleObj>
              </mc:Choice>
              <mc:Fallback>
                <p:oleObj name="Formula" r:id="rId9" imgW="3478680" imgH="384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6313" y="4496236"/>
                        <a:ext cx="689451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888959"/>
              </p:ext>
            </p:extLst>
          </p:nvPr>
        </p:nvGraphicFramePr>
        <p:xfrm>
          <a:off x="2249493" y="5452446"/>
          <a:ext cx="12811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Formula" r:id="rId11" imgW="646560" imgH="155160" progId="Equation.Ribbit">
                  <p:embed/>
                </p:oleObj>
              </mc:Choice>
              <mc:Fallback>
                <p:oleObj name="Formula" r:id="rId11" imgW="646560" imgH="155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49493" y="5452446"/>
                        <a:ext cx="12811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7711" y="5285998"/>
            <a:ext cx="4086225" cy="1028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62625" y="0"/>
            <a:ext cx="3381375" cy="24574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87711" y="6267450"/>
            <a:ext cx="5238750" cy="59055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 bwMode="auto">
          <a:xfrm>
            <a:off x="2599453" y="5760421"/>
            <a:ext cx="931152" cy="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7088083" y="6202507"/>
            <a:ext cx="670035" cy="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7203901" y="6752071"/>
            <a:ext cx="1644535" cy="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768189"/>
              </p:ext>
            </p:extLst>
          </p:nvPr>
        </p:nvGraphicFramePr>
        <p:xfrm>
          <a:off x="722894" y="1571125"/>
          <a:ext cx="52847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Formula" r:id="rId16" imgW="2665800" imgH="433080" progId="Equation.Ribbit">
                  <p:embed/>
                </p:oleObj>
              </mc:Choice>
              <mc:Fallback>
                <p:oleObj name="Formula" r:id="rId16" imgW="2665800" imgH="4330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22894" y="1571125"/>
                        <a:ext cx="5284788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600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组合辛普森公式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200920"/>
              </p:ext>
            </p:extLst>
          </p:nvPr>
        </p:nvGraphicFramePr>
        <p:xfrm>
          <a:off x="1211262" y="2568863"/>
          <a:ext cx="79327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Formula" r:id="rId3" imgW="4000680" imgH="338040" progId="Equation.Ribbit">
                  <p:embed/>
                </p:oleObj>
              </mc:Choice>
              <mc:Fallback>
                <p:oleObj name="Formula" r:id="rId3" imgW="4000680" imgH="33804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1262" y="2568863"/>
                        <a:ext cx="7932738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040913"/>
              </p:ext>
            </p:extLst>
          </p:nvPr>
        </p:nvGraphicFramePr>
        <p:xfrm>
          <a:off x="1211262" y="3384837"/>
          <a:ext cx="66278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Formula" r:id="rId5" imgW="3342960" imgH="347040" progId="Equation.Ribbit">
                  <p:embed/>
                </p:oleObj>
              </mc:Choice>
              <mc:Fallback>
                <p:oleObj name="Formula" r:id="rId5" imgW="3342960" imgH="347040" progId="Equation.Ribbit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1262" y="3384837"/>
                        <a:ext cx="6627812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407545"/>
              </p:ext>
            </p:extLst>
          </p:nvPr>
        </p:nvGraphicFramePr>
        <p:xfrm>
          <a:off x="1211262" y="4315275"/>
          <a:ext cx="12811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Formula" r:id="rId7" imgW="646560" imgH="155160" progId="Equation.Ribbit">
                  <p:embed/>
                </p:oleObj>
              </mc:Choice>
              <mc:Fallback>
                <p:oleObj name="Formula" r:id="rId7" imgW="646560" imgH="155160" progId="Equation.Ribbit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1262" y="4315275"/>
                        <a:ext cx="12811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0" y="0"/>
            <a:ext cx="3429000" cy="27622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9279" y="4802475"/>
            <a:ext cx="5143500" cy="105727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 bwMode="auto">
          <a:xfrm>
            <a:off x="1561222" y="4623250"/>
            <a:ext cx="931152" cy="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5582978" y="5768398"/>
            <a:ext cx="670035" cy="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9279" y="6038974"/>
            <a:ext cx="5238750" cy="59055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 bwMode="auto">
          <a:xfrm>
            <a:off x="4685469" y="6523595"/>
            <a:ext cx="1644535" cy="0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886780"/>
              </p:ext>
            </p:extLst>
          </p:nvPr>
        </p:nvGraphicFramePr>
        <p:xfrm>
          <a:off x="788988" y="1562389"/>
          <a:ext cx="51498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Formula" r:id="rId12" imgW="2597400" imgH="433080" progId="Equation.Ribbit">
                  <p:embed/>
                </p:oleObj>
              </mc:Choice>
              <mc:Fallback>
                <p:oleObj name="Formula" r:id="rId12" imgW="2597400" imgH="43308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8988" y="1562389"/>
                        <a:ext cx="514985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22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组合梯形公式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7.2 </a:t>
            </a:r>
            <a:r>
              <a:rPr lang="zh-CN" altLang="en-US" dirty="0" smtClean="0"/>
              <a:t>设区间</a:t>
            </a:r>
            <a:r>
              <a:rPr lang="en-US" altLang="zh-CN" dirty="0" smtClean="0"/>
              <a:t>[a, b]</a:t>
            </a:r>
            <a:r>
              <a:rPr lang="zh-CN" altLang="en-US" dirty="0" smtClean="0"/>
              <a:t>被等距节点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a+kh</a:t>
            </a:r>
            <a:r>
              <a:rPr lang="en-US" altLang="zh-CN" dirty="0" smtClean="0"/>
              <a:t>, k=0, 1, …, M</a:t>
            </a:r>
            <a:r>
              <a:rPr lang="zh-CN" altLang="en-US" dirty="0" smtClean="0"/>
              <a:t>，分为宽度为</a:t>
            </a:r>
            <a:r>
              <a:rPr lang="en-US" altLang="zh-CN" dirty="0" smtClean="0"/>
              <a:t>h=(b-a)/M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个子区间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, x</a:t>
            </a:r>
            <a:r>
              <a:rPr lang="en-US" altLang="zh-CN" baseline="-25000" dirty="0" smtClean="0"/>
              <a:t>k+1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个子区间的组合梯形公式可以表示为以下三种等价方式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30" y="3030276"/>
            <a:ext cx="3658866" cy="835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29" y="4033113"/>
            <a:ext cx="6911189" cy="5985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930" y="4835924"/>
            <a:ext cx="4234798" cy="8243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0929" y="5855782"/>
            <a:ext cx="2260086" cy="75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01" y="3001526"/>
            <a:ext cx="4815870" cy="33087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7.5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考虑函数                              ，利用组合梯形公式和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个采样点来计算区间</a:t>
            </a:r>
            <a:r>
              <a:rPr lang="en-US" altLang="zh-CN" dirty="0" smtClean="0"/>
              <a:t>[1, 6]</a:t>
            </a:r>
            <a:r>
              <a:rPr lang="zh-CN" altLang="en-US" dirty="0" smtClean="0"/>
              <a:t>内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的积分近似值。</a:t>
            </a:r>
            <a:endParaRPr lang="en-US" altLang="zh-CN" dirty="0" smtClean="0"/>
          </a:p>
          <a:p>
            <a:r>
              <a:rPr lang="zh-CN" altLang="en-US" dirty="0" smtClean="0"/>
              <a:t>解：</a:t>
            </a:r>
            <a:r>
              <a:rPr lang="en-US" altLang="zh-CN" dirty="0" smtClean="0"/>
              <a:t>M=10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h=(6-1)/10=1/2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200957"/>
              </p:ext>
            </p:extLst>
          </p:nvPr>
        </p:nvGraphicFramePr>
        <p:xfrm>
          <a:off x="2630527" y="1611775"/>
          <a:ext cx="26209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Formula" r:id="rId4" imgW="1322280" imgH="186840" progId="Equation.Ribbit">
                  <p:embed/>
                </p:oleObj>
              </mc:Choice>
              <mc:Fallback>
                <p:oleObj name="Formula" r:id="rId4" imgW="1322280" imgH="186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0527" y="1611775"/>
                        <a:ext cx="262096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内容占位符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2290401" y="4131509"/>
            <a:ext cx="1367199" cy="33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7292" y="3021783"/>
            <a:ext cx="7040478" cy="109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7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组合辛普森公式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7.3 </a:t>
            </a:r>
            <a:r>
              <a:rPr lang="zh-CN" altLang="en-US" dirty="0" smtClean="0"/>
              <a:t>设区间</a:t>
            </a:r>
            <a:r>
              <a:rPr lang="en-US" altLang="zh-CN" dirty="0" smtClean="0"/>
              <a:t>[a, b]</a:t>
            </a:r>
            <a:r>
              <a:rPr lang="zh-CN" altLang="en-US" dirty="0" smtClean="0"/>
              <a:t>被等距节点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a+kh</a:t>
            </a:r>
            <a:r>
              <a:rPr lang="en-US" altLang="zh-CN" dirty="0" smtClean="0"/>
              <a:t>, k=0, 1, …, 2M</a:t>
            </a:r>
            <a:r>
              <a:rPr lang="zh-CN" altLang="en-US" dirty="0" smtClean="0"/>
              <a:t>，分为</a:t>
            </a:r>
            <a:r>
              <a:rPr lang="en-US" altLang="zh-CN" dirty="0" smtClean="0"/>
              <a:t>2M</a:t>
            </a:r>
            <a:r>
              <a:rPr lang="zh-CN" altLang="en-US" dirty="0" smtClean="0"/>
              <a:t>个宽度为</a:t>
            </a:r>
            <a:r>
              <a:rPr lang="en-US" altLang="zh-CN" dirty="0" smtClean="0"/>
              <a:t>h=(b-a)/2M</a:t>
            </a:r>
            <a:r>
              <a:rPr lang="zh-CN" altLang="en-US" dirty="0" smtClean="0"/>
              <a:t>的子区间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, x</a:t>
            </a:r>
            <a:r>
              <a:rPr lang="en-US" altLang="zh-CN" baseline="-25000" dirty="0" smtClean="0"/>
              <a:t>k+1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r>
              <a:rPr lang="en-US" altLang="zh-CN" dirty="0" smtClean="0"/>
              <a:t>2M</a:t>
            </a:r>
            <a:r>
              <a:rPr lang="zh-CN" altLang="en-US" dirty="0" smtClean="0"/>
              <a:t>个子区间的组合梯形公式可以表示为以下三种等价方式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3132045"/>
            <a:ext cx="5225906" cy="9065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4052796"/>
            <a:ext cx="4879289" cy="10931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75" y="5141820"/>
            <a:ext cx="6603483" cy="9243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475" y="6081620"/>
            <a:ext cx="2346325" cy="7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传统的定积分原理和方法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在高等数学中，可利用牛顿</a:t>
            </a:r>
            <a:r>
              <a:rPr lang="en-US" altLang="zh-CN" dirty="0" smtClean="0"/>
              <a:t>-</a:t>
            </a:r>
            <a:r>
              <a:rPr lang="zh-CN" altLang="en-US" dirty="0" smtClean="0"/>
              <a:t>莱布尼兹公式：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解决函数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[a, b]</a:t>
            </a:r>
            <a:r>
              <a:rPr lang="zh-CN" altLang="en-US" dirty="0" smtClean="0"/>
              <a:t>上的积分问题。</a:t>
            </a:r>
            <a:endParaRPr lang="en-US" altLang="zh-CN" dirty="0" smtClean="0"/>
          </a:p>
          <a:p>
            <a:r>
              <a:rPr lang="zh-CN" altLang="en-US" dirty="0" smtClean="0"/>
              <a:t>但</a:t>
            </a:r>
            <a:r>
              <a:rPr lang="zh-CN" altLang="en-US" dirty="0" smtClean="0"/>
              <a:t>在解决实际问题时，有时原函数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不易求</a:t>
            </a:r>
            <a:r>
              <a:rPr lang="zh-CN" altLang="en-US" dirty="0" smtClean="0"/>
              <a:t>出，就需要</a:t>
            </a:r>
            <a:r>
              <a:rPr lang="zh-CN" altLang="en-US" dirty="0" smtClean="0"/>
              <a:t>用数值积分来计算定积分的近似解。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17475"/>
              </p:ext>
            </p:extLst>
          </p:nvPr>
        </p:nvGraphicFramePr>
        <p:xfrm>
          <a:off x="2498352" y="2134067"/>
          <a:ext cx="32956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Formula" r:id="rId3" imgW="1662480" imgH="402840" progId="Equation.Ribbit">
                  <p:embed/>
                </p:oleObj>
              </mc:Choice>
              <mc:Fallback>
                <p:oleObj name="Formula" r:id="rId3" imgW="1662480" imgH="402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8352" y="2134067"/>
                        <a:ext cx="3295650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61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583" y="2856475"/>
            <a:ext cx="5257800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7.6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考虑函数                              ，利用组合辛普森公式和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个采样点来计算区间</a:t>
            </a:r>
            <a:r>
              <a:rPr lang="en-US" altLang="zh-CN" dirty="0" smtClean="0"/>
              <a:t>[1, 6]</a:t>
            </a:r>
            <a:r>
              <a:rPr lang="zh-CN" altLang="en-US" dirty="0" smtClean="0"/>
              <a:t>内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的积分近似值。</a:t>
            </a:r>
            <a:endParaRPr lang="en-US" altLang="zh-CN" dirty="0" smtClean="0"/>
          </a:p>
          <a:p>
            <a:r>
              <a:rPr lang="zh-CN" altLang="en-US" dirty="0" smtClean="0"/>
              <a:t>解：</a:t>
            </a:r>
            <a:r>
              <a:rPr lang="en-US" altLang="zh-CN" dirty="0" smtClean="0"/>
              <a:t>M=5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h=(6-1)/10=1/2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630527" y="1611775"/>
          <a:ext cx="26209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Formula" r:id="rId4" imgW="1322280" imgH="186840" progId="Equation.Ribbit">
                  <p:embed/>
                </p:oleObj>
              </mc:Choice>
              <mc:Fallback>
                <p:oleObj name="Formula" r:id="rId4" imgW="1322280" imgH="18684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0527" y="1611775"/>
                        <a:ext cx="262096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2856475"/>
            <a:ext cx="6553200" cy="1276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5583" y="4132825"/>
            <a:ext cx="14954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误差分析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推论</a:t>
            </a:r>
            <a:r>
              <a:rPr lang="en-US" altLang="zh-CN" b="1" dirty="0" smtClean="0"/>
              <a:t>7.2 </a:t>
            </a:r>
            <a:r>
              <a:rPr lang="zh-CN" altLang="en-US" dirty="0" smtClean="0"/>
              <a:t>（</a:t>
            </a:r>
            <a:r>
              <a:rPr lang="zh-CN" altLang="en-US" b="1" dirty="0" smtClean="0"/>
              <a:t>梯形公式的</a:t>
            </a:r>
            <a:r>
              <a:rPr lang="zh-CN" altLang="en-US" b="1" dirty="0"/>
              <a:t>误差分析</a:t>
            </a:r>
            <a:r>
              <a:rPr lang="zh-CN" altLang="en-US" dirty="0"/>
              <a:t>）设区间</a:t>
            </a:r>
            <a:r>
              <a:rPr lang="en-US" altLang="zh-CN" dirty="0"/>
              <a:t>[a, b]</a:t>
            </a:r>
            <a:r>
              <a:rPr lang="zh-CN" altLang="en-US" dirty="0" smtClean="0"/>
              <a:t>被分为宽度为</a:t>
            </a:r>
            <a:r>
              <a:rPr lang="en-US" altLang="zh-CN" dirty="0"/>
              <a:t>h=(b-a</a:t>
            </a:r>
            <a:r>
              <a:rPr lang="en-US" altLang="zh-CN" dirty="0" smtClean="0"/>
              <a:t>)/M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个子区间</a:t>
            </a:r>
            <a:r>
              <a:rPr lang="en-US" altLang="zh-CN" dirty="0"/>
              <a:t>[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k</a:t>
            </a:r>
            <a:r>
              <a:rPr lang="en-US" altLang="zh-CN" dirty="0"/>
              <a:t>, x</a:t>
            </a:r>
            <a:r>
              <a:rPr lang="en-US" altLang="zh-CN" baseline="-25000" dirty="0"/>
              <a:t>k+1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，组合梯形公式：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是</a:t>
            </a:r>
            <a:r>
              <a:rPr lang="zh-CN" altLang="en-US" dirty="0" smtClean="0"/>
              <a:t>对积分：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的</a:t>
            </a:r>
            <a:r>
              <a:rPr lang="zh-CN" altLang="en-US" dirty="0" smtClean="0"/>
              <a:t>一个逼近。若                 ，则存在一个值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a&lt;c&lt;b</a:t>
            </a:r>
            <a:r>
              <a:rPr lang="zh-CN" altLang="en-US" dirty="0" smtClean="0"/>
              <a:t>，使得误差项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(f, h)</a:t>
            </a:r>
            <a:r>
              <a:rPr lang="zh-CN" altLang="en-US" dirty="0" smtClean="0"/>
              <a:t>具有如下形式：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630" y="2651524"/>
            <a:ext cx="4234798" cy="8243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3748620"/>
            <a:ext cx="3886200" cy="762000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854137"/>
              </p:ext>
            </p:extLst>
          </p:nvPr>
        </p:nvGraphicFramePr>
        <p:xfrm>
          <a:off x="3538423" y="4561420"/>
          <a:ext cx="14462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Formula" r:id="rId5" imgW="730440" imgH="194400" progId="Equation.Ribbit">
                  <p:embed/>
                </p:oleObj>
              </mc:Choice>
              <mc:Fallback>
                <p:oleObj name="Formula" r:id="rId5" imgW="730440" imgH="19440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8423" y="4561420"/>
                        <a:ext cx="1446212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0630" y="5362575"/>
            <a:ext cx="45148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误差分析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推论</a:t>
            </a:r>
            <a:r>
              <a:rPr lang="en-US" altLang="zh-CN" b="1" dirty="0" smtClean="0"/>
              <a:t>7.3 </a:t>
            </a:r>
            <a:r>
              <a:rPr lang="zh-CN" altLang="en-US" dirty="0" smtClean="0"/>
              <a:t>（</a:t>
            </a:r>
            <a:r>
              <a:rPr lang="zh-CN" altLang="en-US" b="1" dirty="0" smtClean="0"/>
              <a:t>辛普森公式的</a:t>
            </a:r>
            <a:r>
              <a:rPr lang="zh-CN" altLang="en-US" b="1" dirty="0"/>
              <a:t>误差分析</a:t>
            </a:r>
            <a:r>
              <a:rPr lang="zh-CN" altLang="en-US" dirty="0"/>
              <a:t>）设区间</a:t>
            </a:r>
            <a:r>
              <a:rPr lang="en-US" altLang="zh-CN" dirty="0"/>
              <a:t>[a, b]</a:t>
            </a:r>
            <a:r>
              <a:rPr lang="zh-CN" altLang="en-US" dirty="0" smtClean="0"/>
              <a:t>被分为宽度为</a:t>
            </a:r>
            <a:r>
              <a:rPr lang="en-US" altLang="zh-CN" dirty="0"/>
              <a:t>h=(b-a</a:t>
            </a:r>
            <a:r>
              <a:rPr lang="en-US" altLang="zh-CN" dirty="0" smtClean="0"/>
              <a:t>)/</a:t>
            </a:r>
            <a:r>
              <a:rPr lang="en-US" altLang="zh-CN" dirty="0"/>
              <a:t>(</a:t>
            </a:r>
            <a:r>
              <a:rPr lang="en-US" altLang="zh-CN" dirty="0" smtClean="0"/>
              <a:t>2M)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2M</a:t>
            </a:r>
            <a:r>
              <a:rPr lang="zh-CN" altLang="en-US" dirty="0" smtClean="0"/>
              <a:t>个等宽子区间，组合辛普森公式：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是</a:t>
            </a:r>
            <a:r>
              <a:rPr lang="zh-CN" altLang="en-US" dirty="0" smtClean="0"/>
              <a:t>对积分：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的</a:t>
            </a:r>
            <a:r>
              <a:rPr lang="zh-CN" altLang="en-US" dirty="0" smtClean="0"/>
              <a:t>一个逼近。若                 ，则存在一个值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a&lt;c&lt;b</a:t>
            </a:r>
            <a:r>
              <a:rPr lang="zh-CN" altLang="en-US" dirty="0" smtClean="0"/>
              <a:t>，使得误差项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(f, h)</a:t>
            </a:r>
            <a:r>
              <a:rPr lang="zh-CN" altLang="en-US" dirty="0" smtClean="0"/>
              <a:t>具有如下形式：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518387"/>
              </p:ext>
            </p:extLst>
          </p:nvPr>
        </p:nvGraphicFramePr>
        <p:xfrm>
          <a:off x="3538538" y="4559300"/>
          <a:ext cx="14462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Formula" r:id="rId3" imgW="730440" imgH="195840" progId="Equation.Ribbit">
                  <p:embed/>
                </p:oleObj>
              </mc:Choice>
              <mc:Fallback>
                <p:oleObj name="Formula" r:id="rId3" imgW="730440" imgH="19584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8538" y="4559300"/>
                        <a:ext cx="1446212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525" y="2732620"/>
            <a:ext cx="6886575" cy="9549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3580" y="3780529"/>
            <a:ext cx="3771900" cy="752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1630" y="5340350"/>
            <a:ext cx="44958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误差分析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组合梯形公式和组合辛普森公式的误差项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(f</a:t>
            </a:r>
            <a:r>
              <a:rPr lang="en-US" altLang="zh-CN" dirty="0"/>
              <a:t>, h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/>
              <a:t>E</a:t>
            </a:r>
            <a:r>
              <a:rPr lang="en-US" altLang="zh-CN" baseline="-25000" dirty="0"/>
              <a:t>S</a:t>
            </a:r>
            <a:r>
              <a:rPr lang="en-US" altLang="zh-CN" dirty="0"/>
              <a:t>(f, </a:t>
            </a:r>
            <a:r>
              <a:rPr lang="en-US" altLang="zh-CN" dirty="0" smtClean="0"/>
              <a:t>h)</a:t>
            </a:r>
            <a:r>
              <a:rPr lang="zh-CN" altLang="en-US" dirty="0" smtClean="0"/>
              <a:t>分别为</a:t>
            </a:r>
            <a:r>
              <a:rPr lang="en-US" altLang="zh-CN" dirty="0" smtClean="0"/>
              <a:t>O(h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O(h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  <a:r>
              <a:rPr lang="zh-CN" altLang="en-US" dirty="0" smtClean="0"/>
              <a:t>阶。</a:t>
            </a:r>
            <a:endParaRPr lang="en-US" altLang="zh-CN" dirty="0" smtClean="0"/>
          </a:p>
          <a:p>
            <a:r>
              <a:rPr lang="zh-CN" altLang="en-US" dirty="0" smtClean="0"/>
              <a:t>这说明当步长向</a:t>
            </a:r>
            <a:r>
              <a:rPr lang="en-US" altLang="zh-CN" dirty="0" smtClean="0"/>
              <a:t>0</a:t>
            </a:r>
            <a:r>
              <a:rPr lang="zh-CN" altLang="en-US" dirty="0" smtClean="0"/>
              <a:t>减少时，辛普森公式的误差比梯形公式的误差更快地收敛到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9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7.7-7.8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                              ，计算在区间</a:t>
            </a:r>
            <a:r>
              <a:rPr lang="en-US" altLang="zh-CN" dirty="0" smtClean="0"/>
              <a:t>[1, 6]</a:t>
            </a:r>
            <a:r>
              <a:rPr lang="zh-CN" altLang="en-US" dirty="0" smtClean="0"/>
              <a:t>内使用组合梯形公式</a:t>
            </a:r>
            <a:r>
              <a:rPr lang="zh-CN" altLang="en-US" dirty="0"/>
              <a:t>和组合辛普森公式，</a:t>
            </a:r>
            <a:r>
              <a:rPr lang="zh-CN" altLang="en-US" dirty="0" smtClean="0"/>
              <a:t>且子区间数为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20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160</a:t>
            </a:r>
            <a:r>
              <a:rPr lang="zh-CN" altLang="en-US" dirty="0" smtClean="0"/>
              <a:t>时的误差。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401258"/>
              </p:ext>
            </p:extLst>
          </p:nvPr>
        </p:nvGraphicFramePr>
        <p:xfrm>
          <a:off x="2005013" y="1638300"/>
          <a:ext cx="26209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Formula" r:id="rId3" imgW="1322280" imgH="186840" progId="Equation.Ribbit">
                  <p:embed/>
                </p:oleObj>
              </mc:Choice>
              <mc:Fallback>
                <p:oleObj name="Formula" r:id="rId3" imgW="1322280" imgH="186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5013" y="1638300"/>
                        <a:ext cx="262096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548379"/>
              </p:ext>
            </p:extLst>
          </p:nvPr>
        </p:nvGraphicFramePr>
        <p:xfrm>
          <a:off x="2281238" y="3080543"/>
          <a:ext cx="44307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Formula" r:id="rId5" imgW="2235240" imgH="176760" progId="Equation.Ribbit">
                  <p:embed/>
                </p:oleObj>
              </mc:Choice>
              <mc:Fallback>
                <p:oleObj name="Formula" r:id="rId5" imgW="223524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1238" y="3080543"/>
                        <a:ext cx="443071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240611"/>
              </p:ext>
            </p:extLst>
          </p:nvPr>
        </p:nvGraphicFramePr>
        <p:xfrm>
          <a:off x="2309812" y="3770709"/>
          <a:ext cx="44021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Formula" r:id="rId7" imgW="2221560" imgH="176760" progId="Equation.Ribbit">
                  <p:embed/>
                </p:oleObj>
              </mc:Choice>
              <mc:Fallback>
                <p:oleObj name="Formula" r:id="rId7" imgW="222156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9812" y="3770709"/>
                        <a:ext cx="4402138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0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7.7-7.8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81" y="4123170"/>
            <a:ext cx="5648325" cy="221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881" y="1685579"/>
            <a:ext cx="56197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5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7.9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用组合梯形公式计算下面积分的近似值，计算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和步长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，使误差小于</a:t>
            </a:r>
            <a:r>
              <a:rPr lang="en-US" altLang="zh-CN" dirty="0" smtClean="0"/>
              <a:t>5x10</a:t>
            </a:r>
            <a:r>
              <a:rPr lang="en-US" altLang="zh-CN" baseline="30000" dirty="0" smtClean="0"/>
              <a:t>-9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解：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007398"/>
              </p:ext>
            </p:extLst>
          </p:nvPr>
        </p:nvGraphicFramePr>
        <p:xfrm>
          <a:off x="2326235" y="2431473"/>
          <a:ext cx="23939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Formula" r:id="rId3" imgW="1207800" imgH="400320" progId="Equation.Ribbit">
                  <p:embed/>
                </p:oleObj>
              </mc:Choice>
              <mc:Fallback>
                <p:oleObj name="Formula" r:id="rId3" imgW="1207800" imgH="4003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6235" y="2431473"/>
                        <a:ext cx="2393950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892583"/>
              </p:ext>
            </p:extLst>
          </p:nvPr>
        </p:nvGraphicFramePr>
        <p:xfrm>
          <a:off x="4200496" y="3345497"/>
          <a:ext cx="18319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Formula" r:id="rId5" imgW="923400" imgH="203400" progId="Equation.Ribbit">
                  <p:embed/>
                </p:oleObj>
              </mc:Choice>
              <mc:Fallback>
                <p:oleObj name="Formula" r:id="rId5" imgW="923400" imgH="203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00496" y="3345497"/>
                        <a:ext cx="183197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870610"/>
              </p:ext>
            </p:extLst>
          </p:nvPr>
        </p:nvGraphicFramePr>
        <p:xfrm>
          <a:off x="1894293" y="3809303"/>
          <a:ext cx="4951412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Formula" r:id="rId7" imgW="2496960" imgH="330480" progId="Equation.Ribbit">
                  <p:embed/>
                </p:oleObj>
              </mc:Choice>
              <mc:Fallback>
                <p:oleObj name="Formula" r:id="rId7" imgW="2496960" imgH="3304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4293" y="3809303"/>
                        <a:ext cx="4951412" cy="65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598" y="4557235"/>
            <a:ext cx="6010275" cy="790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6598" y="5505706"/>
            <a:ext cx="3429000" cy="70485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 bwMode="auto">
          <a:xfrm>
            <a:off x="1088967" y="4813069"/>
            <a:ext cx="407324" cy="382386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1070956" y="5597162"/>
            <a:ext cx="407324" cy="382386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5239156" y="5666938"/>
            <a:ext cx="407324" cy="382386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761271"/>
              </p:ext>
            </p:extLst>
          </p:nvPr>
        </p:nvGraphicFramePr>
        <p:xfrm>
          <a:off x="5787796" y="5704016"/>
          <a:ext cx="1454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Formula" r:id="rId11" imgW="732960" imgH="157680" progId="Equation.Ribbit">
                  <p:embed/>
                </p:oleObj>
              </mc:Choice>
              <mc:Fallback>
                <p:oleObj name="Formula" r:id="rId11" imgW="732960" imgH="157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87796" y="5704016"/>
                        <a:ext cx="145415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353038"/>
              </p:ext>
            </p:extLst>
          </p:nvPr>
        </p:nvGraphicFramePr>
        <p:xfrm>
          <a:off x="2007609" y="3377247"/>
          <a:ext cx="14319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Formula" r:id="rId13" imgW="722880" imgH="177840" progId="Equation.Ribbit">
                  <p:embed/>
                </p:oleObj>
              </mc:Choice>
              <mc:Fallback>
                <p:oleObj name="Formula" r:id="rId13" imgW="722880" imgH="177840" progId="Equation.Ribbit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07609" y="3377247"/>
                        <a:ext cx="143192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/>
          <p:nvPr/>
        </p:nvSpPr>
        <p:spPr bwMode="auto">
          <a:xfrm>
            <a:off x="3616353" y="3351503"/>
            <a:ext cx="407324" cy="382386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4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7.10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用组合辛普森公式计算下面积分的近似值，计算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和步长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，使误差小于</a:t>
            </a:r>
            <a:r>
              <a:rPr lang="en-US" altLang="zh-CN" dirty="0" smtClean="0"/>
              <a:t>5x10</a:t>
            </a:r>
            <a:r>
              <a:rPr lang="en-US" altLang="zh-CN" baseline="30000" dirty="0" smtClean="0"/>
              <a:t>-9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解：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507743"/>
              </p:ext>
            </p:extLst>
          </p:nvPr>
        </p:nvGraphicFramePr>
        <p:xfrm>
          <a:off x="2333625" y="2432050"/>
          <a:ext cx="23780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Formula" r:id="rId3" imgW="1200240" imgH="400320" progId="Equation.Ribbit">
                  <p:embed/>
                </p:oleObj>
              </mc:Choice>
              <mc:Fallback>
                <p:oleObj name="Formula" r:id="rId3" imgW="1200240" imgH="40032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3625" y="2432050"/>
                        <a:ext cx="2378075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 bwMode="auto">
          <a:xfrm>
            <a:off x="1088967" y="4813069"/>
            <a:ext cx="407324" cy="382386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1070956" y="5597162"/>
            <a:ext cx="407324" cy="382386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5239156" y="5666938"/>
            <a:ext cx="407324" cy="382386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324961"/>
              </p:ext>
            </p:extLst>
          </p:nvPr>
        </p:nvGraphicFramePr>
        <p:xfrm>
          <a:off x="5935663" y="5703888"/>
          <a:ext cx="11588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Formula" r:id="rId5" imgW="584280" imgH="157680" progId="Equation.Ribbit">
                  <p:embed/>
                </p:oleObj>
              </mc:Choice>
              <mc:Fallback>
                <p:oleObj name="Formula" r:id="rId5" imgW="584280" imgH="157680" progId="Equation.Ribbit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5663" y="5703888"/>
                        <a:ext cx="1158875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850177"/>
              </p:ext>
            </p:extLst>
          </p:nvPr>
        </p:nvGraphicFramePr>
        <p:xfrm>
          <a:off x="2007609" y="3377247"/>
          <a:ext cx="14319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Formula" r:id="rId7" imgW="722880" imgH="177840" progId="Equation.Ribbit">
                  <p:embed/>
                </p:oleObj>
              </mc:Choice>
              <mc:Fallback>
                <p:oleObj name="Formula" r:id="rId7" imgW="72288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7609" y="3377247"/>
                        <a:ext cx="143192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右箭头 14"/>
          <p:cNvSpPr/>
          <p:nvPr/>
        </p:nvSpPr>
        <p:spPr bwMode="auto">
          <a:xfrm>
            <a:off x="3616353" y="3351503"/>
            <a:ext cx="407324" cy="382386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334352"/>
              </p:ext>
            </p:extLst>
          </p:nvPr>
        </p:nvGraphicFramePr>
        <p:xfrm>
          <a:off x="4200496" y="3377247"/>
          <a:ext cx="19764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Formula" r:id="rId9" imgW="997200" imgH="203400" progId="Equation.Ribbit">
                  <p:embed/>
                </p:oleObj>
              </mc:Choice>
              <mc:Fallback>
                <p:oleObj name="Formula" r:id="rId9" imgW="997200" imgH="203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00496" y="3377247"/>
                        <a:ext cx="1976438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6598" y="3792487"/>
            <a:ext cx="2809875" cy="68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6598" y="4598271"/>
            <a:ext cx="5905500" cy="7715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9596" y="5507959"/>
            <a:ext cx="35052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组合梯形和组合</a:t>
            </a:r>
            <a:r>
              <a:rPr lang="zh-CN" altLang="en-US" dirty="0"/>
              <a:t>辛普森公式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从例</a:t>
            </a:r>
            <a:r>
              <a:rPr lang="en-US" altLang="zh-CN" dirty="0" smtClean="0"/>
              <a:t>7.9</a:t>
            </a:r>
            <a:r>
              <a:rPr lang="zh-CN" altLang="en-US" dirty="0" smtClean="0"/>
              <a:t>和例</a:t>
            </a:r>
            <a:r>
              <a:rPr lang="en-US" altLang="zh-CN" dirty="0" smtClean="0"/>
              <a:t>7.10</a:t>
            </a:r>
            <a:r>
              <a:rPr lang="zh-CN" altLang="en-US" dirty="0" smtClean="0"/>
              <a:t>的计算结果可知，使用</a:t>
            </a:r>
            <a:r>
              <a:rPr lang="en-US" altLang="zh-CN" b="1" dirty="0">
                <a:solidFill>
                  <a:srgbClr val="C00000"/>
                </a:solidFill>
              </a:rPr>
              <a:t>229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113</a:t>
            </a:r>
            <a:r>
              <a:rPr lang="zh-CN" altLang="en-US" dirty="0" smtClean="0"/>
              <a:t>*</a:t>
            </a:r>
            <a:r>
              <a:rPr lang="en-US" altLang="zh-CN" dirty="0" smtClean="0"/>
              <a:t>2+3</a:t>
            </a:r>
            <a:r>
              <a:rPr lang="zh-CN" altLang="en-US" dirty="0" smtClean="0"/>
              <a:t>）次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求值的组合辛普森公式与使用</a:t>
            </a:r>
            <a:r>
              <a:rPr lang="en-US" altLang="zh-CN" b="1" dirty="0">
                <a:solidFill>
                  <a:srgbClr val="C00000"/>
                </a:solidFill>
              </a:rPr>
              <a:t>22823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22822+1</a:t>
            </a:r>
            <a:r>
              <a:rPr lang="zh-CN" altLang="en-US" dirty="0" smtClean="0"/>
              <a:t>）次</a:t>
            </a:r>
            <a:r>
              <a:rPr lang="en-US" altLang="zh-CN" dirty="0"/>
              <a:t>f(x)</a:t>
            </a:r>
            <a:r>
              <a:rPr lang="zh-CN" altLang="en-US" dirty="0"/>
              <a:t>求值的</a:t>
            </a:r>
            <a:r>
              <a:rPr lang="zh-CN" altLang="en-US" dirty="0" smtClean="0"/>
              <a:t>组合梯形公式得到同样的精度</a:t>
            </a:r>
            <a:endParaRPr lang="en-US" altLang="zh-CN" dirty="0" smtClean="0"/>
          </a:p>
          <a:p>
            <a:r>
              <a:rPr lang="zh-CN" altLang="en-US" dirty="0" smtClean="0"/>
              <a:t>组合</a:t>
            </a:r>
            <a:r>
              <a:rPr lang="zh-CN" altLang="en-US" dirty="0"/>
              <a:t>辛普森</a:t>
            </a:r>
            <a:r>
              <a:rPr lang="zh-CN" altLang="en-US" dirty="0" smtClean="0"/>
              <a:t>公式的函数求值次数只有组合梯形公式的</a:t>
            </a:r>
            <a:r>
              <a:rPr lang="en-US" altLang="zh-CN" b="1" dirty="0" smtClean="0">
                <a:solidFill>
                  <a:srgbClr val="C00000"/>
                </a:solidFill>
              </a:rPr>
              <a:t>1/100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7.1 </a:t>
            </a:r>
            <a:r>
              <a:rPr lang="zh-CN" altLang="en-US" dirty="0" smtClean="0"/>
              <a:t>组合梯形公式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用组合梯形公式</a:t>
            </a:r>
            <a:r>
              <a:rPr lang="zh-CN" altLang="en-US" dirty="0" smtClean="0"/>
              <a:t>计算积分</a:t>
            </a:r>
            <a:r>
              <a:rPr lang="zh-CN" altLang="en-US" dirty="0"/>
              <a:t>的</a:t>
            </a:r>
            <a:r>
              <a:rPr lang="zh-CN" altLang="en-US" dirty="0" smtClean="0"/>
              <a:t>近似值，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=a,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M</a:t>
            </a:r>
            <a:r>
              <a:rPr lang="en-US" altLang="zh-CN" dirty="0" smtClean="0"/>
              <a:t>=b,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a+kh</a:t>
            </a:r>
            <a:r>
              <a:rPr lang="en-US" altLang="zh-CN" dirty="0" smtClean="0"/>
              <a:t>, k=0, 1, …, 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71" y="2403072"/>
            <a:ext cx="52006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在统计热动力学中，计算固体的热容量的德拜</a:t>
            </a:r>
            <a:r>
              <a:rPr lang="en-US" altLang="zh-CN" dirty="0" smtClean="0"/>
              <a:t>(Debye)</a:t>
            </a:r>
            <a:r>
              <a:rPr lang="zh-CN" altLang="en-US" dirty="0" smtClean="0"/>
              <a:t>模型涉及如下函数：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50295"/>
              </p:ext>
            </p:extLst>
          </p:nvPr>
        </p:nvGraphicFramePr>
        <p:xfrm>
          <a:off x="2762250" y="2505074"/>
          <a:ext cx="2552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Formula" r:id="rId3" imgW="1288080" imgH="393840" progId="Equation.Ribbit">
                  <p:embed/>
                </p:oleObj>
              </mc:Choice>
              <mc:Fallback>
                <p:oleObj name="Formula" r:id="rId3" imgW="1288080" imgH="393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2250" y="2505074"/>
                        <a:ext cx="25527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321" y="3332162"/>
            <a:ext cx="4229100" cy="2752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2820" y="3332162"/>
            <a:ext cx="29813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7.1 </a:t>
            </a:r>
            <a:r>
              <a:rPr lang="zh-CN" altLang="en-US" dirty="0" smtClean="0"/>
              <a:t>组合梯形公式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84023"/>
            <a:ext cx="7905404" cy="381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3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7.2 </a:t>
            </a:r>
            <a:r>
              <a:rPr lang="zh-CN" altLang="en-US" dirty="0" smtClean="0"/>
              <a:t>组合</a:t>
            </a:r>
            <a:r>
              <a:rPr lang="zh-CN" altLang="en-US" dirty="0"/>
              <a:t>辛普森</a:t>
            </a:r>
            <a:r>
              <a:rPr lang="zh-CN" altLang="en-US" dirty="0" smtClean="0"/>
              <a:t>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组合</a:t>
            </a:r>
            <a:r>
              <a:rPr lang="zh-CN" altLang="en-US" dirty="0"/>
              <a:t>辛普森</a:t>
            </a:r>
            <a:r>
              <a:rPr lang="zh-CN" altLang="en-US" dirty="0" smtClean="0"/>
              <a:t>公式计算积分</a:t>
            </a:r>
            <a:r>
              <a:rPr lang="zh-CN" altLang="en-US" dirty="0"/>
              <a:t>的</a:t>
            </a:r>
            <a:r>
              <a:rPr lang="zh-CN" altLang="en-US" dirty="0" smtClean="0"/>
              <a:t>近似值，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=a, x</a:t>
            </a:r>
            <a:r>
              <a:rPr lang="en-US" altLang="zh-CN" baseline="-25000" dirty="0" smtClean="0"/>
              <a:t>2M</a:t>
            </a:r>
            <a:r>
              <a:rPr lang="en-US" altLang="zh-CN" dirty="0" smtClean="0"/>
              <a:t>=b,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a+kh</a:t>
            </a:r>
            <a:r>
              <a:rPr lang="en-US" altLang="zh-CN" dirty="0" smtClean="0"/>
              <a:t>, k=0, 1, …, 2M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86" y="2481262"/>
            <a:ext cx="76866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51" y="532014"/>
            <a:ext cx="8161574" cy="41945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2491"/>
          <a:stretch/>
        </p:blipFill>
        <p:spPr>
          <a:xfrm>
            <a:off x="815427" y="4665342"/>
            <a:ext cx="8162319" cy="149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zh-CN" altLang="en-US" smtClean="0"/>
          </a:p>
        </p:txBody>
      </p:sp>
      <p:sp>
        <p:nvSpPr>
          <p:cNvPr id="2867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数值积分简介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建立数值积分公式的基本思想是在积分区间上选取</a:t>
            </a:r>
            <a:r>
              <a:rPr lang="zh-CN" altLang="en-US" dirty="0" smtClean="0"/>
              <a:t>一个简单</a:t>
            </a:r>
            <a:r>
              <a:rPr lang="zh-CN" altLang="en-US" dirty="0" smtClean="0"/>
              <a:t>的函数       以代替原被积函数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，即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以此构造</a:t>
            </a:r>
            <a:r>
              <a:rPr lang="zh-CN" altLang="en-US" dirty="0" smtClean="0"/>
              <a:t>数值积分算法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函数        应对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有充分的逼近程度，并且容易计算其积分。</a:t>
            </a:r>
            <a:endParaRPr lang="en-US" altLang="zh-CN" dirty="0" smtClean="0"/>
          </a:p>
          <a:p>
            <a:r>
              <a:rPr lang="zh-CN" altLang="en-US" dirty="0" smtClean="0"/>
              <a:t>由于多项式能很地逼近连续函数，且又容易计算积分，因此常将       选取为</a:t>
            </a:r>
            <a:r>
              <a:rPr lang="zh-CN" altLang="en-US" b="1" dirty="0" smtClean="0">
                <a:solidFill>
                  <a:srgbClr val="C00000"/>
                </a:solidFill>
              </a:rPr>
              <a:t>插值多项式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421881"/>
              </p:ext>
            </p:extLst>
          </p:nvPr>
        </p:nvGraphicFramePr>
        <p:xfrm>
          <a:off x="3194050" y="2022475"/>
          <a:ext cx="6127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Formula" r:id="rId3" imgW="308880" imgH="176760" progId="Equation.Ribbit">
                  <p:embed/>
                </p:oleObj>
              </mc:Choice>
              <mc:Fallback>
                <p:oleObj name="Formula" r:id="rId3" imgW="30888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4050" y="2022475"/>
                        <a:ext cx="6127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968801"/>
              </p:ext>
            </p:extLst>
          </p:nvPr>
        </p:nvGraphicFramePr>
        <p:xfrm>
          <a:off x="2593975" y="2462213"/>
          <a:ext cx="315753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Formula" r:id="rId5" imgW="1591560" imgH="402840" progId="Equation.Ribbit">
                  <p:embed/>
                </p:oleObj>
              </mc:Choice>
              <mc:Fallback>
                <p:oleObj name="Formula" r:id="rId5" imgW="1591560" imgH="40284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3975" y="2462213"/>
                        <a:ext cx="3157538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904692"/>
              </p:ext>
            </p:extLst>
          </p:nvPr>
        </p:nvGraphicFramePr>
        <p:xfrm>
          <a:off x="2000250" y="3771900"/>
          <a:ext cx="6111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Formula" r:id="rId7" imgW="308880" imgH="176760" progId="Equation.Ribbit">
                  <p:embed/>
                </p:oleObj>
              </mc:Choice>
              <mc:Fallback>
                <p:oleObj name="Formula" r:id="rId7" imgW="308880" imgH="17676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0250" y="3771900"/>
                        <a:ext cx="611188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184574"/>
              </p:ext>
            </p:extLst>
          </p:nvPr>
        </p:nvGraphicFramePr>
        <p:xfrm>
          <a:off x="2889249" y="4932830"/>
          <a:ext cx="6111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Formula" r:id="rId8" imgW="308880" imgH="176760" progId="Equation.Ribbit">
                  <p:embed/>
                </p:oleObj>
              </mc:Choice>
              <mc:Fallback>
                <p:oleObj name="Formula" r:id="rId8" imgW="308880" imgH="17676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9249" y="4932830"/>
                        <a:ext cx="611188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9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数值积分简介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在一组节点                                         上的函数值已知，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</a:t>
            </a:r>
            <a:r>
              <a:rPr lang="zh-CN" altLang="en-US" dirty="0" smtClean="0"/>
              <a:t>拉格朗日插值函数：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516771"/>
              </p:ext>
            </p:extLst>
          </p:nvPr>
        </p:nvGraphicFramePr>
        <p:xfrm>
          <a:off x="3681615" y="1674409"/>
          <a:ext cx="3606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Formula" r:id="rId3" imgW="1818720" imgH="158760" progId="Equation.Ribbit">
                  <p:embed/>
                </p:oleObj>
              </mc:Choice>
              <mc:Fallback>
                <p:oleObj name="Formula" r:id="rId3" imgW="1818720" imgH="158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1615" y="1674409"/>
                        <a:ext cx="360680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724234"/>
              </p:ext>
            </p:extLst>
          </p:nvPr>
        </p:nvGraphicFramePr>
        <p:xfrm>
          <a:off x="1870075" y="2414588"/>
          <a:ext cx="29670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Formula" r:id="rId5" imgW="1495080" imgH="461160" progId="Equation.Ribbit">
                  <p:embed/>
                </p:oleObj>
              </mc:Choice>
              <mc:Fallback>
                <p:oleObj name="Formula" r:id="rId5" imgW="1495080" imgH="46116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0075" y="2414588"/>
                        <a:ext cx="2967038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781219"/>
              </p:ext>
            </p:extLst>
          </p:nvPr>
        </p:nvGraphicFramePr>
        <p:xfrm>
          <a:off x="973138" y="3452813"/>
          <a:ext cx="7751762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Formula" r:id="rId7" imgW="3909240" imgH="1012320" progId="Equation.Ribbit">
                  <p:embed/>
                </p:oleObj>
              </mc:Choice>
              <mc:Fallback>
                <p:oleObj name="Formula" r:id="rId7" imgW="3909240" imgH="101232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3138" y="3452813"/>
                        <a:ext cx="7751762" cy="201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1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数值积分简介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[a, b]</a:t>
            </a:r>
            <a:r>
              <a:rPr lang="zh-CN" altLang="en-US" dirty="0" smtClean="0"/>
              <a:t>上有</a:t>
            </a:r>
            <a:r>
              <a:rPr lang="en-US" altLang="zh-CN" dirty="0" smtClean="0"/>
              <a:t>n+1</a:t>
            </a:r>
            <a:r>
              <a:rPr lang="zh-CN" altLang="en-US" dirty="0" smtClean="0"/>
              <a:t>阶导数，则有：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其中误差项为：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523279"/>
              </p:ext>
            </p:extLst>
          </p:nvPr>
        </p:nvGraphicFramePr>
        <p:xfrm>
          <a:off x="2659063" y="2143125"/>
          <a:ext cx="29956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Formula" r:id="rId3" imgW="1511640" imgH="176760" progId="Equation.Ribbit">
                  <p:embed/>
                </p:oleObj>
              </mc:Choice>
              <mc:Fallback>
                <p:oleObj name="Formula" r:id="rId3" imgW="151164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9063" y="2143125"/>
                        <a:ext cx="299561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013796"/>
              </p:ext>
            </p:extLst>
          </p:nvPr>
        </p:nvGraphicFramePr>
        <p:xfrm>
          <a:off x="1792288" y="2879725"/>
          <a:ext cx="62277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Formula" r:id="rId5" imgW="3142080" imgH="400320" progId="Equation.Ribbit">
                  <p:embed/>
                </p:oleObj>
              </mc:Choice>
              <mc:Fallback>
                <p:oleObj name="Formula" r:id="rId5" imgW="3142080" imgH="40032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2288" y="2879725"/>
                        <a:ext cx="6227762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419" y="3771900"/>
            <a:ext cx="8191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7.1 </a:t>
            </a:r>
            <a:r>
              <a:rPr lang="zh-CN" altLang="en-US" dirty="0" smtClean="0"/>
              <a:t>牛顿</a:t>
            </a:r>
            <a:r>
              <a:rPr lang="en-US" altLang="zh-CN" dirty="0" smtClean="0"/>
              <a:t>-</a:t>
            </a:r>
            <a:r>
              <a:rPr lang="zh-CN" altLang="en-US" dirty="0" smtClean="0"/>
              <a:t>柯特斯求积公式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                    为等距节点，且                。前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个牛顿</a:t>
            </a:r>
            <a:r>
              <a:rPr lang="en-US" altLang="zh-CN" dirty="0" smtClean="0"/>
              <a:t>-</a:t>
            </a:r>
            <a:r>
              <a:rPr lang="zh-CN" altLang="en-US" dirty="0" smtClean="0"/>
              <a:t>柯特斯公式为：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梯形公式：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辛普森公式：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/>
              <a:t>辛普</a:t>
            </a:r>
            <a:r>
              <a:rPr lang="zh-CN" altLang="en-US" sz="2000" dirty="0" smtClean="0"/>
              <a:t>森</a:t>
            </a:r>
            <a:r>
              <a:rPr lang="en-US" altLang="zh-CN" sz="2000" dirty="0" smtClean="0"/>
              <a:t>3/8</a:t>
            </a:r>
            <a:r>
              <a:rPr lang="zh-CN" altLang="en-US" sz="2000" dirty="0" smtClean="0"/>
              <a:t>公式：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布尔公式：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839721"/>
              </p:ext>
            </p:extLst>
          </p:nvPr>
        </p:nvGraphicFramePr>
        <p:xfrm>
          <a:off x="1744942" y="1667435"/>
          <a:ext cx="16827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Formula" r:id="rId3" imgW="849960" imgH="158760" progId="Equation.Ribbit">
                  <p:embed/>
                </p:oleObj>
              </mc:Choice>
              <mc:Fallback>
                <p:oleObj name="Formula" r:id="rId3" imgW="849960" imgH="158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4942" y="1667435"/>
                        <a:ext cx="16827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088833"/>
              </p:ext>
            </p:extLst>
          </p:nvPr>
        </p:nvGraphicFramePr>
        <p:xfrm>
          <a:off x="5660186" y="1649972"/>
          <a:ext cx="13557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Formula" r:id="rId5" imgW="684720" imgH="176760" progId="Equation.Ribbit">
                  <p:embed/>
                </p:oleObj>
              </mc:Choice>
              <mc:Fallback>
                <p:oleObj name="Formula" r:id="rId5" imgW="6847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60186" y="1649972"/>
                        <a:ext cx="13557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851661"/>
              </p:ext>
            </p:extLst>
          </p:nvPr>
        </p:nvGraphicFramePr>
        <p:xfrm>
          <a:off x="2956392" y="2387229"/>
          <a:ext cx="32670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Formula" r:id="rId7" imgW="1647360" imgH="390240" progId="Equation.Ribbit">
                  <p:embed/>
                </p:oleObj>
              </mc:Choice>
              <mc:Fallback>
                <p:oleObj name="Formula" r:id="rId7" imgW="1647360" imgH="390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56392" y="2387229"/>
                        <a:ext cx="32670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153943"/>
              </p:ext>
            </p:extLst>
          </p:nvPr>
        </p:nvGraphicFramePr>
        <p:xfrm>
          <a:off x="3229532" y="3261284"/>
          <a:ext cx="40401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" name="Formula" r:id="rId9" imgW="2038680" imgH="390240" progId="Equation.Ribbit">
                  <p:embed/>
                </p:oleObj>
              </mc:Choice>
              <mc:Fallback>
                <p:oleObj name="Formula" r:id="rId9" imgW="2038680" imgH="390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29532" y="3261284"/>
                        <a:ext cx="4040188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217201"/>
              </p:ext>
            </p:extLst>
          </p:nvPr>
        </p:nvGraphicFramePr>
        <p:xfrm>
          <a:off x="3480265" y="4256370"/>
          <a:ext cx="49625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" name="Formula" r:id="rId11" imgW="2503440" imgH="390240" progId="Equation.Ribbit">
                  <p:embed/>
                </p:oleObj>
              </mc:Choice>
              <mc:Fallback>
                <p:oleObj name="Formula" r:id="rId11" imgW="2503440" imgH="390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80265" y="4256370"/>
                        <a:ext cx="496252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606762"/>
              </p:ext>
            </p:extLst>
          </p:nvPr>
        </p:nvGraphicFramePr>
        <p:xfrm>
          <a:off x="2653552" y="5616858"/>
          <a:ext cx="64722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6" name="Formula" r:id="rId13" imgW="3265200" imgH="390240" progId="Equation.Ribbit">
                  <p:embed/>
                </p:oleObj>
              </mc:Choice>
              <mc:Fallback>
                <p:oleObj name="Formula" r:id="rId13" imgW="3265200" imgH="390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53552" y="5616858"/>
                        <a:ext cx="6472238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51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</a:t>
            </a:r>
            <a:r>
              <a:rPr lang="en-US" altLang="zh-CN" dirty="0"/>
              <a:t>-</a:t>
            </a:r>
            <a:r>
              <a:rPr lang="zh-CN" altLang="en-US" dirty="0"/>
              <a:t>柯特斯求积公式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11" y="1585646"/>
            <a:ext cx="7387676" cy="46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31028</TotalTime>
  <Words>1289</Words>
  <Application>Microsoft Office PowerPoint</Application>
  <PresentationFormat>全屏显示(4:3)</PresentationFormat>
  <Paragraphs>127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等线</vt:lpstr>
      <vt:lpstr>宋体</vt:lpstr>
      <vt:lpstr>微软雅黑</vt:lpstr>
      <vt:lpstr>微软雅黑 Light</vt:lpstr>
      <vt:lpstr>幼圆</vt:lpstr>
      <vt:lpstr>Arial</vt:lpstr>
      <vt:lpstr>Franklin Gothic Book</vt:lpstr>
      <vt:lpstr>Times New Roman</vt:lpstr>
      <vt:lpstr>Verdana</vt:lpstr>
      <vt:lpstr>Wingdings</vt:lpstr>
      <vt:lpstr>Layers</vt:lpstr>
      <vt:lpstr>Formula</vt:lpstr>
      <vt:lpstr>Aurora Equation</vt:lpstr>
      <vt:lpstr>计算方法</vt:lpstr>
      <vt:lpstr>内容</vt:lpstr>
      <vt:lpstr>传统的定积分原理和方法</vt:lpstr>
      <vt:lpstr>例</vt:lpstr>
      <vt:lpstr>数值积分简介</vt:lpstr>
      <vt:lpstr>数值积分简介</vt:lpstr>
      <vt:lpstr>数值积分简介</vt:lpstr>
      <vt:lpstr>定理7.1 牛顿-柯特斯求积公式</vt:lpstr>
      <vt:lpstr>牛顿-柯特斯求积公式</vt:lpstr>
      <vt:lpstr>证明</vt:lpstr>
      <vt:lpstr>证明</vt:lpstr>
      <vt:lpstr>证明</vt:lpstr>
      <vt:lpstr>代数精度</vt:lpstr>
      <vt:lpstr>推论7.1 牛顿-柯特斯求积公式精度</vt:lpstr>
      <vt:lpstr>验证辛普森公式的代数精度为n=3</vt:lpstr>
      <vt:lpstr>验证辛普森公式的代数精度为n=3</vt:lpstr>
      <vt:lpstr>例7.1</vt:lpstr>
      <vt:lpstr>牛顿-柯特斯求积公式</vt:lpstr>
      <vt:lpstr>例7.2</vt:lpstr>
      <vt:lpstr>例7.2</vt:lpstr>
      <vt:lpstr>例7.2</vt:lpstr>
      <vt:lpstr>内容</vt:lpstr>
      <vt:lpstr>组合求积公式</vt:lpstr>
      <vt:lpstr>组合求积公式求解例7.2</vt:lpstr>
      <vt:lpstr>组合梯形公式</vt:lpstr>
      <vt:lpstr>组合辛普森公式</vt:lpstr>
      <vt:lpstr>组合梯形公式</vt:lpstr>
      <vt:lpstr>例7.5</vt:lpstr>
      <vt:lpstr>组合辛普森公式</vt:lpstr>
      <vt:lpstr>例7.6</vt:lpstr>
      <vt:lpstr>误差分析</vt:lpstr>
      <vt:lpstr>误差分析</vt:lpstr>
      <vt:lpstr>误差分析</vt:lpstr>
      <vt:lpstr>例7.7-7.8 </vt:lpstr>
      <vt:lpstr>例7.7-7.8 </vt:lpstr>
      <vt:lpstr>例7.9 </vt:lpstr>
      <vt:lpstr>例7.10 </vt:lpstr>
      <vt:lpstr>组合梯形和组合辛普森公式</vt:lpstr>
      <vt:lpstr>程序7.1 组合梯形公式</vt:lpstr>
      <vt:lpstr>程序7.1 组合梯形公式</vt:lpstr>
      <vt:lpstr>程序7.2 组合辛普森公式</vt:lpstr>
      <vt:lpstr>PowerPoint 演示文稿</vt:lpstr>
      <vt:lpstr>End</vt:lpstr>
    </vt:vector>
  </TitlesOfParts>
  <Company>UT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311K - Intro to COmputer Methods</dc:title>
  <dc:subject>Introduction</dc:subject>
  <dc:creator>Daene McKinney</dc:creator>
  <cp:lastModifiedBy>李岳阳</cp:lastModifiedBy>
  <cp:revision>460</cp:revision>
  <dcterms:created xsi:type="dcterms:W3CDTF">1999-01-07T10:18:39Z</dcterms:created>
  <dcterms:modified xsi:type="dcterms:W3CDTF">2019-05-07T06:48:28Z</dcterms:modified>
</cp:coreProperties>
</file>