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0"/>
  </p:notesMasterIdLst>
  <p:sldIdLst>
    <p:sldId id="256" r:id="rId2"/>
    <p:sldId id="345" r:id="rId3"/>
    <p:sldId id="346" r:id="rId4"/>
    <p:sldId id="347" r:id="rId5"/>
    <p:sldId id="348" r:id="rId6"/>
    <p:sldId id="349" r:id="rId7"/>
    <p:sldId id="350" r:id="rId8"/>
    <p:sldId id="351" r:id="rId9"/>
    <p:sldId id="360" r:id="rId10"/>
    <p:sldId id="361" r:id="rId11"/>
    <p:sldId id="353" r:id="rId12"/>
    <p:sldId id="362" r:id="rId13"/>
    <p:sldId id="363" r:id="rId14"/>
    <p:sldId id="364" r:id="rId15"/>
    <p:sldId id="354" r:id="rId16"/>
    <p:sldId id="365" r:id="rId17"/>
    <p:sldId id="355" r:id="rId18"/>
    <p:sldId id="356" r:id="rId19"/>
    <p:sldId id="357" r:id="rId20"/>
    <p:sldId id="358" r:id="rId21"/>
    <p:sldId id="366" r:id="rId22"/>
    <p:sldId id="374" r:id="rId23"/>
    <p:sldId id="367" r:id="rId24"/>
    <p:sldId id="368" r:id="rId25"/>
    <p:sldId id="369" r:id="rId26"/>
    <p:sldId id="370" r:id="rId27"/>
    <p:sldId id="371" r:id="rId28"/>
    <p:sldId id="339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23E"/>
    <a:srgbClr val="FF3300"/>
    <a:srgbClr val="FFE4DF"/>
    <a:srgbClr val="0066CC"/>
    <a:srgbClr val="02A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7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9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1.wmf"/><Relationship Id="rId1" Type="http://schemas.openxmlformats.org/officeDocument/2006/relationships/image" Target="../media/image8.wmf"/><Relationship Id="rId4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3.wmf"/><Relationship Id="rId1" Type="http://schemas.openxmlformats.org/officeDocument/2006/relationships/image" Target="../media/image8.wmf"/><Relationship Id="rId4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6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8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22.wmf"/><Relationship Id="rId1" Type="http://schemas.openxmlformats.org/officeDocument/2006/relationships/image" Target="../media/image8.wmf"/><Relationship Id="rId4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2.wmf"/><Relationship Id="rId1" Type="http://schemas.openxmlformats.org/officeDocument/2006/relationships/image" Target="../media/image8.wmf"/><Relationship Id="rId4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476E949-1CEF-4CF5-9E1E-B88E398962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428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title style</a:t>
            </a:r>
          </a:p>
        </p:txBody>
      </p:sp>
      <p:sp>
        <p:nvSpPr>
          <p:cNvPr id="542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C349C-8177-467C-8B62-0AAD07565E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918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77F6C-825D-43A2-A070-2AF7AA92FA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10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8E6B7-2A18-4525-BB6A-0DC1451BC5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3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6E225-4B37-4BCC-AD98-AB747A3D1C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817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6C0E5-A871-4CEB-BF24-A7C4190365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773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EB138-B5FC-4532-B572-2502BC3FF3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96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4D572-DA33-4804-A263-36B11A5662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33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E67E2-0DB0-4CE9-9C7C-00181709F3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92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5A252-B5AD-4A58-9DA5-1269CC159D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91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0EC01-E9C8-4BA4-81DA-7B21503669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99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C0EC4-A206-4151-8902-635CB472FB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35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6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7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2400" smtClean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8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532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32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325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342AB7F-655A-46A8-9100-AAEE261DA7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Line 13"/>
          <p:cNvSpPr>
            <a:spLocks noChangeShapeType="1"/>
          </p:cNvSpPr>
          <p:nvPr userDrawn="1"/>
        </p:nvSpPr>
        <p:spPr bwMode="auto">
          <a:xfrm>
            <a:off x="609600" y="1676400"/>
            <a:ext cx="8382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灯片编号占位符 3"/>
          <p:cNvSpPr txBox="1">
            <a:spLocks/>
          </p:cNvSpPr>
          <p:nvPr userDrawn="1"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txBody>
          <a:bodyPr wrap="none" lIns="0" tIns="0" rIns="0" bIns="0" anchor="ctr" anchorCtr="1"/>
          <a:lstStyle>
            <a:defPPr>
              <a:defRPr lang="zh-CN"/>
            </a:defPPr>
            <a:lvl1pPr algn="ctr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 smtClean="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0FE3A597-5A96-40A6-9055-B49EE37D03F1}" type="slidenum">
              <a:rPr lang="en-US" altLang="zh-CN" sz="1400" smtClean="0">
                <a:solidFill>
                  <a:srgbClr val="002060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r>
              <a:rPr lang="en-US" altLang="zh-CN" sz="1400" dirty="0" smtClean="0">
                <a:solidFill>
                  <a:srgbClr val="002060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t>/29</a:t>
            </a:r>
            <a:endParaRPr lang="en-US" altLang="zh-CN" sz="1400" dirty="0">
              <a:solidFill>
                <a:srgbClr val="002060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2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3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2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25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3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27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3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28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4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29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3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40.png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5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2.png"/><Relationship Id="rId4" Type="http://schemas.openxmlformats.org/officeDocument/2006/relationships/image" Target="../media/image4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5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4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 i="1" smtClean="0"/>
              <a:t>计算方法</a:t>
            </a:r>
            <a:endParaRPr lang="en-US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数值积分</a:t>
            </a:r>
            <a:endParaRPr lang="en-US" altLang="zh-CN" dirty="0" smtClean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099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324630" y="505619"/>
          <a:ext cx="573087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Formula" r:id="rId3" imgW="2890800" imgH="345600" progId="Equation.Ribbit">
                  <p:embed/>
                </p:oleObj>
              </mc:Choice>
              <mc:Fallback>
                <p:oleObj name="Formula" r:id="rId3" imgW="2890800" imgH="34560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4630" y="505619"/>
                        <a:ext cx="5730875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279602"/>
              </p:ext>
            </p:extLst>
          </p:nvPr>
        </p:nvGraphicFramePr>
        <p:xfrm>
          <a:off x="645319" y="1648619"/>
          <a:ext cx="8310562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Formula" r:id="rId5" imgW="4192560" imgH="649080" progId="Equation.Ribbit">
                  <p:embed/>
                </p:oleObj>
              </mc:Choice>
              <mc:Fallback>
                <p:oleObj name="Formula" r:id="rId5" imgW="4192560" imgH="649080" progId="Equation.Ribbit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5319" y="1648619"/>
                        <a:ext cx="8310562" cy="1287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95681"/>
              </p:ext>
            </p:extLst>
          </p:nvPr>
        </p:nvGraphicFramePr>
        <p:xfrm>
          <a:off x="645319" y="3163887"/>
          <a:ext cx="81692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Formula" r:id="rId7" imgW="4121280" imgH="768600" progId="Equation.Ribbit">
                  <p:embed/>
                </p:oleObj>
              </mc:Choice>
              <mc:Fallback>
                <p:oleObj name="Formula" r:id="rId7" imgW="4121280" imgH="7686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5319" y="3163887"/>
                        <a:ext cx="8169275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293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7.12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用连续辛普森公式求</a:t>
            </a:r>
            <a:r>
              <a:rPr lang="zh-CN" altLang="en-US" dirty="0" smtClean="0"/>
              <a:t>例</a:t>
            </a:r>
            <a:r>
              <a:rPr lang="en-US" altLang="zh-CN" dirty="0" smtClean="0"/>
              <a:t>7.11</a:t>
            </a:r>
            <a:r>
              <a:rPr lang="zh-CN" altLang="en-US" dirty="0" smtClean="0"/>
              <a:t>中的积分逼近式</a:t>
            </a:r>
            <a:r>
              <a:rPr lang="en-US" altLang="zh-CN" dirty="0" smtClean="0"/>
              <a:t>S(1), S(2), S(3)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483436"/>
              </p:ext>
            </p:extLst>
          </p:nvPr>
        </p:nvGraphicFramePr>
        <p:xfrm>
          <a:off x="2327008" y="2161119"/>
          <a:ext cx="5065712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Formula" r:id="rId3" imgW="2555280" imgH="401400" progId="Equation.Ribbit">
                  <p:embed/>
                </p:oleObj>
              </mc:Choice>
              <mc:Fallback>
                <p:oleObj name="Formula" r:id="rId3" imgW="2555280" imgH="40140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7008" y="2161119"/>
                        <a:ext cx="5065712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93875"/>
              </p:ext>
            </p:extLst>
          </p:nvPr>
        </p:nvGraphicFramePr>
        <p:xfrm>
          <a:off x="1273175" y="3161378"/>
          <a:ext cx="5384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Formula" r:id="rId5" imgW="2716560" imgH="333000" progId="Equation.Ribbit">
                  <p:embed/>
                </p:oleObj>
              </mc:Choice>
              <mc:Fallback>
                <p:oleObj name="Formula" r:id="rId5" imgW="2716560" imgH="33300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73175" y="3161378"/>
                        <a:ext cx="53848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935033"/>
              </p:ext>
            </p:extLst>
          </p:nvPr>
        </p:nvGraphicFramePr>
        <p:xfrm>
          <a:off x="1273175" y="3958967"/>
          <a:ext cx="50133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Formula" r:id="rId7" imgW="2528640" imgH="343080" progId="Equation.Ribbit">
                  <p:embed/>
                </p:oleObj>
              </mc:Choice>
              <mc:Fallback>
                <p:oleObj name="Formula" r:id="rId7" imgW="2528640" imgH="343080" progId="Equation.Ribbit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73175" y="3958967"/>
                        <a:ext cx="5013325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129910"/>
              </p:ext>
            </p:extLst>
          </p:nvPr>
        </p:nvGraphicFramePr>
        <p:xfrm>
          <a:off x="1273175" y="4818920"/>
          <a:ext cx="766603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Formula" r:id="rId9" imgW="3867480" imgH="345600" progId="Equation.Ribbit">
                  <p:embed/>
                </p:oleObj>
              </mc:Choice>
              <mc:Fallback>
                <p:oleObj name="Formula" r:id="rId9" imgW="3867480" imgH="3456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73175" y="4818920"/>
                        <a:ext cx="7666038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645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7.12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用连续辛普森公式求</a:t>
            </a:r>
            <a:r>
              <a:rPr lang="zh-CN" altLang="en-US" dirty="0" smtClean="0"/>
              <a:t>例</a:t>
            </a:r>
            <a:r>
              <a:rPr lang="en-US" altLang="zh-CN" dirty="0" smtClean="0"/>
              <a:t>7.11</a:t>
            </a:r>
            <a:r>
              <a:rPr lang="zh-CN" altLang="en-US" dirty="0" smtClean="0"/>
              <a:t>中的积分逼近式</a:t>
            </a:r>
            <a:r>
              <a:rPr lang="en-US" altLang="zh-CN" dirty="0" smtClean="0"/>
              <a:t>S(1), S(2), S(3)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327008" y="2161119"/>
          <a:ext cx="5065712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Formula" r:id="rId3" imgW="2555280" imgH="401400" progId="Equation.Ribbit">
                  <p:embed/>
                </p:oleObj>
              </mc:Choice>
              <mc:Fallback>
                <p:oleObj name="Formula" r:id="rId3" imgW="2555280" imgH="40140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7008" y="2161119"/>
                        <a:ext cx="5065712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037639"/>
              </p:ext>
            </p:extLst>
          </p:nvPr>
        </p:nvGraphicFramePr>
        <p:xfrm>
          <a:off x="1273175" y="3934622"/>
          <a:ext cx="64897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Formula" r:id="rId5" imgW="3273120" imgH="343080" progId="Equation.Ribbit">
                  <p:embed/>
                </p:oleObj>
              </mc:Choice>
              <mc:Fallback>
                <p:oleObj name="Formula" r:id="rId5" imgW="3273120" imgH="343080" progId="Equation.Ribbit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73175" y="3934622"/>
                        <a:ext cx="6489700" cy="677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60303"/>
              </p:ext>
            </p:extLst>
          </p:nvPr>
        </p:nvGraphicFramePr>
        <p:xfrm>
          <a:off x="1273175" y="3129236"/>
          <a:ext cx="50133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Formula" r:id="rId7" imgW="2528640" imgH="343080" progId="Equation.Ribbit">
                  <p:embed/>
                </p:oleObj>
              </mc:Choice>
              <mc:Fallback>
                <p:oleObj name="Formula" r:id="rId7" imgW="2528640" imgH="343080" progId="Equation.Ribbit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73175" y="3129236"/>
                        <a:ext cx="5013325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946266"/>
              </p:ext>
            </p:extLst>
          </p:nvPr>
        </p:nvGraphicFramePr>
        <p:xfrm>
          <a:off x="1273175" y="4786851"/>
          <a:ext cx="7662862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Formula" r:id="rId9" imgW="3866040" imgH="345600" progId="Equation.Ribbit">
                  <p:embed/>
                </p:oleObj>
              </mc:Choice>
              <mc:Fallback>
                <p:oleObj name="Formula" r:id="rId9" imgW="3866040" imgH="3456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73175" y="4786851"/>
                        <a:ext cx="7662862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965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7.12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用连续辛普森公式求</a:t>
            </a:r>
            <a:r>
              <a:rPr lang="zh-CN" altLang="en-US" dirty="0" smtClean="0"/>
              <a:t>例</a:t>
            </a:r>
            <a:r>
              <a:rPr lang="en-US" altLang="zh-CN" dirty="0" smtClean="0"/>
              <a:t>7.11</a:t>
            </a:r>
            <a:r>
              <a:rPr lang="zh-CN" altLang="en-US" dirty="0" smtClean="0"/>
              <a:t>中的积分逼近式</a:t>
            </a:r>
            <a:r>
              <a:rPr lang="en-US" altLang="zh-CN" dirty="0" smtClean="0"/>
              <a:t>S(1), S(2), S(3)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327008" y="2161119"/>
          <a:ext cx="5065712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Formula" r:id="rId3" imgW="2555280" imgH="401400" progId="Equation.Ribbit">
                  <p:embed/>
                </p:oleObj>
              </mc:Choice>
              <mc:Fallback>
                <p:oleObj name="Formula" r:id="rId3" imgW="2555280" imgH="40140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7008" y="2161119"/>
                        <a:ext cx="5065712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770928"/>
              </p:ext>
            </p:extLst>
          </p:nvPr>
        </p:nvGraphicFramePr>
        <p:xfrm>
          <a:off x="1083205" y="3206492"/>
          <a:ext cx="64897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Formula" r:id="rId5" imgW="3273120" imgH="343080" progId="Equation.Ribbit">
                  <p:embed/>
                </p:oleObj>
              </mc:Choice>
              <mc:Fallback>
                <p:oleObj name="Formula" r:id="rId5" imgW="3273120" imgH="343080" progId="Equation.Ribbit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3205" y="3206492"/>
                        <a:ext cx="6489700" cy="677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535618"/>
              </p:ext>
            </p:extLst>
          </p:nvPr>
        </p:nvGraphicFramePr>
        <p:xfrm>
          <a:off x="1083205" y="4080674"/>
          <a:ext cx="7824787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Formula" r:id="rId7" imgW="3947400" imgH="571680" progId="Equation.Ribbit">
                  <p:embed/>
                </p:oleObj>
              </mc:Choice>
              <mc:Fallback>
                <p:oleObj name="Formula" r:id="rId7" imgW="3947400" imgH="571680" progId="Equation.Ribbit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83205" y="4080674"/>
                        <a:ext cx="7824787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630330"/>
              </p:ext>
            </p:extLst>
          </p:nvPr>
        </p:nvGraphicFramePr>
        <p:xfrm>
          <a:off x="1083205" y="5436931"/>
          <a:ext cx="766603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Formula" r:id="rId9" imgW="3867480" imgH="345600" progId="Equation.Ribbit">
                  <p:embed/>
                </p:oleObj>
              </mc:Choice>
              <mc:Fallback>
                <p:oleObj name="Formula" r:id="rId9" imgW="3867480" imgH="3456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83205" y="5436931"/>
                        <a:ext cx="7666038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177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7.6 </a:t>
            </a:r>
            <a:r>
              <a:rPr lang="zh-CN" altLang="en-US" dirty="0" smtClean="0"/>
              <a:t>递归布尔公式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{S(J)}</a:t>
            </a:r>
            <a:r>
              <a:rPr lang="zh-CN" altLang="en-US" dirty="0" smtClean="0"/>
              <a:t>为由定理</a:t>
            </a:r>
            <a:r>
              <a:rPr lang="en-US" altLang="zh-CN" dirty="0" smtClean="0"/>
              <a:t>7.5</a:t>
            </a:r>
            <a:r>
              <a:rPr lang="zh-CN" altLang="en-US" dirty="0" smtClean="0"/>
              <a:t>产生的辛普森公式序列，若</a:t>
            </a:r>
            <a:r>
              <a:rPr lang="en-US" altLang="zh-CN" dirty="0" smtClean="0"/>
              <a:t>J≥2</a:t>
            </a:r>
            <a:r>
              <a:rPr lang="zh-CN" altLang="en-US" dirty="0" smtClean="0"/>
              <a:t>，且</a:t>
            </a:r>
            <a:r>
              <a:rPr lang="en-US" altLang="zh-CN" dirty="0" smtClean="0"/>
              <a:t>B(J)</a:t>
            </a:r>
            <a:r>
              <a:rPr lang="zh-CN" altLang="en-US" dirty="0" smtClean="0"/>
              <a:t>为区间</a:t>
            </a:r>
            <a:r>
              <a:rPr lang="en-US" altLang="zh-CN" dirty="0" smtClean="0"/>
              <a:t>[a, b]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J</a:t>
            </a:r>
            <a:r>
              <a:rPr lang="zh-CN" altLang="en-US" dirty="0" smtClean="0"/>
              <a:t>个布尔公式，则</a:t>
            </a:r>
            <a:r>
              <a:rPr lang="en-US" altLang="zh-CN" dirty="0" smtClean="0"/>
              <a:t>B(J)</a:t>
            </a:r>
            <a:r>
              <a:rPr lang="zh-CN" altLang="en-US" dirty="0" smtClean="0"/>
              <a:t>满足关系式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830069"/>
              </p:ext>
            </p:extLst>
          </p:nvPr>
        </p:nvGraphicFramePr>
        <p:xfrm>
          <a:off x="1617663" y="2519363"/>
          <a:ext cx="5894387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Formula" r:id="rId3" imgW="2973240" imgH="345600" progId="Equation.Ribbit">
                  <p:embed/>
                </p:oleObj>
              </mc:Choice>
              <mc:Fallback>
                <p:oleObj name="Formula" r:id="rId3" imgW="2973240" imgH="34560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7663" y="2519363"/>
                        <a:ext cx="5894387" cy="68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354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7.13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用连续布尔公式求例</a:t>
            </a:r>
            <a:r>
              <a:rPr lang="en-US" altLang="zh-CN" dirty="0" smtClean="0"/>
              <a:t>7.11</a:t>
            </a:r>
            <a:r>
              <a:rPr lang="zh-CN" altLang="en-US" dirty="0" smtClean="0"/>
              <a:t>中积分 的逼近</a:t>
            </a:r>
            <a:r>
              <a:rPr lang="en-US" altLang="zh-CN" dirty="0" smtClean="0"/>
              <a:t>B(2)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B(3)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327008" y="2161119"/>
          <a:ext cx="5065712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Formula" r:id="rId3" imgW="2555280" imgH="401400" progId="Equation.Ribbit">
                  <p:embed/>
                </p:oleObj>
              </mc:Choice>
              <mc:Fallback>
                <p:oleObj name="Formula" r:id="rId3" imgW="2555280" imgH="40140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7008" y="2161119"/>
                        <a:ext cx="5065712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182852"/>
              </p:ext>
            </p:extLst>
          </p:nvPr>
        </p:nvGraphicFramePr>
        <p:xfrm>
          <a:off x="905141" y="3149333"/>
          <a:ext cx="766603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Formula" r:id="rId5" imgW="3867480" imgH="345600" progId="Equation.Ribbit">
                  <p:embed/>
                </p:oleObj>
              </mc:Choice>
              <mc:Fallback>
                <p:oleObj name="Formula" r:id="rId5" imgW="3867480" imgH="345600" progId="Equation.Ribbit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5141" y="3149333"/>
                        <a:ext cx="7666038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635124"/>
              </p:ext>
            </p:extLst>
          </p:nvPr>
        </p:nvGraphicFramePr>
        <p:xfrm>
          <a:off x="908317" y="3945996"/>
          <a:ext cx="7662862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Formula" r:id="rId7" imgW="3866040" imgH="345600" progId="Equation.Ribbit">
                  <p:embed/>
                </p:oleObj>
              </mc:Choice>
              <mc:Fallback>
                <p:oleObj name="Formula" r:id="rId7" imgW="3866040" imgH="345600" progId="Equation.Ribbit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8317" y="3945996"/>
                        <a:ext cx="7662862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487415"/>
              </p:ext>
            </p:extLst>
          </p:nvPr>
        </p:nvGraphicFramePr>
        <p:xfrm>
          <a:off x="908317" y="4775208"/>
          <a:ext cx="797242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Formula" r:id="rId9" imgW="4023360" imgH="345600" progId="Equation.Ribbit">
                  <p:embed/>
                </p:oleObj>
              </mc:Choice>
              <mc:Fallback>
                <p:oleObj name="Formula" r:id="rId9" imgW="4023360" imgH="34560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8317" y="4775208"/>
                        <a:ext cx="7972425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078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7.13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用连续布尔公式求例</a:t>
            </a:r>
            <a:r>
              <a:rPr lang="en-US" altLang="zh-CN" dirty="0" smtClean="0"/>
              <a:t>7.11</a:t>
            </a:r>
            <a:r>
              <a:rPr lang="zh-CN" altLang="en-US" dirty="0" smtClean="0"/>
              <a:t>中积分 的逼近</a:t>
            </a:r>
            <a:r>
              <a:rPr lang="en-US" altLang="zh-CN" dirty="0" smtClean="0"/>
              <a:t>B(2)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B(3)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327008" y="2161119"/>
          <a:ext cx="5065712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Formula" r:id="rId3" imgW="2555280" imgH="401400" progId="Equation.Ribbit">
                  <p:embed/>
                </p:oleObj>
              </mc:Choice>
              <mc:Fallback>
                <p:oleObj name="Formula" r:id="rId3" imgW="2555280" imgH="40140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7008" y="2161119"/>
                        <a:ext cx="5065712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210483"/>
              </p:ext>
            </p:extLst>
          </p:nvPr>
        </p:nvGraphicFramePr>
        <p:xfrm>
          <a:off x="908317" y="3183996"/>
          <a:ext cx="7662862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Formula" r:id="rId5" imgW="3866040" imgH="345600" progId="Equation.Ribbit">
                  <p:embed/>
                </p:oleObj>
              </mc:Choice>
              <mc:Fallback>
                <p:oleObj name="Formula" r:id="rId5" imgW="3866040" imgH="345600" progId="Equation.Ribbit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8317" y="3183996"/>
                        <a:ext cx="7662862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754722"/>
              </p:ext>
            </p:extLst>
          </p:nvPr>
        </p:nvGraphicFramePr>
        <p:xfrm>
          <a:off x="905141" y="4098923"/>
          <a:ext cx="766603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Formula" r:id="rId7" imgW="3867480" imgH="345600" progId="Equation.Ribbit">
                  <p:embed/>
                </p:oleObj>
              </mc:Choice>
              <mc:Fallback>
                <p:oleObj name="Formula" r:id="rId7" imgW="3867480" imgH="34560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5141" y="4098923"/>
                        <a:ext cx="7666038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676455"/>
              </p:ext>
            </p:extLst>
          </p:nvPr>
        </p:nvGraphicFramePr>
        <p:xfrm>
          <a:off x="914400" y="5013850"/>
          <a:ext cx="79756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Formula" r:id="rId9" imgW="4023360" imgH="345600" progId="Equation.Ribbit">
                  <p:embed/>
                </p:oleObj>
              </mc:Choice>
              <mc:Fallback>
                <p:oleObj name="Formula" r:id="rId9" imgW="4023360" imgH="3456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5013850"/>
                        <a:ext cx="7975600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928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龙贝格积分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组合梯形公式和组合辛普森公式的误差项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T</a:t>
            </a:r>
            <a:r>
              <a:rPr lang="en-US" altLang="zh-CN" dirty="0" smtClean="0"/>
              <a:t>(f, h)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S</a:t>
            </a:r>
            <a:r>
              <a:rPr lang="en-US" altLang="zh-CN" dirty="0" smtClean="0"/>
              <a:t>(f</a:t>
            </a:r>
            <a:r>
              <a:rPr lang="en-US" altLang="zh-CN" dirty="0"/>
              <a:t>, h</a:t>
            </a:r>
            <a:r>
              <a:rPr lang="en-US" altLang="zh-CN" dirty="0" smtClean="0"/>
              <a:t>)</a:t>
            </a:r>
            <a:r>
              <a:rPr lang="zh-CN" altLang="en-US" dirty="0" smtClean="0"/>
              <a:t>分别具有</a:t>
            </a:r>
            <a:r>
              <a:rPr lang="en-US" altLang="zh-CN" dirty="0" smtClean="0"/>
              <a:t>O(h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O(h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的阶数。组合布尔公式的误差项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B</a:t>
            </a:r>
            <a:r>
              <a:rPr lang="en-US" altLang="zh-CN" dirty="0" smtClean="0"/>
              <a:t>(f</a:t>
            </a:r>
            <a:r>
              <a:rPr lang="en-US" altLang="zh-CN" dirty="0"/>
              <a:t>, h</a:t>
            </a:r>
            <a:r>
              <a:rPr lang="en-US" altLang="zh-CN" dirty="0" smtClean="0"/>
              <a:t>)</a:t>
            </a:r>
            <a:r>
              <a:rPr lang="zh-CN" altLang="en-US" dirty="0" smtClean="0"/>
              <a:t>具有阶数</a:t>
            </a:r>
            <a:r>
              <a:rPr lang="en-US" altLang="zh-CN" dirty="0" smtClean="0"/>
              <a:t>O(h</a:t>
            </a:r>
            <a:r>
              <a:rPr lang="en-US" altLang="zh-CN" baseline="30000" dirty="0" smtClean="0"/>
              <a:t>6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764207"/>
              </p:ext>
            </p:extLst>
          </p:nvPr>
        </p:nvGraphicFramePr>
        <p:xfrm>
          <a:off x="2082511" y="2796396"/>
          <a:ext cx="3830638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Formula" r:id="rId3" imgW="1931760" imgH="402840" progId="Equation.Ribbit">
                  <p:embed/>
                </p:oleObj>
              </mc:Choice>
              <mc:Fallback>
                <p:oleObj name="Formula" r:id="rId3" imgW="1931760" imgH="402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2511" y="2796396"/>
                        <a:ext cx="3830638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714204"/>
              </p:ext>
            </p:extLst>
          </p:nvPr>
        </p:nvGraphicFramePr>
        <p:xfrm>
          <a:off x="2023948" y="3640036"/>
          <a:ext cx="381317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Formula" r:id="rId5" imgW="1924200" imgH="402840" progId="Equation.Ribbit">
                  <p:embed/>
                </p:oleObj>
              </mc:Choice>
              <mc:Fallback>
                <p:oleObj name="Formula" r:id="rId5" imgW="1924200" imgH="402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23948" y="3640036"/>
                        <a:ext cx="3813175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426783"/>
              </p:ext>
            </p:extLst>
          </p:nvPr>
        </p:nvGraphicFramePr>
        <p:xfrm>
          <a:off x="1952511" y="4508611"/>
          <a:ext cx="3884612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Formula" r:id="rId7" imgW="1958400" imgH="402840" progId="Equation.Ribbit">
                  <p:embed/>
                </p:oleObj>
              </mc:Choice>
              <mc:Fallback>
                <p:oleObj name="Formula" r:id="rId7" imgW="1958400" imgH="402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2511" y="4508611"/>
                        <a:ext cx="3884612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964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龙贝格积分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设用步长</a:t>
            </a:r>
            <a:r>
              <a:rPr lang="en-US" altLang="zh-CN" dirty="0" smtClean="0"/>
              <a:t>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2h</a:t>
            </a:r>
            <a:r>
              <a:rPr lang="zh-CN" altLang="en-US" dirty="0" smtClean="0"/>
              <a:t>得到一个逼近公式的两个结果，则两个结果的代数运算将得到改进的答案。每次改进将误差项的阶由</a:t>
            </a:r>
            <a:r>
              <a:rPr lang="en-US" altLang="zh-CN" dirty="0" smtClean="0"/>
              <a:t>O(h</a:t>
            </a:r>
            <a:r>
              <a:rPr lang="en-US" altLang="zh-CN" baseline="30000" dirty="0" smtClean="0"/>
              <a:t>2N</a:t>
            </a:r>
            <a:r>
              <a:rPr lang="en-US" altLang="zh-CN" dirty="0" smtClean="0"/>
              <a:t>)</a:t>
            </a:r>
            <a:r>
              <a:rPr lang="zh-CN" altLang="en-US" dirty="0" smtClean="0"/>
              <a:t>提高到</a:t>
            </a:r>
            <a:r>
              <a:rPr lang="en-US" altLang="zh-CN" dirty="0" smtClean="0"/>
              <a:t>O(h</a:t>
            </a:r>
            <a:r>
              <a:rPr lang="en-US" altLang="zh-CN" baseline="30000" dirty="0" smtClean="0"/>
              <a:t>2N+2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。该过程称为龙贝格积分。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292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龙贝格积分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梯形公式</a:t>
            </a:r>
            <a:r>
              <a:rPr lang="en-US" altLang="zh-CN" dirty="0" smtClean="0"/>
              <a:t>, J≥0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递归辛普森公式</a:t>
            </a:r>
            <a:r>
              <a:rPr lang="en-US" altLang="zh-CN" dirty="0"/>
              <a:t>, J</a:t>
            </a:r>
            <a:r>
              <a:rPr lang="en-US" altLang="zh-CN" dirty="0" smtClean="0"/>
              <a:t>≥1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递归</a:t>
            </a:r>
            <a:r>
              <a:rPr lang="zh-CN" altLang="en-US" dirty="0"/>
              <a:t>布尔</a:t>
            </a:r>
            <a:r>
              <a:rPr lang="zh-CN" altLang="en-US" dirty="0" smtClean="0"/>
              <a:t>公式</a:t>
            </a:r>
            <a:r>
              <a:rPr lang="en-US" altLang="zh-CN" dirty="0"/>
              <a:t>, J</a:t>
            </a:r>
            <a:r>
              <a:rPr lang="en-US" altLang="zh-CN" dirty="0" smtClean="0"/>
              <a:t>≥2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72472"/>
              </p:ext>
            </p:extLst>
          </p:nvPr>
        </p:nvGraphicFramePr>
        <p:xfrm>
          <a:off x="1905606" y="3003550"/>
          <a:ext cx="611187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Formula" r:id="rId3" imgW="3082320" imgH="343080" progId="Equation.Ribbit">
                  <p:embed/>
                </p:oleObj>
              </mc:Choice>
              <mc:Fallback>
                <p:oleObj name="Formula" r:id="rId3" imgW="3082320" imgH="34308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606" y="3003550"/>
                        <a:ext cx="6111875" cy="681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080234"/>
              </p:ext>
            </p:extLst>
          </p:nvPr>
        </p:nvGraphicFramePr>
        <p:xfrm>
          <a:off x="1931988" y="4288299"/>
          <a:ext cx="348615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Formula" r:id="rId5" imgW="1758960" imgH="353160" progId="Equation.Ribbit">
                  <p:embed/>
                </p:oleObj>
              </mc:Choice>
              <mc:Fallback>
                <p:oleObj name="Formula" r:id="rId5" imgW="1758960" imgH="35316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31988" y="4288299"/>
                        <a:ext cx="3486150" cy="70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810556"/>
              </p:ext>
            </p:extLst>
          </p:nvPr>
        </p:nvGraphicFramePr>
        <p:xfrm>
          <a:off x="1931988" y="2118220"/>
          <a:ext cx="6254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Formula" r:id="rId7" imgW="316440" imgH="176760" progId="Equation.Ribbit">
                  <p:embed/>
                </p:oleObj>
              </mc:Choice>
              <mc:Fallback>
                <p:oleObj name="Formula" r:id="rId7" imgW="316440" imgH="1767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31988" y="2118220"/>
                        <a:ext cx="625475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413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龙贝格积分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龙贝格积分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45920"/>
            <a:ext cx="7772400" cy="4485006"/>
          </a:xfrm>
        </p:spPr>
        <p:txBody>
          <a:bodyPr/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[a, b]</a:t>
            </a:r>
            <a:r>
              <a:rPr lang="zh-CN" altLang="en-US" dirty="0" smtClean="0"/>
              <a:t>上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的求积公式序列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554805"/>
              </p:ext>
            </p:extLst>
          </p:nvPr>
        </p:nvGraphicFramePr>
        <p:xfrm>
          <a:off x="5545222" y="1708410"/>
          <a:ext cx="28384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Formula" r:id="rId3" imgW="1431360" imgH="180360" progId="Equation.Ribbit">
                  <p:embed/>
                </p:oleObj>
              </mc:Choice>
              <mc:Fallback>
                <p:oleObj name="Formula" r:id="rId3" imgW="1431360" imgH="1803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45222" y="1708410"/>
                        <a:ext cx="283845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34717"/>
              </p:ext>
            </p:extLst>
          </p:nvPr>
        </p:nvGraphicFramePr>
        <p:xfrm>
          <a:off x="1474788" y="2432769"/>
          <a:ext cx="5522913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Formula" r:id="rId5" imgW="2786400" imgH="343080" progId="Equation.Ribbit">
                  <p:embed/>
                </p:oleObj>
              </mc:Choice>
              <mc:Fallback>
                <p:oleObj name="Formula" r:id="rId5" imgW="2786400" imgH="34308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4788" y="2432769"/>
                        <a:ext cx="5522913" cy="681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643330"/>
              </p:ext>
            </p:extLst>
          </p:nvPr>
        </p:nvGraphicFramePr>
        <p:xfrm>
          <a:off x="1474788" y="3146105"/>
          <a:ext cx="566420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Formula" r:id="rId7" imgW="2857680" imgH="353160" progId="Equation.Ribbit">
                  <p:embed/>
                </p:oleObj>
              </mc:Choice>
              <mc:Fallback>
                <p:oleObj name="Formula" r:id="rId7" imgW="2857680" imgH="35316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4788" y="3146105"/>
                        <a:ext cx="5664200" cy="70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763166"/>
              </p:ext>
            </p:extLst>
          </p:nvPr>
        </p:nvGraphicFramePr>
        <p:xfrm>
          <a:off x="1474788" y="2092783"/>
          <a:ext cx="279558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Formula" r:id="rId9" imgW="1411200" imgH="176760" progId="Equation.Ribbit">
                  <p:embed/>
                </p:oleObj>
              </mc:Choice>
              <mc:Fallback>
                <p:oleObj name="Formula" r:id="rId9" imgW="1411200" imgH="176760" progId="Equation.Ribbit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4788" y="2092783"/>
                        <a:ext cx="2795588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360027"/>
              </p:ext>
            </p:extLst>
          </p:nvPr>
        </p:nvGraphicFramePr>
        <p:xfrm>
          <a:off x="1474788" y="3928367"/>
          <a:ext cx="681355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Formula" r:id="rId11" imgW="3436920" imgH="354600" progId="Equation.Ribbit">
                  <p:embed/>
                </p:oleObj>
              </mc:Choice>
              <mc:Fallback>
                <p:oleObj name="Formula" r:id="rId11" imgW="3436920" imgH="3546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74788" y="3928367"/>
                        <a:ext cx="6813550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3378" y="4687278"/>
            <a:ext cx="6641781" cy="198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5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7.14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利用龙贝格积分计算下列定积分的近似值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378812"/>
              </p:ext>
            </p:extLst>
          </p:nvPr>
        </p:nvGraphicFramePr>
        <p:xfrm>
          <a:off x="629444" y="2156691"/>
          <a:ext cx="8342312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Formula" r:id="rId3" imgW="4209120" imgH="410400" progId="Equation.Ribbit">
                  <p:embed/>
                </p:oleObj>
              </mc:Choice>
              <mc:Fallback>
                <p:oleObj name="Formula" r:id="rId3" imgW="4209120" imgH="4104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9444" y="2156691"/>
                        <a:ext cx="8342312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6147" y="3150466"/>
            <a:ext cx="70866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4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7.14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利用龙贝格积分计算下列定积分的近似值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152" y="3058994"/>
            <a:ext cx="6981825" cy="3267075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664525"/>
              </p:ext>
            </p:extLst>
          </p:nvPr>
        </p:nvGraphicFramePr>
        <p:xfrm>
          <a:off x="629444" y="2081874"/>
          <a:ext cx="8342312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Formula" r:id="rId4" imgW="4209120" imgH="410400" progId="Equation.Ribbit">
                  <p:embed/>
                </p:oleObj>
              </mc:Choice>
              <mc:Fallback>
                <p:oleObj name="Formula" r:id="rId4" imgW="4209120" imgH="41040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9444" y="2081874"/>
                        <a:ext cx="8342312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98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7.7 </a:t>
            </a:r>
            <a:r>
              <a:rPr lang="zh-CN" altLang="en-US" dirty="0" smtClean="0"/>
              <a:t>龙贝格积分的精度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                      ，则龙贝格逼近的截断误差由公式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给出，其中</a:t>
            </a:r>
            <a:r>
              <a:rPr lang="en-US" altLang="zh-CN" dirty="0" smtClean="0"/>
              <a:t>h=(b-a)/2</a:t>
            </a:r>
            <a:r>
              <a:rPr lang="en-US" altLang="zh-CN" baseline="30000" dirty="0" smtClean="0"/>
              <a:t>J</a:t>
            </a:r>
            <a:r>
              <a:rPr lang="zh-CN" altLang="en-US" dirty="0"/>
              <a:t> 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k</a:t>
            </a:r>
            <a:r>
              <a:rPr lang="zh-CN" altLang="en-US" dirty="0" smtClean="0"/>
              <a:t>为依赖于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的一个常数，</a:t>
            </a:r>
            <a:r>
              <a:rPr lang="en-US" altLang="zh-CN" dirty="0" smtClean="0"/>
              <a:t>             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663968"/>
              </p:ext>
            </p:extLst>
          </p:nvPr>
        </p:nvGraphicFramePr>
        <p:xfrm>
          <a:off x="1684800" y="1600200"/>
          <a:ext cx="191611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Formula" r:id="rId3" imgW="966600" imgH="195840" progId="Equation.Ribbit">
                  <p:embed/>
                </p:oleObj>
              </mc:Choice>
              <mc:Fallback>
                <p:oleObj name="Formula" r:id="rId3" imgW="966600" imgH="195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4800" y="1600200"/>
                        <a:ext cx="1916112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046554"/>
              </p:ext>
            </p:extLst>
          </p:nvPr>
        </p:nvGraphicFramePr>
        <p:xfrm>
          <a:off x="1684800" y="1987550"/>
          <a:ext cx="5910262" cy="133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Formula" r:id="rId5" imgW="2980800" imgH="674640" progId="Equation.Ribbit">
                  <p:embed/>
                </p:oleObj>
              </mc:Choice>
              <mc:Fallback>
                <p:oleObj name="Formula" r:id="rId5" imgW="2980800" imgH="6746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4800" y="1987550"/>
                        <a:ext cx="5910262" cy="1338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788990"/>
              </p:ext>
            </p:extLst>
          </p:nvPr>
        </p:nvGraphicFramePr>
        <p:xfrm>
          <a:off x="1379047" y="3865562"/>
          <a:ext cx="14287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Formula" r:id="rId7" imgW="721440" imgH="177840" progId="Equation.Ribbit">
                  <p:embed/>
                </p:oleObj>
              </mc:Choice>
              <mc:Fallback>
                <p:oleObj name="Formula" r:id="rId7" imgW="721440" imgH="177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9047" y="3865562"/>
                        <a:ext cx="1428750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769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</a:t>
            </a:r>
            <a:r>
              <a:rPr lang="en-US" altLang="zh-CN" dirty="0" smtClean="0"/>
              <a:t>7.3</a:t>
            </a:r>
            <a:r>
              <a:rPr lang="zh-CN" altLang="en-US" dirty="0"/>
              <a:t> </a:t>
            </a:r>
            <a:r>
              <a:rPr lang="zh-CN" altLang="en-US" dirty="0" smtClean="0"/>
              <a:t>递归梯形公式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利用梯形公式和连续增加的</a:t>
            </a:r>
            <a:r>
              <a:rPr lang="en-US" altLang="zh-CN" dirty="0" smtClean="0"/>
              <a:t>[a, b]</a:t>
            </a:r>
            <a:r>
              <a:rPr lang="zh-CN" altLang="en-US" dirty="0" smtClean="0"/>
              <a:t>子区间来逼近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次迭代在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J</a:t>
            </a:r>
            <a:r>
              <a:rPr lang="en-US" altLang="zh-CN" dirty="0" smtClean="0"/>
              <a:t>+1</a:t>
            </a:r>
            <a:r>
              <a:rPr lang="zh-CN" altLang="en-US" dirty="0" smtClean="0"/>
              <a:t>个等距点处对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采样。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433960"/>
              </p:ext>
            </p:extLst>
          </p:nvPr>
        </p:nvGraphicFramePr>
        <p:xfrm>
          <a:off x="2037224" y="2095153"/>
          <a:ext cx="48672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Formula" r:id="rId3" imgW="2455200" imgH="480240" progId="Equation.Ribbit">
                  <p:embed/>
                </p:oleObj>
              </mc:Choice>
              <mc:Fallback>
                <p:oleObj name="Formula" r:id="rId3" imgW="2455200" imgH="4802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7224" y="2095153"/>
                        <a:ext cx="4867275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994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131" y="1654665"/>
            <a:ext cx="6467475" cy="10382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131" y="2692890"/>
            <a:ext cx="5562600" cy="37338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程序</a:t>
            </a:r>
            <a:r>
              <a:rPr lang="en-US" altLang="zh-CN" dirty="0" smtClean="0"/>
              <a:t>7.3</a:t>
            </a:r>
            <a:r>
              <a:rPr lang="zh-CN" altLang="en-US" dirty="0"/>
              <a:t> </a:t>
            </a:r>
            <a:r>
              <a:rPr lang="zh-CN" altLang="en-US" dirty="0" smtClean="0"/>
              <a:t>递归梯形公式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</a:t>
            </a:r>
            <a:r>
              <a:rPr lang="en-US" altLang="zh-CN" dirty="0" smtClean="0"/>
              <a:t>7.4 </a:t>
            </a:r>
            <a:r>
              <a:rPr lang="zh-CN" altLang="en-US" dirty="0" smtClean="0"/>
              <a:t>龙贝格积分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生成</a:t>
            </a:r>
            <a:r>
              <a:rPr lang="en-US" altLang="zh-CN" dirty="0" smtClean="0"/>
              <a:t>J≥K</a:t>
            </a:r>
            <a:r>
              <a:rPr lang="zh-CN" altLang="en-US" dirty="0" smtClean="0"/>
              <a:t>的逼近表</a:t>
            </a:r>
            <a:r>
              <a:rPr lang="en-US" altLang="zh-CN" dirty="0" smtClean="0"/>
              <a:t>R(J, K)</a:t>
            </a:r>
            <a:r>
              <a:rPr lang="zh-CN" altLang="en-US" dirty="0" smtClean="0"/>
              <a:t>，并以</a:t>
            </a:r>
            <a:r>
              <a:rPr lang="en-US" altLang="zh-CN" dirty="0" smtClean="0"/>
              <a:t>R(J+1, J+1)</a:t>
            </a:r>
            <a:r>
              <a:rPr lang="zh-CN" altLang="en-US" dirty="0" smtClean="0"/>
              <a:t>为最终解来逼近积分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逼近</a:t>
            </a:r>
            <a:r>
              <a:rPr lang="en-US" altLang="zh-CN" dirty="0"/>
              <a:t>R(J, K</a:t>
            </a:r>
            <a:r>
              <a:rPr lang="en-US" altLang="zh-CN" dirty="0" smtClean="0"/>
              <a:t>)</a:t>
            </a:r>
            <a:r>
              <a:rPr lang="zh-CN" altLang="en-US" dirty="0" smtClean="0"/>
              <a:t>存在于一个下三角矩阵中，第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列元素</a:t>
            </a:r>
            <a:r>
              <a:rPr lang="en-US" altLang="zh-CN" dirty="0" smtClean="0"/>
              <a:t>R(J,0)</a:t>
            </a:r>
            <a:r>
              <a:rPr lang="zh-CN" altLang="en-US" dirty="0" smtClean="0"/>
              <a:t>用基于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J</a:t>
            </a:r>
            <a:r>
              <a:rPr lang="zh-CN" altLang="en-US" dirty="0" smtClean="0"/>
              <a:t>个</a:t>
            </a:r>
            <a:r>
              <a:rPr lang="en-US" altLang="zh-CN" dirty="0" smtClean="0"/>
              <a:t>[a, b]</a:t>
            </a:r>
            <a:r>
              <a:rPr lang="zh-CN" altLang="en-US" dirty="0" smtClean="0"/>
              <a:t>子区间的连续梯形方法计算，然后利用龙贝格公式计算</a:t>
            </a:r>
            <a:r>
              <a:rPr lang="en-US" altLang="zh-CN" dirty="0"/>
              <a:t>R(J, K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。当</a:t>
            </a:r>
            <a:r>
              <a:rPr lang="en-US" altLang="zh-CN" dirty="0" smtClean="0"/>
              <a:t>1</a:t>
            </a:r>
            <a:r>
              <a:rPr lang="zh-CN" altLang="en-US" dirty="0" smtClean="0"/>
              <a:t>≤</a:t>
            </a:r>
            <a:r>
              <a:rPr lang="en-US" altLang="zh-CN" dirty="0" smtClean="0"/>
              <a:t>K</a:t>
            </a:r>
            <a:r>
              <a:rPr lang="zh-CN" altLang="en-US" dirty="0" smtClean="0"/>
              <a:t>≤</a:t>
            </a:r>
            <a:r>
              <a:rPr lang="en-US" altLang="zh-CN" dirty="0" smtClean="0"/>
              <a:t>J</a:t>
            </a:r>
            <a:r>
              <a:rPr lang="zh-CN" altLang="en-US" dirty="0" smtClean="0"/>
              <a:t>时，第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行的元素为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当                                               时，程序在第</a:t>
            </a:r>
            <a:r>
              <a:rPr lang="en-US" altLang="zh-CN" dirty="0" smtClean="0"/>
              <a:t>(J+1)</a:t>
            </a:r>
            <a:r>
              <a:rPr lang="zh-CN" altLang="en-US" dirty="0" smtClean="0"/>
              <a:t>行结束。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374321"/>
              </p:ext>
            </p:extLst>
          </p:nvPr>
        </p:nvGraphicFramePr>
        <p:xfrm>
          <a:off x="2911331" y="2339196"/>
          <a:ext cx="2671762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Formula" r:id="rId3" imgW="1347480" imgH="402840" progId="Equation.Ribbit">
                  <p:embed/>
                </p:oleObj>
              </mc:Choice>
              <mc:Fallback>
                <p:oleObj name="Formula" r:id="rId3" imgW="1347480" imgH="402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1331" y="2339196"/>
                        <a:ext cx="2671762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229843"/>
              </p:ext>
            </p:extLst>
          </p:nvPr>
        </p:nvGraphicFramePr>
        <p:xfrm>
          <a:off x="1234411" y="4567555"/>
          <a:ext cx="733901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Formula" r:id="rId5" imgW="3702240" imgH="343080" progId="Equation.Ribbit">
                  <p:embed/>
                </p:oleObj>
              </mc:Choice>
              <mc:Fallback>
                <p:oleObj name="Formula" r:id="rId5" imgW="3702240" imgH="3430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4411" y="4567555"/>
                        <a:ext cx="7339012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721700"/>
              </p:ext>
            </p:extLst>
          </p:nvPr>
        </p:nvGraphicFramePr>
        <p:xfrm>
          <a:off x="1704370" y="5418396"/>
          <a:ext cx="42195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Formula" r:id="rId7" imgW="2128680" imgH="177840" progId="Equation.Ribbit">
                  <p:embed/>
                </p:oleObj>
              </mc:Choice>
              <mc:Fallback>
                <p:oleObj name="Formula" r:id="rId7" imgW="2128680" imgH="1778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04370" y="5418396"/>
                        <a:ext cx="4219575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728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88" y="131531"/>
            <a:ext cx="5486399" cy="21633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088" y="2294834"/>
            <a:ext cx="4885938" cy="444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5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End</a:t>
            </a:r>
            <a:endParaRPr lang="zh-CN" altLang="en-US" smtClean="0"/>
          </a:p>
        </p:txBody>
      </p:sp>
      <p:sp>
        <p:nvSpPr>
          <p:cNvPr id="28675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组合求积方法中步长的确定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组合求积方法对于提高计算精度是行之有效的方法，但步长如何确定？</a:t>
            </a:r>
            <a:endParaRPr lang="en-US" altLang="zh-CN" dirty="0" smtClean="0"/>
          </a:p>
          <a:p>
            <a:r>
              <a:rPr lang="zh-CN" altLang="en-US" dirty="0" smtClean="0"/>
              <a:t>在实际计算中通常采用变步长的方法，即把步长逐次分半，直至达到一定精度为止。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63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梯形公式序列</a:t>
            </a:r>
            <a:r>
              <a:rPr lang="en-US" altLang="zh-CN" dirty="0" smtClean="0"/>
              <a:t>{T(J)}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989" y="1520016"/>
            <a:ext cx="6086216" cy="473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梯形公式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定理</a:t>
            </a:r>
            <a:r>
              <a:rPr lang="en-US" altLang="zh-CN" b="1" dirty="0" smtClean="0"/>
              <a:t>7.4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连续梯形公式）</a:t>
            </a:r>
            <a:r>
              <a:rPr lang="zh-CN" altLang="en-US" dirty="0" smtClean="0"/>
              <a:t>设</a:t>
            </a:r>
            <a:r>
              <a:rPr lang="en-US" altLang="zh-CN" dirty="0" smtClean="0"/>
              <a:t>J≥1</a:t>
            </a:r>
            <a:r>
              <a:rPr lang="zh-CN" altLang="en-US" dirty="0" smtClean="0"/>
              <a:t>，点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a+kh</a:t>
            </a:r>
            <a:r>
              <a:rPr lang="en-US" altLang="zh-CN" dirty="0" smtClean="0"/>
              <a:t>}</a:t>
            </a:r>
            <a:r>
              <a:rPr lang="zh-CN" altLang="en-US" dirty="0" smtClean="0"/>
              <a:t>将</a:t>
            </a:r>
            <a:r>
              <a:rPr lang="en-US" altLang="zh-CN" dirty="0" smtClean="0"/>
              <a:t>[a, b]</a:t>
            </a:r>
            <a:r>
              <a:rPr lang="zh-CN" altLang="en-US" dirty="0" smtClean="0"/>
              <a:t>划分为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J</a:t>
            </a:r>
            <a:r>
              <a:rPr lang="en-US" altLang="zh-CN" dirty="0" smtClean="0"/>
              <a:t>=2M</a:t>
            </a:r>
            <a:r>
              <a:rPr lang="zh-CN" altLang="en-US" dirty="0" smtClean="0"/>
              <a:t>个宽度为</a:t>
            </a:r>
            <a:r>
              <a:rPr lang="en-US" altLang="zh-CN" dirty="0" smtClean="0"/>
              <a:t>(b-a)/2</a:t>
            </a:r>
            <a:r>
              <a:rPr lang="en-US" altLang="zh-CN" baseline="30000" dirty="0" smtClean="0"/>
              <a:t>J</a:t>
            </a:r>
            <a:r>
              <a:rPr lang="zh-CN" altLang="en-US" dirty="0" smtClean="0"/>
              <a:t>的子区间。梯形公式</a:t>
            </a:r>
            <a:r>
              <a:rPr lang="en-US" altLang="zh-CN" dirty="0" smtClean="0"/>
              <a:t>T(f, h)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T(f, 2h)</a:t>
            </a:r>
            <a:r>
              <a:rPr lang="zh-CN" altLang="en-US" dirty="0" smtClean="0"/>
              <a:t>满足如下关系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b="1" dirty="0" smtClean="0"/>
              <a:t>推论</a:t>
            </a:r>
            <a:r>
              <a:rPr lang="en-US" altLang="zh-CN" b="1" dirty="0" smtClean="0"/>
              <a:t>7.4</a:t>
            </a:r>
            <a:r>
              <a:rPr lang="zh-CN" altLang="en-US" b="1" dirty="0" smtClean="0"/>
              <a:t>（递归梯形公式）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T(0)=2/h*(f(a)+f(b))</a:t>
            </a:r>
            <a:r>
              <a:rPr lang="zh-CN" altLang="en-US" dirty="0" smtClean="0"/>
              <a:t>为步长为</a:t>
            </a:r>
            <a:r>
              <a:rPr lang="en-US" altLang="zh-CN" dirty="0" smtClean="0"/>
              <a:t>h=b-a</a:t>
            </a:r>
            <a:r>
              <a:rPr lang="zh-CN" altLang="en-US" dirty="0" smtClean="0"/>
              <a:t>的梯形公式，则对</a:t>
            </a:r>
            <a:r>
              <a:rPr lang="en-US" altLang="zh-CN" dirty="0" smtClean="0"/>
              <a:t>J≥1</a:t>
            </a:r>
            <a:r>
              <a:rPr lang="zh-CN" altLang="en-US" dirty="0" smtClean="0"/>
              <a:t>，定义</a:t>
            </a:r>
            <a:r>
              <a:rPr lang="en-US" altLang="zh-CN" dirty="0" smtClean="0"/>
              <a:t>T(J)=T(f, h)</a:t>
            </a:r>
            <a:r>
              <a:rPr lang="zh-CN" altLang="en-US" dirty="0" smtClean="0"/>
              <a:t>是步长为</a:t>
            </a:r>
            <a:r>
              <a:rPr lang="en-US" altLang="zh-CN" dirty="0"/>
              <a:t>(b-a)/2</a:t>
            </a:r>
            <a:r>
              <a:rPr lang="en-US" altLang="zh-CN" baseline="30000" dirty="0"/>
              <a:t>J</a:t>
            </a:r>
            <a:r>
              <a:rPr lang="zh-CN" altLang="en-US" dirty="0" smtClean="0"/>
              <a:t>的梯形公式，梯形公式</a:t>
            </a:r>
            <a:r>
              <a:rPr lang="en-US" altLang="zh-CN" dirty="0" smtClean="0"/>
              <a:t>{T(J)}</a:t>
            </a:r>
            <a:r>
              <a:rPr lang="zh-CN" altLang="en-US" dirty="0" smtClean="0"/>
              <a:t>的序列为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956140"/>
              </p:ext>
            </p:extLst>
          </p:nvPr>
        </p:nvGraphicFramePr>
        <p:xfrm>
          <a:off x="2218863" y="2723851"/>
          <a:ext cx="4603750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Formula" r:id="rId3" imgW="2323080" imgH="461160" progId="Equation.Ribbit">
                  <p:embed/>
                </p:oleObj>
              </mc:Choice>
              <mc:Fallback>
                <p:oleObj name="Formula" r:id="rId3" imgW="2323080" imgH="4611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8863" y="2723851"/>
                        <a:ext cx="4603750" cy="912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891974"/>
              </p:ext>
            </p:extLst>
          </p:nvPr>
        </p:nvGraphicFramePr>
        <p:xfrm>
          <a:off x="1546751" y="4946650"/>
          <a:ext cx="6856412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Formula" r:id="rId5" imgW="3459600" imgH="461160" progId="Equation.Ribbit">
                  <p:embed/>
                </p:oleObj>
              </mc:Choice>
              <mc:Fallback>
                <p:oleObj name="Formula" r:id="rId5" imgW="3459600" imgH="4611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6751" y="4946650"/>
                        <a:ext cx="6856412" cy="912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745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对于偶数点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&lt;x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&lt;…&lt;x</a:t>
            </a:r>
            <a:r>
              <a:rPr lang="en-US" altLang="zh-CN" baseline="-25000" dirty="0" smtClean="0"/>
              <a:t>2M-2</a:t>
            </a:r>
            <a:r>
              <a:rPr lang="en-US" altLang="zh-CN" dirty="0" smtClean="0"/>
              <a:t>&lt;x</a:t>
            </a:r>
            <a:r>
              <a:rPr lang="en-US" altLang="zh-CN" baseline="-25000" dirty="0" smtClean="0"/>
              <a:t>2M</a:t>
            </a:r>
            <a:r>
              <a:rPr lang="zh-CN" altLang="en-US" dirty="0" smtClean="0"/>
              <a:t>，使用步长为</a:t>
            </a:r>
            <a:r>
              <a:rPr lang="en-US" altLang="zh-CN" dirty="0" smtClean="0"/>
              <a:t>2h</a:t>
            </a:r>
            <a:r>
              <a:rPr lang="zh-CN" altLang="en-US" dirty="0" smtClean="0"/>
              <a:t>的梯形公式：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对所有节点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&lt;x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&lt;…&lt;x</a:t>
            </a:r>
            <a:r>
              <a:rPr lang="en-US" altLang="zh-CN" baseline="-25000" dirty="0" smtClean="0"/>
              <a:t>2M-1</a:t>
            </a:r>
            <a:r>
              <a:rPr lang="en-US" altLang="zh-CN" dirty="0" smtClean="0"/>
              <a:t>&lt;x</a:t>
            </a:r>
            <a:r>
              <a:rPr lang="en-US" altLang="zh-CN" baseline="-25000" dirty="0" smtClean="0"/>
              <a:t>2M</a:t>
            </a:r>
            <a:r>
              <a:rPr lang="zh-CN" altLang="en-US" dirty="0" smtClean="0"/>
              <a:t>，使用步长为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的梯形公式：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599733"/>
              </p:ext>
            </p:extLst>
          </p:nvPr>
        </p:nvGraphicFramePr>
        <p:xfrm>
          <a:off x="914400" y="2343680"/>
          <a:ext cx="81184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Formula" r:id="rId3" imgW="4096080" imgH="335520" progId="Equation.Ribbit">
                  <p:embed/>
                </p:oleObj>
              </mc:Choice>
              <mc:Fallback>
                <p:oleObj name="Formula" r:id="rId3" imgW="4096080" imgH="3355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2343680"/>
                        <a:ext cx="8118475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834910"/>
              </p:ext>
            </p:extLst>
          </p:nvPr>
        </p:nvGraphicFramePr>
        <p:xfrm>
          <a:off x="1071562" y="4101838"/>
          <a:ext cx="74580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Formula" r:id="rId5" imgW="3763080" imgH="335520" progId="Equation.Ribbit">
                  <p:embed/>
                </p:oleObj>
              </mc:Choice>
              <mc:Fallback>
                <p:oleObj name="Formula" r:id="rId5" imgW="3763080" imgH="3355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1562" y="4101838"/>
                        <a:ext cx="7458075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273819"/>
              </p:ext>
            </p:extLst>
          </p:nvPr>
        </p:nvGraphicFramePr>
        <p:xfrm>
          <a:off x="1681159" y="4782087"/>
          <a:ext cx="7134225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Formula" r:id="rId7" imgW="3598200" imgH="461160" progId="Equation.Ribbit">
                  <p:embed/>
                </p:oleObj>
              </mc:Choice>
              <mc:Fallback>
                <p:oleObj name="Formula" r:id="rId7" imgW="3598200" imgH="4611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81159" y="4782087"/>
                        <a:ext cx="7134225" cy="912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454535"/>
              </p:ext>
            </p:extLst>
          </p:nvPr>
        </p:nvGraphicFramePr>
        <p:xfrm>
          <a:off x="1681159" y="5640655"/>
          <a:ext cx="4427537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Formula" r:id="rId9" imgW="2234160" imgH="461160" progId="Equation.Ribbit">
                  <p:embed/>
                </p:oleObj>
              </mc:Choice>
              <mc:Fallback>
                <p:oleObj name="Formula" r:id="rId9" imgW="2234160" imgH="46116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81159" y="5640655"/>
                        <a:ext cx="4427537" cy="912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 bwMode="auto">
          <a:xfrm>
            <a:off x="1071562" y="5007430"/>
            <a:ext cx="466952" cy="420915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1101608" y="5831018"/>
            <a:ext cx="466952" cy="420915"/>
          </a:xfrm>
          <a:prstGeom prst="rightArrow">
            <a:avLst/>
          </a:prstGeom>
          <a:solidFill>
            <a:schemeClr val="accent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88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7.11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用连续梯形</a:t>
            </a:r>
            <a:r>
              <a:rPr lang="zh-CN" altLang="en-US" dirty="0"/>
              <a:t>公式计算下面积分的逼近式</a:t>
            </a:r>
            <a:r>
              <a:rPr lang="en-US" altLang="zh-CN" dirty="0"/>
              <a:t>T(0), T(1), T(2)</a:t>
            </a:r>
            <a:r>
              <a:rPr lang="zh-CN" altLang="en-US" dirty="0"/>
              <a:t>和</a:t>
            </a:r>
            <a:r>
              <a:rPr lang="en-US" altLang="zh-CN" dirty="0"/>
              <a:t>T(3)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解</a:t>
            </a:r>
            <a:r>
              <a:rPr lang="en-US" altLang="zh-CN" dirty="0"/>
              <a:t>: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481442"/>
              </p:ext>
            </p:extLst>
          </p:nvPr>
        </p:nvGraphicFramePr>
        <p:xfrm>
          <a:off x="2327008" y="2161119"/>
          <a:ext cx="5065712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Formula" r:id="rId3" imgW="2555280" imgH="401400" progId="Equation.Ribbit">
                  <p:embed/>
                </p:oleObj>
              </mc:Choice>
              <mc:Fallback>
                <p:oleObj name="Formula" r:id="rId3" imgW="2555280" imgH="4014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7008" y="2161119"/>
                        <a:ext cx="5065712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973815"/>
              </p:ext>
            </p:extLst>
          </p:nvPr>
        </p:nvGraphicFramePr>
        <p:xfrm>
          <a:off x="1799696" y="3036501"/>
          <a:ext cx="663416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Formula" r:id="rId5" imgW="3346560" imgH="333000" progId="Equation.Ribbit">
                  <p:embed/>
                </p:oleObj>
              </mc:Choice>
              <mc:Fallback>
                <p:oleObj name="Formula" r:id="rId5" imgW="3346560" imgH="3330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9696" y="3036501"/>
                        <a:ext cx="6634162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3165"/>
              </p:ext>
            </p:extLst>
          </p:nvPr>
        </p:nvGraphicFramePr>
        <p:xfrm>
          <a:off x="1799696" y="3777598"/>
          <a:ext cx="625633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Formula" r:id="rId7" imgW="3156120" imgH="343080" progId="Equation.Ribbit">
                  <p:embed/>
                </p:oleObj>
              </mc:Choice>
              <mc:Fallback>
                <p:oleObj name="Formula" r:id="rId7" imgW="3156120" imgH="3430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99696" y="3777598"/>
                        <a:ext cx="6256337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263742"/>
              </p:ext>
            </p:extLst>
          </p:nvPr>
        </p:nvGraphicFramePr>
        <p:xfrm>
          <a:off x="1105431" y="4500971"/>
          <a:ext cx="7735887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Formula" r:id="rId9" imgW="3902760" imgH="343080" progId="Equation.Ribbit">
                  <p:embed/>
                </p:oleObj>
              </mc:Choice>
              <mc:Fallback>
                <p:oleObj name="Formula" r:id="rId9" imgW="3902760" imgH="3430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05431" y="4500971"/>
                        <a:ext cx="7735887" cy="67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555712"/>
              </p:ext>
            </p:extLst>
          </p:nvPr>
        </p:nvGraphicFramePr>
        <p:xfrm>
          <a:off x="1052510" y="5233724"/>
          <a:ext cx="5786437" cy="165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Formula" r:id="rId11" imgW="2919960" imgH="835920" progId="Equation.Ribbit">
                  <p:embed/>
                </p:oleObj>
              </mc:Choice>
              <mc:Fallback>
                <p:oleObj name="Formula" r:id="rId11" imgW="2919960" imgH="8359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52510" y="5233724"/>
                        <a:ext cx="5786437" cy="165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494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7.5 </a:t>
            </a:r>
            <a:r>
              <a:rPr lang="zh-CN" altLang="en-US" dirty="0" smtClean="0"/>
              <a:t>递归辛普森公式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{T(J)}</a:t>
            </a:r>
            <a:r>
              <a:rPr lang="zh-CN" altLang="en-US" dirty="0" smtClean="0"/>
              <a:t>为由推论</a:t>
            </a:r>
            <a:r>
              <a:rPr lang="en-US" altLang="zh-CN" dirty="0" smtClean="0"/>
              <a:t>7.4</a:t>
            </a:r>
            <a:r>
              <a:rPr lang="zh-CN" altLang="en-US" dirty="0" smtClean="0"/>
              <a:t>产生的梯形公式序列，若</a:t>
            </a:r>
            <a:r>
              <a:rPr lang="en-US" altLang="zh-CN" dirty="0" smtClean="0"/>
              <a:t>J≥1</a:t>
            </a:r>
            <a:r>
              <a:rPr lang="zh-CN" altLang="en-US" dirty="0" smtClean="0"/>
              <a:t>，且</a:t>
            </a:r>
            <a:r>
              <a:rPr lang="en-US" altLang="zh-CN" dirty="0" smtClean="0"/>
              <a:t>S(J)</a:t>
            </a:r>
            <a:r>
              <a:rPr lang="zh-CN" altLang="en-US" dirty="0" smtClean="0"/>
              <a:t>为区间</a:t>
            </a:r>
            <a:r>
              <a:rPr lang="en-US" altLang="zh-CN" dirty="0" smtClean="0"/>
              <a:t>[a, b]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J</a:t>
            </a:r>
            <a:r>
              <a:rPr lang="zh-CN" altLang="en-US" dirty="0" smtClean="0"/>
              <a:t>个辛普森公式，则</a:t>
            </a:r>
            <a:r>
              <a:rPr lang="en-US" altLang="zh-CN" dirty="0" smtClean="0"/>
              <a:t>S(J)</a:t>
            </a:r>
            <a:r>
              <a:rPr lang="zh-CN" altLang="en-US" dirty="0" smtClean="0"/>
              <a:t>满足关系式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312369"/>
              </p:ext>
            </p:extLst>
          </p:nvPr>
        </p:nvGraphicFramePr>
        <p:xfrm>
          <a:off x="1698097" y="2518835"/>
          <a:ext cx="573087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Formula" r:id="rId3" imgW="2890800" imgH="345600" progId="Equation.Ribbit">
                  <p:embed/>
                </p:oleObj>
              </mc:Choice>
              <mc:Fallback>
                <p:oleObj name="Formula" r:id="rId3" imgW="2890800" imgH="3456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8097" y="2518835"/>
                        <a:ext cx="5730875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934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506965"/>
              </p:ext>
            </p:extLst>
          </p:nvPr>
        </p:nvGraphicFramePr>
        <p:xfrm>
          <a:off x="2324630" y="505619"/>
          <a:ext cx="573087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Formula" r:id="rId3" imgW="2890800" imgH="345600" progId="Equation.Ribbit">
                  <p:embed/>
                </p:oleObj>
              </mc:Choice>
              <mc:Fallback>
                <p:oleObj name="Formula" r:id="rId3" imgW="2890800" imgH="345600" progId="Equation.Ribbit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4630" y="505619"/>
                        <a:ext cx="5730875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441157"/>
              </p:ext>
            </p:extLst>
          </p:nvPr>
        </p:nvGraphicFramePr>
        <p:xfrm>
          <a:off x="715962" y="4041238"/>
          <a:ext cx="7608888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Formula" r:id="rId5" imgW="3837960" imgH="402840" progId="Equation.Ribbit">
                  <p:embed/>
                </p:oleObj>
              </mc:Choice>
              <mc:Fallback>
                <p:oleObj name="Formula" r:id="rId5" imgW="3837960" imgH="402840" progId="Equation.Ribbit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5962" y="4041238"/>
                        <a:ext cx="7608888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199515"/>
              </p:ext>
            </p:extLst>
          </p:nvPr>
        </p:nvGraphicFramePr>
        <p:xfrm>
          <a:off x="617006" y="2770402"/>
          <a:ext cx="8502650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Formula" r:id="rId7" imgW="4290120" imgH="649080" progId="Equation.Ribbit">
                  <p:embed/>
                </p:oleObj>
              </mc:Choice>
              <mc:Fallback>
                <p:oleObj name="Formula" r:id="rId7" imgW="4290120" imgH="6490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7006" y="2770402"/>
                        <a:ext cx="8502650" cy="1287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757255"/>
              </p:ext>
            </p:extLst>
          </p:nvPr>
        </p:nvGraphicFramePr>
        <p:xfrm>
          <a:off x="715962" y="4868689"/>
          <a:ext cx="8310562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Formula" r:id="rId9" imgW="4192560" imgH="649080" progId="Equation.Ribbit">
                  <p:embed/>
                </p:oleObj>
              </mc:Choice>
              <mc:Fallback>
                <p:oleObj name="Formula" r:id="rId9" imgW="4192560" imgH="64908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5962" y="4868689"/>
                        <a:ext cx="8310562" cy="1287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714216"/>
              </p:ext>
            </p:extLst>
          </p:nvPr>
        </p:nvGraphicFramePr>
        <p:xfrm>
          <a:off x="715962" y="1496836"/>
          <a:ext cx="8169275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Formula" r:id="rId11" imgW="4121280" imgH="649080" progId="Equation.Ribbit">
                  <p:embed/>
                </p:oleObj>
              </mc:Choice>
              <mc:Fallback>
                <p:oleObj name="Formula" r:id="rId11" imgW="4121280" imgH="649080" progId="Equation.Ribbit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15962" y="1496836"/>
                        <a:ext cx="8169275" cy="1287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068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33081</TotalTime>
  <Words>755</Words>
  <Application>Microsoft Office PowerPoint</Application>
  <PresentationFormat>全屏显示(4:3)</PresentationFormat>
  <Paragraphs>78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等线</vt:lpstr>
      <vt:lpstr>宋体</vt:lpstr>
      <vt:lpstr>微软雅黑</vt:lpstr>
      <vt:lpstr>微软雅黑 Light</vt:lpstr>
      <vt:lpstr>幼圆</vt:lpstr>
      <vt:lpstr>Arial</vt:lpstr>
      <vt:lpstr>Franklin Gothic Book</vt:lpstr>
      <vt:lpstr>Times New Roman</vt:lpstr>
      <vt:lpstr>Verdana</vt:lpstr>
      <vt:lpstr>Wingdings</vt:lpstr>
      <vt:lpstr>Layers</vt:lpstr>
      <vt:lpstr>Formula</vt:lpstr>
      <vt:lpstr>计算方法</vt:lpstr>
      <vt:lpstr>内容</vt:lpstr>
      <vt:lpstr>组合求积方法中步长的确定</vt:lpstr>
      <vt:lpstr>梯形公式序列{T(J)}</vt:lpstr>
      <vt:lpstr>梯形公式</vt:lpstr>
      <vt:lpstr>证明</vt:lpstr>
      <vt:lpstr>例7.11</vt:lpstr>
      <vt:lpstr>定理7.5 递归辛普森公式</vt:lpstr>
      <vt:lpstr>证明</vt:lpstr>
      <vt:lpstr>证明</vt:lpstr>
      <vt:lpstr>例7.12</vt:lpstr>
      <vt:lpstr>例7.12</vt:lpstr>
      <vt:lpstr>例7.12</vt:lpstr>
      <vt:lpstr>定理7.6 递归布尔公式</vt:lpstr>
      <vt:lpstr>例7.13</vt:lpstr>
      <vt:lpstr>例7.13</vt:lpstr>
      <vt:lpstr>龙贝格积分</vt:lpstr>
      <vt:lpstr>龙贝格积分</vt:lpstr>
      <vt:lpstr>龙贝格积分</vt:lpstr>
      <vt:lpstr>龙贝格积分</vt:lpstr>
      <vt:lpstr>例7.14</vt:lpstr>
      <vt:lpstr>例7.14</vt:lpstr>
      <vt:lpstr>定理7.7 龙贝格积分的精度</vt:lpstr>
      <vt:lpstr>程序7.3 递归梯形公式</vt:lpstr>
      <vt:lpstr>程序7.3 递归梯形公式</vt:lpstr>
      <vt:lpstr>程序7.4 龙贝格积分</vt:lpstr>
      <vt:lpstr>PowerPoint 演示文稿</vt:lpstr>
      <vt:lpstr>End</vt:lpstr>
    </vt:vector>
  </TitlesOfParts>
  <Company>UT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311K - Intro to COmputer Methods</dc:title>
  <dc:subject>Introduction</dc:subject>
  <dc:creator>Daene McKinney</dc:creator>
  <cp:lastModifiedBy>Michael</cp:lastModifiedBy>
  <cp:revision>468</cp:revision>
  <dcterms:created xsi:type="dcterms:W3CDTF">1999-01-07T10:18:39Z</dcterms:created>
  <dcterms:modified xsi:type="dcterms:W3CDTF">2019-05-21T01:47:01Z</dcterms:modified>
</cp:coreProperties>
</file>