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2" r:id="rId3"/>
    <p:sldId id="279" r:id="rId4"/>
    <p:sldId id="273" r:id="rId5"/>
    <p:sldId id="274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9A9A9"/>
    <a:srgbClr val="009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10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0994D-718E-D447-A335-24F63C695218}" type="datetimeFigureOut">
              <a:rPr lang="en-US" smtClean="0"/>
              <a:t>12/9/2020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08029-7D5F-214D-B3B1-68CA6288B3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C1ED-20DA-CA46-9101-E80CCA51F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569"/>
            <a:ext cx="9144000" cy="1798394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B8CA9-5782-9A4B-A1A8-E5C5A02B8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3019"/>
            <a:ext cx="9144000" cy="1655762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30383-B6FA-E049-A874-4EF06916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2986B0E0-37CF-B64F-B40F-BA8CF3606350}"/>
              </a:ext>
            </a:extLst>
          </p:cNvPr>
          <p:cNvSpPr txBox="1">
            <a:spLocks/>
          </p:cNvSpPr>
          <p:nvPr userDrawn="1"/>
        </p:nvSpPr>
        <p:spPr>
          <a:xfrm>
            <a:off x="152399" y="6356350"/>
            <a:ext cx="2860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E1234-D835-774E-B38A-0896BC8545B7}"/>
              </a:ext>
            </a:extLst>
          </p:cNvPr>
          <p:cNvSpPr/>
          <p:nvPr userDrawn="1"/>
        </p:nvSpPr>
        <p:spPr>
          <a:xfrm>
            <a:off x="0" y="6248400"/>
            <a:ext cx="12192000" cy="9779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21000">
                <a:schemeClr val="accent1">
                  <a:lumMod val="50000"/>
                </a:schemeClr>
              </a:gs>
              <a:gs pos="45000">
                <a:schemeClr val="accent1">
                  <a:lumMod val="75000"/>
                </a:schemeClr>
              </a:gs>
              <a:gs pos="100000">
                <a:srgbClr val="A9A9A9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slide_sky.jpg">
            <a:extLst>
              <a:ext uri="{FF2B5EF4-FFF2-40B4-BE49-F238E27FC236}">
                <a16:creationId xmlns:a16="http://schemas.microsoft.com/office/drawing/2014/main" id="{B0E51082-FC2D-0741-A672-838B61125D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958" y="3"/>
            <a:ext cx="12192000" cy="794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C7C8B-C3E2-BD4B-9F21-9F70BE6469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8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76200"/>
            <a:ext cx="725900" cy="619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F011F3-C11B-8747-9870-50AB45D1B74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20" y="259080"/>
            <a:ext cx="1158240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587542-3F39-954C-9720-37C249B442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67720" y="38735"/>
            <a:ext cx="1158240" cy="615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193F4B-A55D-394D-B155-FD8A7193BEC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514861" y="38100"/>
            <a:ext cx="115824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6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6D9C-5008-8C47-A889-61EBDB04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980F3-4CF5-8F45-8342-17514E293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B1A4F-C550-4C4E-920C-B1F480F3C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7D6BD-E335-8644-BF42-16A289B4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A18F3-AD8B-AA4D-8C4C-540FBA97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C8F5-DF05-7C41-8FAB-9C8FA66E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C8A6-72B2-A24A-A9A4-9B169385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173C4-DDDE-6647-B8F6-EC1F623C9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59BB-EAA4-E74E-BF4F-A43E3326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BD3D-C398-654A-ACBF-D645ADFC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8A00-0900-DE4C-AC33-064B76E0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5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CA1F3-129C-9C45-8D3B-897074BF6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96D47-A56B-0D43-A69E-1E1C076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D127-FA23-E44E-86B9-0D42B25A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7B0E-F92B-F144-B78E-8B652051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9141-ECFA-0F46-B32E-DF8462CF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lide_sky.jpg">
            <a:extLst>
              <a:ext uri="{FF2B5EF4-FFF2-40B4-BE49-F238E27FC236}">
                <a16:creationId xmlns:a16="http://schemas.microsoft.com/office/drawing/2014/main" id="{9BDF9F9A-E60A-754E-811C-1D02A71F29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"/>
            <a:ext cx="12192000" cy="794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F4AA02-B168-2D4B-9EB1-846B1DE0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7134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778A-5A56-6E46-9C12-7B61981F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/>
          <a:lstStyle>
            <a:lvl2pPr marL="685800" indent="-228600">
              <a:buFont typeface="Apple Symbols" panose="02000000000000000000" pitchFamily="2" charset="-79"/>
              <a:buChar char="⎻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F50B9E2-9512-AE47-9C79-569BD5AA9CC8}"/>
              </a:ext>
            </a:extLst>
          </p:cNvPr>
          <p:cNvSpPr txBox="1">
            <a:spLocks/>
          </p:cNvSpPr>
          <p:nvPr userDrawn="1"/>
        </p:nvSpPr>
        <p:spPr>
          <a:xfrm>
            <a:off x="128953" y="6356350"/>
            <a:ext cx="2860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E2E2C21-B57C-7941-A9CF-2962E226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5365" y="6356350"/>
            <a:ext cx="2743200" cy="365125"/>
          </a:xfrm>
        </p:spPr>
        <p:txBody>
          <a:bodyPr/>
          <a:lstStyle>
            <a:lvl1pPr>
              <a:defRPr sz="2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65826FF-F8DD-824F-8D6D-A508D2520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E40B6-6879-5E45-9EE6-BACD441A1D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8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7864"/>
            <a:ext cx="725900" cy="619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0AD41A-97E5-C44F-A657-30757F39873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20" y="259080"/>
            <a:ext cx="1158240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0257E-8715-7248-9A62-570204A1E2A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67720" y="38735"/>
            <a:ext cx="1158240" cy="6158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05E9D61-C1EE-BA43-90C6-9F6F29025C71}"/>
              </a:ext>
            </a:extLst>
          </p:cNvPr>
          <p:cNvSpPr/>
          <p:nvPr userDrawn="1"/>
        </p:nvSpPr>
        <p:spPr>
          <a:xfrm>
            <a:off x="0" y="6248400"/>
            <a:ext cx="12192000" cy="9779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21000">
                <a:schemeClr val="accent1">
                  <a:lumMod val="50000"/>
                </a:schemeClr>
              </a:gs>
              <a:gs pos="45000">
                <a:schemeClr val="accent1">
                  <a:lumMod val="75000"/>
                </a:schemeClr>
              </a:gs>
              <a:gs pos="100000">
                <a:srgbClr val="A9A9A9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sky.jpg">
            <a:extLst>
              <a:ext uri="{FF2B5EF4-FFF2-40B4-BE49-F238E27FC236}">
                <a16:creationId xmlns:a16="http://schemas.microsoft.com/office/drawing/2014/main" id="{D853D645-A71F-074A-8C6B-0F3D610DB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6958" y="3"/>
            <a:ext cx="12192000" cy="7940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5646F-E92B-AD4F-A7EE-8A385BEF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85"/>
            <a:ext cx="10515600" cy="723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A65C0-93C8-364C-9BA8-FD3E2882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5454-2901-364E-902A-7806CC6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4A6A9-3237-1E49-9162-25896FC1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9218" y="6356350"/>
            <a:ext cx="2743200" cy="365125"/>
          </a:xfrm>
        </p:spPr>
        <p:txBody>
          <a:bodyPr/>
          <a:lstStyle>
            <a:lvl1pPr>
              <a:defRPr sz="1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65826FF-F8DD-824F-8D6D-A508D2520BB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B04DF-8496-284A-853B-FE414F1FE2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8000"/>
                    </a14:imgEffect>
                    <a14:imgEffect>
                      <a14:brightnessContrast bright="-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0" y="87543"/>
            <a:ext cx="725900" cy="619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3E90C-CD4F-F942-A763-789DFF0EB9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20" y="259080"/>
            <a:ext cx="115824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CA9E6A-091D-2646-9FFB-08BF68F261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967720" y="38735"/>
            <a:ext cx="1158240" cy="6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A32-0C11-E14D-8471-2971CA61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9893-BD90-8142-AD51-2334E193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3FA6-32F3-A94D-AB7E-A1C20AE1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CA243-8D3A-FC48-8EC5-47F55A0D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B740B-1B96-A947-9141-0095B5A2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8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5979-898A-A947-8C8E-A3195BC1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BFB4-AE4F-0141-B2E7-2AAF53344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CA710-5F4D-1040-87F7-C5E5DA8DB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4C069-3923-BA4F-B642-577B32BB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6F61-3F2A-3346-A597-267F0583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BA7A-5E41-7F41-A0FE-BB3F263F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61DC-1332-074B-97B5-A88E83C7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EFC13-72A4-6944-B547-ACA7ACB1F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163A6-D00D-4D4C-A03C-2548081A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0BD3F-7616-5649-9C63-74C34517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70BCD-9300-7B4E-97F2-56472A257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7F113-312A-A442-AC93-EA1995B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7A4CE-91DF-A344-8480-DE875E40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9F5AC-EDFD-8547-9E0C-899E1F1C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6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59ED-6263-0846-82E7-0922869D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CA097-EBFA-F640-BE23-4AD8F09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41543-ABF3-9748-A975-3C250FEF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7378F-76E8-004A-8450-594AEB4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B7935-5902-4E4B-9F76-53E2E79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95370-21C6-2D47-A545-48965E9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01009-98C5-1D4E-9F04-ACD8F269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C89C-5278-F148-9F4D-CA6507E5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94D3-EB26-7542-BA57-582B0637F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2A45E-10B9-EF40-857D-E4CF372F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CED5E-A8CD-CD4B-9386-67D51013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946CE-CD01-A149-A20E-7E856F5D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5D09A-D36A-6940-88DB-70D0A050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C1AEC-394B-E44A-9C8B-E998FDDA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4BE09-8EAB-F247-A04E-7240785C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829E-BF90-BE41-B6C6-F60B8AE25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3F7F-0C44-D442-9981-E5A97E10E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28D5-65F2-E641-8271-DC7EDD483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26FF-F8DD-824F-8D6D-A508D2520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7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C9D5-1C1A-804C-A958-5F5381B1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Cyber Threats and Security Controls Analysis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Urban Air Mobility Environments 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47C98-88A4-7940-9315-EA43A6767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2021</a:t>
            </a:r>
          </a:p>
        </p:txBody>
      </p:sp>
    </p:spTree>
    <p:extLst>
      <p:ext uri="{BB962C8B-B14F-4D97-AF65-F5344CB8AC3E}">
        <p14:creationId xmlns:p14="http://schemas.microsoft.com/office/powerpoint/2010/main" val="8499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7109-9666-324E-A230-0C5DF5C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UAM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13955-2112-4947-A78F-2A82C1E3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8C5C90-130B-2944-B09B-01ECC186C9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3" y="1683396"/>
            <a:ext cx="5853573" cy="428438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8D0181-4097-3B40-B62E-C77480F85F3A}"/>
              </a:ext>
            </a:extLst>
          </p:cNvPr>
          <p:cNvSpPr txBox="1">
            <a:spLocks/>
          </p:cNvSpPr>
          <p:nvPr/>
        </p:nvSpPr>
        <p:spPr>
          <a:xfrm>
            <a:off x="5976257" y="1701278"/>
            <a:ext cx="5377543" cy="449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UAM environment is derived from the Unmanned Traffic Management (UTM) concept of operations.</a:t>
            </a:r>
          </a:p>
          <a:p>
            <a:r>
              <a:rPr lang="en-US" sz="2000" dirty="0"/>
              <a:t>Providers of Services, UAM operators, and Supplemental Data Service Providers provide services to support flight operations within the UAM environment. </a:t>
            </a:r>
          </a:p>
          <a:p>
            <a:r>
              <a:rPr lang="en-US" sz="2000" dirty="0"/>
              <a:t>Various views  of UAM flight information are provided to the public and public safety entities. </a:t>
            </a:r>
          </a:p>
          <a:p>
            <a:r>
              <a:rPr lang="en-US" sz="2000" dirty="0"/>
              <a:t>The FAA can coordinate flight information between the FAA controlled National Airspace System (NAS) and the UAM environments through the Flight Information Management System (FIMS) </a:t>
            </a:r>
          </a:p>
          <a:p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66920E-5522-FE46-8F60-9351A1F914E1}"/>
              </a:ext>
            </a:extLst>
          </p:cNvPr>
          <p:cNvSpPr txBox="1">
            <a:spLocks/>
          </p:cNvSpPr>
          <p:nvPr/>
        </p:nvSpPr>
        <p:spPr>
          <a:xfrm>
            <a:off x="424543" y="955591"/>
            <a:ext cx="11574022" cy="796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432FF"/>
                </a:solidFill>
              </a:rPr>
              <a:t>The UAM environment has a service-oriented architecture where UAM operators and service providers work independently to mange aerial vehicles in the urban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166854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7109-9666-324E-A230-0C5DF5C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UAM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13955-2112-4947-A78F-2A82C1E3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3C73E3-9734-6947-8E56-443C77FC01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6749" y="1763487"/>
            <a:ext cx="5574508" cy="4258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B89314-57A1-FE45-BD51-18CD36CE06B5}"/>
              </a:ext>
            </a:extLst>
          </p:cNvPr>
          <p:cNvSpPr txBox="1"/>
          <p:nvPr/>
        </p:nvSpPr>
        <p:spPr>
          <a:xfrm>
            <a:off x="751114" y="1152278"/>
            <a:ext cx="1039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UAM environments will consist of a wide range of diverse systems supporting flight missions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0D7D31-D577-174B-84AA-FCA1D123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3" y="1763486"/>
            <a:ext cx="5029200" cy="410867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UAM environment can be viewed from the perspective of four significant high-level components, end-users, cyber-physical systems, cloud services, and on-premise computing services. </a:t>
            </a:r>
          </a:p>
          <a:p>
            <a:r>
              <a:rPr lang="en-US" sz="2000" dirty="0"/>
              <a:t>Threats, vulnerabilities, weaknesses, and security controls for the UAM environment, are studied from these four components' perspective. </a:t>
            </a:r>
          </a:p>
          <a:p>
            <a:r>
              <a:rPr lang="en-US" sz="2000" dirty="0"/>
              <a:t>The applicable threats, vulnerabilities, and weaknesses of the UAM environment's four component areas will differ due to the cyber-physical, cloud, and on-premise architectures.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93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B61A-A435-6B46-8B5E-5DA0C1A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Identified Threats for UAM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BB22-064A-BC4E-813B-A664CF35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724"/>
            <a:ext cx="10515600" cy="17547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0432FF"/>
                </a:solidFill>
              </a:rPr>
              <a:t>Cyber threats associated with End-Users are an ever-changing threat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37A8-921A-6E4D-9C27-8442704E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6EDC54-FD1C-AC41-8D01-5C181C34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09208"/>
              </p:ext>
            </p:extLst>
          </p:nvPr>
        </p:nvGraphicFramePr>
        <p:xfrm>
          <a:off x="838200" y="2358540"/>
          <a:ext cx="10515600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311">
                  <a:extLst>
                    <a:ext uri="{9D8B030D-6E8A-4147-A177-3AD203B41FA5}">
                      <a16:colId xmlns:a16="http://schemas.microsoft.com/office/drawing/2014/main" val="1267671852"/>
                    </a:ext>
                  </a:extLst>
                </a:gridCol>
                <a:gridCol w="8515289">
                  <a:extLst>
                    <a:ext uri="{9D8B030D-6E8A-4147-A177-3AD203B41FA5}">
                      <a16:colId xmlns:a16="http://schemas.microsoft.com/office/drawing/2014/main" val="3001179544"/>
                    </a:ext>
                  </a:extLst>
                </a:gridCol>
              </a:tblGrid>
              <a:tr h="26491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UAM Threats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02112"/>
                  </a:ext>
                </a:extLst>
              </a:tr>
              <a:tr h="50131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Eavesdropping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unauthorized interception or sniffing of a conversation, communication, or data transmission, leading to the loss of data confidentiality.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02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 in the Middle Attacks (MITM)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Adversaries may attempt to position themselves between two or more networked devices using a man-in-the-middle (MiTM) technique to support follow-on attack behaviors such as Network Sniffing (leading to loss of confidentiality) or Transmitted Data Manipulation (leading to loss of data integrity).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9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Attacks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Adversaries may send deceptive email phishing messages, with the intent to  to gain access to victim systems.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0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Denial of Service (DDoS)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single system or multiple systems may be used to perform a Denial of Service (DoS) or Distributed Denial of Service (DDoS). The purpose of the attack is to degrade or block the availability of services to users.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355847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1456C0-6137-7F45-AEBC-63188F471CD5}"/>
              </a:ext>
            </a:extLst>
          </p:cNvPr>
          <p:cNvSpPr txBox="1">
            <a:spLocks/>
          </p:cNvSpPr>
          <p:nvPr/>
        </p:nvSpPr>
        <p:spPr>
          <a:xfrm>
            <a:off x="206829" y="1282013"/>
            <a:ext cx="11625942" cy="1130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pple Symbols" panose="02000000000000000000" pitchFamily="2" charset="-79"/>
              <a:buChar char="⎻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MITRE Adversarial Tactics, Techniques, and Common Knowledge (ATT&amp;CK) model and framework can be leveraged to analyze threats to UAM systems</a:t>
            </a:r>
          </a:p>
          <a:p>
            <a:r>
              <a:rPr lang="en-US" sz="2000" dirty="0"/>
              <a:t>Globally-accessible knowledge base of adversary tactics and techniques based on real-world observations of cyber security threats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69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D1F1-0CDA-D744-B937-7C193A2C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Computer Security Resource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0400-B0E8-7640-A442-8A550B4B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National Institute of Standards and Technology (NIST) Computer Security Resource Center (CSRC)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NIST Special Publication 800-53 Security and Privacy Controls for Federal Information Systems and Organization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NIST Cybersecurity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29FFD-C334-6F46-8670-B82F609A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51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9CF9-4090-EE42-A70F-690C7E70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Security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1D49-C751-D044-B493-C0F8724F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NIST Cybersecurity Framework (CSF) provides a common language for understanding, managing, and expressing cybersecurity risk</a:t>
            </a:r>
            <a:endParaRPr lang="en-US" u="sng" dirty="0"/>
          </a:p>
          <a:p>
            <a:pPr>
              <a:spcAft>
                <a:spcPts val="1200"/>
              </a:spcAft>
            </a:pPr>
            <a:r>
              <a:rPr lang="en-US" sz="2400" u="sng" dirty="0"/>
              <a:t>Identify</a:t>
            </a:r>
            <a:r>
              <a:rPr lang="en-US" sz="2400" dirty="0"/>
              <a:t> – Manage cybersecurity risk for the UAM environment systems, people, assets, data, and capabilities.</a:t>
            </a:r>
          </a:p>
          <a:p>
            <a:pPr>
              <a:spcAft>
                <a:spcPts val="1200"/>
              </a:spcAft>
            </a:pPr>
            <a:r>
              <a:rPr lang="en-US" sz="2400" u="sng" dirty="0"/>
              <a:t>Protect</a:t>
            </a:r>
            <a:r>
              <a:rPr lang="en-US" sz="2400" b="1" dirty="0"/>
              <a:t> </a:t>
            </a:r>
            <a:r>
              <a:rPr lang="en-US" sz="2400" dirty="0"/>
              <a:t>– Appropriate safeguards to ensure the delivery of critical services. </a:t>
            </a:r>
          </a:p>
          <a:p>
            <a:pPr>
              <a:spcAft>
                <a:spcPts val="1200"/>
              </a:spcAft>
            </a:pPr>
            <a:r>
              <a:rPr lang="en-US" sz="2400" u="sng" dirty="0"/>
              <a:t>Detect</a:t>
            </a:r>
            <a:r>
              <a:rPr lang="en-US" sz="2400" dirty="0"/>
              <a:t> – Identify the occurrence of a cybersecurity event. </a:t>
            </a:r>
          </a:p>
          <a:p>
            <a:pPr>
              <a:spcAft>
                <a:spcPts val="1200"/>
              </a:spcAft>
            </a:pPr>
            <a:r>
              <a:rPr lang="en-US" sz="2400" u="sng" dirty="0"/>
              <a:t>Respond</a:t>
            </a:r>
            <a:r>
              <a:rPr lang="en-US" sz="2400" b="1" dirty="0"/>
              <a:t> </a:t>
            </a:r>
            <a:r>
              <a:rPr lang="en-US" sz="2400" dirty="0"/>
              <a:t>– Actions regarding a detected cybersecurity incident. </a:t>
            </a:r>
          </a:p>
          <a:p>
            <a:pPr>
              <a:spcAft>
                <a:spcPts val="1200"/>
              </a:spcAft>
            </a:pPr>
            <a:r>
              <a:rPr lang="en-US" sz="2400" u="sng" dirty="0"/>
              <a:t>Recover</a:t>
            </a:r>
            <a:r>
              <a:rPr lang="en-US" sz="2400" dirty="0"/>
              <a:t> – Timely recovery to normal operations to reduce the impact from a cybersecurity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76A6-51D0-AD40-9F1E-A56665FE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8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3CCA-EF07-084C-B70A-5A1E3501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Special Publication 800-53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9CC2-1D0D-B74E-8DD1-65CFB691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Security controls are safeguards/countermeasures for information systems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Protect the confidentiality, integrity, and availability of information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Satisfy a set of defined security requirements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Reflect the objectives of the information and system to be protected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All laws, executive orders, directives, regulations, policies, standards, guidance, and mission or business needs are considered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Security and privacy controls could change with changes to the system and should be removed, revised, and added as necessary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403F-3C42-A540-A6BD-39F675D8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B61A-A435-6B46-8B5E-5DA0C1A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Safeguards and 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37A8-921A-6E4D-9C27-8442704E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6EDC54-FD1C-AC41-8D01-5C181C34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38451"/>
              </p:ext>
            </p:extLst>
          </p:nvPr>
        </p:nvGraphicFramePr>
        <p:xfrm>
          <a:off x="609600" y="1201783"/>
          <a:ext cx="7696200" cy="45420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673">
                  <a:extLst>
                    <a:ext uri="{9D8B030D-6E8A-4147-A177-3AD203B41FA5}">
                      <a16:colId xmlns:a16="http://schemas.microsoft.com/office/drawing/2014/main" val="1267671852"/>
                    </a:ext>
                  </a:extLst>
                </a:gridCol>
                <a:gridCol w="5645527">
                  <a:extLst>
                    <a:ext uri="{9D8B030D-6E8A-4147-A177-3AD203B41FA5}">
                      <a16:colId xmlns:a16="http://schemas.microsoft.com/office/drawing/2014/main" val="3001179544"/>
                    </a:ext>
                  </a:extLst>
                </a:gridCol>
              </a:tblGrid>
              <a:tr h="659916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UAM Threats with Safeguards and Countermeasures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02112"/>
                  </a:ext>
                </a:extLst>
              </a:tr>
              <a:tr h="214472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Eavesdropping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Encrypting data in transit is a safeguard against eavesdropping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Cryptographic key exchange is required for encryption to work across organizations.  As a result, methods to ensure safe keeping of the keys is critical as well.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020199"/>
                  </a:ext>
                </a:extLst>
              </a:tr>
              <a:tr h="16497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 in the Middle Attacks (MITM)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UAM environments comprise of highly automated systems using application programming interfaces (APIs), to enable data exchange.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new services are added, new APIs need to be developed and tested for vulnerabilities, that could lead to system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09675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BF449F-DF7E-3A4D-B05D-0A39D6BB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436" y="1328056"/>
            <a:ext cx="2940741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8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B61A-A435-6B46-8B5E-5DA0C1A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Safeguards and Countermeasures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37A8-921A-6E4D-9C27-8442704E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26FF-F8DD-824F-8D6D-A508D2520BB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6EDC54-FD1C-AC41-8D01-5C181C34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29445"/>
              </p:ext>
            </p:extLst>
          </p:nvPr>
        </p:nvGraphicFramePr>
        <p:xfrm>
          <a:off x="446315" y="1217022"/>
          <a:ext cx="7260771" cy="4641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1167">
                  <a:extLst>
                    <a:ext uri="{9D8B030D-6E8A-4147-A177-3AD203B41FA5}">
                      <a16:colId xmlns:a16="http://schemas.microsoft.com/office/drawing/2014/main" val="1267671852"/>
                    </a:ext>
                  </a:extLst>
                </a:gridCol>
                <a:gridCol w="5879604">
                  <a:extLst>
                    <a:ext uri="{9D8B030D-6E8A-4147-A177-3AD203B41FA5}">
                      <a16:colId xmlns:a16="http://schemas.microsoft.com/office/drawing/2014/main" val="3001179544"/>
                    </a:ext>
                  </a:extLst>
                </a:gridCol>
              </a:tblGrid>
              <a:tr h="829802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UAM Threats with Safeguards and Countermeasures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502112"/>
                  </a:ext>
                </a:extLst>
              </a:tr>
              <a:tr h="14521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Phishing Attacks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controls such as cybersecurity literacy training and awareness need to be implemented.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exercises include social engineering attempts to collect information, gain unauthorized access, or simulate the adverse impact of opening malicious email attachments or invoking malicious web links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205710"/>
                  </a:ext>
                </a:extLst>
              </a:tr>
              <a:tr h="2074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Distributed Denial of Service (DDoS)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the appropriate security detection methods for identifying DDoS attacks is critical to detecting the attack.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Countermeasures, such as , implementing temporary automatic lockouts initiated by the systems, when the maximum number of attempts are exceeded.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3558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E2FBBF-8ADE-114F-8CA9-BD7BE0F8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508" y="1086018"/>
            <a:ext cx="36195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5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</TotalTime>
  <Words>840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Apple Symbols</vt:lpstr>
      <vt:lpstr>Arial</vt:lpstr>
      <vt:lpstr>Calibri</vt:lpstr>
      <vt:lpstr>Times New Roman</vt:lpstr>
      <vt:lpstr>Wingdings</vt:lpstr>
      <vt:lpstr>Office Theme</vt:lpstr>
      <vt:lpstr> Cyber Threats and Security Controls Analysis  for  Urban Air Mobility Environments   </vt:lpstr>
      <vt:lpstr>UAM Environment</vt:lpstr>
      <vt:lpstr>UAM Environment</vt:lpstr>
      <vt:lpstr>Identified Threats for UAM Environments</vt:lpstr>
      <vt:lpstr>NIST Computer Security Resource Center</vt:lpstr>
      <vt:lpstr>Cyber Security Framework</vt:lpstr>
      <vt:lpstr>NIST Special Publication 800-53 </vt:lpstr>
      <vt:lpstr>Safeguards and Countermeasures</vt:lpstr>
      <vt:lpstr>Safeguards and Countermeasures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Hunt, Nicola (ARC-AT)[WYLE LABS]</cp:lastModifiedBy>
  <cp:revision>96</cp:revision>
  <dcterms:created xsi:type="dcterms:W3CDTF">2018-09-24T23:29:39Z</dcterms:created>
  <dcterms:modified xsi:type="dcterms:W3CDTF">2020-12-09T15:41:29Z</dcterms:modified>
</cp:coreProperties>
</file>