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64" r:id="rId5"/>
    <p:sldId id="265" r:id="rId6"/>
    <p:sldId id="268" r:id="rId7"/>
    <p:sldId id="258" r:id="rId8"/>
    <p:sldId id="260" r:id="rId9"/>
    <p:sldId id="261" r:id="rId10"/>
    <p:sldId id="262" r:id="rId11"/>
    <p:sldId id="259" r:id="rId12"/>
    <p:sldId id="263" r:id="rId13"/>
    <p:sldId id="26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sphere1.png"/>
          <p:cNvPicPr>
            <a:picLocks noChangeAspect="1"/>
          </p:cNvPicPr>
          <p:nvPr/>
        </p:nvPicPr>
        <p:blipFill>
          <a:blip r:embed="rId2" cstate="print"/>
          <a:stretch>
            <a:fillRect/>
          </a:stretch>
        </p:blipFill>
        <p:spPr>
          <a:xfrm>
            <a:off x="6850374" y="0"/>
            <a:ext cx="2293626" cy="6858000"/>
          </a:xfrm>
          <a:prstGeom prst="rect">
            <a:avLst/>
          </a:prstGeom>
        </p:spPr>
      </p:pic>
      <p:sp>
        <p:nvSpPr>
          <p:cNvPr id="3" name="Subtitle 2"/>
          <p:cNvSpPr>
            <a:spLocks noGrp="1"/>
          </p:cNvSpPr>
          <p:nvPr>
            <p:ph type="subTitle" idx="1"/>
          </p:nvPr>
        </p:nvSpPr>
        <p:spPr>
          <a:xfrm>
            <a:off x="2438400" y="3581400"/>
            <a:ext cx="3962400" cy="2133600"/>
          </a:xfrm>
        </p:spPr>
        <p:txBody>
          <a:bodyPr anchor="t">
            <a:normAutofit/>
          </a:bodyPr>
          <a:lstStyle>
            <a:lvl1pPr marL="0" indent="0" algn="r">
              <a:buNone/>
              <a:defRPr sz="1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6" name="Title 15"/>
          <p:cNvSpPr>
            <a:spLocks noGrp="1"/>
          </p:cNvSpPr>
          <p:nvPr>
            <p:ph type="title"/>
          </p:nvPr>
        </p:nvSpPr>
        <p:spPr>
          <a:xfrm>
            <a:off x="2438400" y="1447800"/>
            <a:ext cx="3962400" cy="2133600"/>
          </a:xfrm>
        </p:spPr>
        <p:txBody>
          <a:bodyPr anchor="b"/>
          <a:lstStyle/>
          <a:p>
            <a:r>
              <a:rPr lang="en-US" smtClean="0"/>
              <a:t>Click to edit Master title style</a:t>
            </a:r>
            <a:endParaRPr lang="en-US" dirty="0"/>
          </a:p>
        </p:txBody>
      </p:sp>
      <p:sp>
        <p:nvSpPr>
          <p:cNvPr id="13" name="Date Placeholder 12"/>
          <p:cNvSpPr>
            <a:spLocks noGrp="1"/>
          </p:cNvSpPr>
          <p:nvPr>
            <p:ph type="dt" sz="half" idx="10"/>
          </p:nvPr>
        </p:nvSpPr>
        <p:spPr>
          <a:xfrm>
            <a:off x="3582988" y="6426201"/>
            <a:ext cx="2819399" cy="126999"/>
          </a:xfrm>
        </p:spPr>
        <p:txBody>
          <a:bodyPr/>
          <a:lstStyle/>
          <a:p>
            <a:fld id="{B7EC7D25-C2BE-40EA-8E9E-853D62AF5C03}" type="datetimeFigureOut">
              <a:rPr lang="en-US" smtClean="0"/>
              <a:t>10/23/2013</a:t>
            </a:fld>
            <a:endParaRPr lang="en-US"/>
          </a:p>
        </p:txBody>
      </p:sp>
      <p:sp>
        <p:nvSpPr>
          <p:cNvPr id="14" name="Slide Number Placeholder 13"/>
          <p:cNvSpPr>
            <a:spLocks noGrp="1"/>
          </p:cNvSpPr>
          <p:nvPr>
            <p:ph type="sldNum" sz="quarter" idx="11"/>
          </p:nvPr>
        </p:nvSpPr>
        <p:spPr>
          <a:xfrm>
            <a:off x="6414976" y="6400800"/>
            <a:ext cx="457200" cy="152400"/>
          </a:xfrm>
        </p:spPr>
        <p:txBody>
          <a:bodyPr/>
          <a:lstStyle>
            <a:lvl1pPr algn="r">
              <a:defRPr/>
            </a:lvl1pPr>
          </a:lstStyle>
          <a:p>
            <a:fld id="{FB5D8ABE-7716-442D-A997-FB0C256B3F64}" type="slidenum">
              <a:rPr lang="en-US" smtClean="0"/>
              <a:t>‹#›</a:t>
            </a:fld>
            <a:endParaRPr lang="en-US"/>
          </a:p>
        </p:txBody>
      </p:sp>
      <p:sp>
        <p:nvSpPr>
          <p:cNvPr id="15" name="Footer Placeholder 14"/>
          <p:cNvSpPr>
            <a:spLocks noGrp="1"/>
          </p:cNvSpPr>
          <p:nvPr>
            <p:ph type="ftr" sz="quarter" idx="12"/>
          </p:nvPr>
        </p:nvSpPr>
        <p:spPr>
          <a:xfrm>
            <a:off x="3581400" y="6296248"/>
            <a:ext cx="2820987" cy="152400"/>
          </a:xfrm>
        </p:spPr>
        <p:txBody>
          <a:bodyPr/>
          <a:lstStyle/>
          <a:p>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Date Placeholder 12"/>
          <p:cNvSpPr>
            <a:spLocks noGrp="1"/>
          </p:cNvSpPr>
          <p:nvPr>
            <p:ph type="dt" sz="half" idx="10"/>
          </p:nvPr>
        </p:nvSpPr>
        <p:spPr/>
        <p:txBody>
          <a:bodyPr/>
          <a:lstStyle/>
          <a:p>
            <a:fld id="{B7EC7D25-C2BE-40EA-8E9E-853D62AF5C03}" type="datetimeFigureOut">
              <a:rPr lang="en-US" smtClean="0"/>
              <a:t>10/23/2013</a:t>
            </a:fld>
            <a:endParaRPr lang="en-US"/>
          </a:p>
        </p:txBody>
      </p:sp>
      <p:sp>
        <p:nvSpPr>
          <p:cNvPr id="14" name="Slide Number Placeholder 13"/>
          <p:cNvSpPr>
            <a:spLocks noGrp="1"/>
          </p:cNvSpPr>
          <p:nvPr>
            <p:ph type="sldNum" sz="quarter" idx="11"/>
          </p:nvPr>
        </p:nvSpPr>
        <p:spPr/>
        <p:txBody>
          <a:bodyPr/>
          <a:lstStyle/>
          <a:p>
            <a:fld id="{FB5D8ABE-7716-442D-A997-FB0C256B3F64}" type="slidenum">
              <a:rPr lang="en-US" smtClean="0"/>
              <a:t>‹#›</a:t>
            </a:fld>
            <a:endParaRPr lang="en-US"/>
          </a:p>
        </p:txBody>
      </p:sp>
      <p:sp>
        <p:nvSpPr>
          <p:cNvPr id="15" name="Footer Placeholder 14"/>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Date Placeholder 12"/>
          <p:cNvSpPr>
            <a:spLocks noGrp="1"/>
          </p:cNvSpPr>
          <p:nvPr>
            <p:ph type="dt" sz="half" idx="10"/>
          </p:nvPr>
        </p:nvSpPr>
        <p:spPr/>
        <p:txBody>
          <a:bodyPr/>
          <a:lstStyle/>
          <a:p>
            <a:fld id="{B7EC7D25-C2BE-40EA-8E9E-853D62AF5C03}" type="datetimeFigureOut">
              <a:rPr lang="en-US" smtClean="0"/>
              <a:t>10/23/2013</a:t>
            </a:fld>
            <a:endParaRPr lang="en-US"/>
          </a:p>
        </p:txBody>
      </p:sp>
      <p:sp>
        <p:nvSpPr>
          <p:cNvPr id="14" name="Slide Number Placeholder 13"/>
          <p:cNvSpPr>
            <a:spLocks noGrp="1"/>
          </p:cNvSpPr>
          <p:nvPr>
            <p:ph type="sldNum" sz="quarter" idx="11"/>
          </p:nvPr>
        </p:nvSpPr>
        <p:spPr/>
        <p:txBody>
          <a:bodyPr/>
          <a:lstStyle/>
          <a:p>
            <a:fld id="{FB5D8ABE-7716-442D-A997-FB0C256B3F64}" type="slidenum">
              <a:rPr lang="en-US" smtClean="0"/>
              <a:t>‹#›</a:t>
            </a:fld>
            <a:endParaRPr lang="en-US"/>
          </a:p>
        </p:txBody>
      </p:sp>
      <p:sp>
        <p:nvSpPr>
          <p:cNvPr id="15" name="Footer Placeholder 14"/>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3657600" cy="5714999"/>
          </a:xfrm>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itle 15"/>
          <p:cNvSpPr>
            <a:spLocks noGrp="1"/>
          </p:cNvSpPr>
          <p:nvPr>
            <p:ph type="title"/>
          </p:nvPr>
        </p:nvSpPr>
        <p:spPr/>
        <p:txBody>
          <a:bodyPr/>
          <a:lstStyle/>
          <a:p>
            <a:r>
              <a:rPr lang="en-US" smtClean="0"/>
              <a:t>Click to edit Master title style</a:t>
            </a:r>
            <a:endParaRPr lang="en-US"/>
          </a:p>
        </p:txBody>
      </p:sp>
      <p:sp>
        <p:nvSpPr>
          <p:cNvPr id="10" name="Date Placeholder 9"/>
          <p:cNvSpPr>
            <a:spLocks noGrp="1"/>
          </p:cNvSpPr>
          <p:nvPr>
            <p:ph type="dt" sz="half" idx="10"/>
          </p:nvPr>
        </p:nvSpPr>
        <p:spPr/>
        <p:txBody>
          <a:bodyPr/>
          <a:lstStyle/>
          <a:p>
            <a:fld id="{B7EC7D25-C2BE-40EA-8E9E-853D62AF5C03}" type="datetimeFigureOut">
              <a:rPr lang="en-US" smtClean="0"/>
              <a:t>10/23/2013</a:t>
            </a:fld>
            <a:endParaRPr lang="en-US"/>
          </a:p>
        </p:txBody>
      </p:sp>
      <p:sp>
        <p:nvSpPr>
          <p:cNvPr id="11" name="Slide Number Placeholder 10"/>
          <p:cNvSpPr>
            <a:spLocks noGrp="1"/>
          </p:cNvSpPr>
          <p:nvPr>
            <p:ph type="sldNum" sz="quarter" idx="11"/>
          </p:nvPr>
        </p:nvSpPr>
        <p:spPr/>
        <p:txBody>
          <a:bodyPr/>
          <a:lstStyle/>
          <a:p>
            <a:fld id="{FB5D8ABE-7716-442D-A997-FB0C256B3F64}" type="slidenum">
              <a:rPr lang="en-US" smtClean="0"/>
              <a:t>‹#›</a:t>
            </a:fld>
            <a:endParaRPr lang="en-US"/>
          </a:p>
        </p:txBody>
      </p:sp>
      <p:sp>
        <p:nvSpPr>
          <p:cNvPr id="12" name="Footer Placeholder 11"/>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descr="sphere1.png"/>
          <p:cNvPicPr>
            <a:picLocks noChangeAspect="1"/>
          </p:cNvPicPr>
          <p:nvPr/>
        </p:nvPicPr>
        <p:blipFill>
          <a:blip r:embed="rId2" cstate="print"/>
          <a:stretch>
            <a:fillRect/>
          </a:stretch>
        </p:blipFill>
        <p:spPr>
          <a:xfrm>
            <a:off x="6858000" y="0"/>
            <a:ext cx="2293626" cy="6858000"/>
          </a:xfrm>
          <a:prstGeom prst="rect">
            <a:avLst/>
          </a:prstGeom>
        </p:spPr>
      </p:pic>
      <p:sp>
        <p:nvSpPr>
          <p:cNvPr id="12" name="Date Placeholder 11"/>
          <p:cNvSpPr>
            <a:spLocks noGrp="1"/>
          </p:cNvSpPr>
          <p:nvPr>
            <p:ph type="dt" sz="half" idx="10"/>
          </p:nvPr>
        </p:nvSpPr>
        <p:spPr>
          <a:xfrm>
            <a:off x="839788" y="6426201"/>
            <a:ext cx="2819399" cy="126999"/>
          </a:xfrm>
        </p:spPr>
        <p:txBody>
          <a:bodyPr/>
          <a:lstStyle/>
          <a:p>
            <a:fld id="{B7EC7D25-C2BE-40EA-8E9E-853D62AF5C03}" type="datetimeFigureOut">
              <a:rPr lang="en-US" smtClean="0"/>
              <a:t>10/23/2013</a:t>
            </a:fld>
            <a:endParaRPr lang="en-US"/>
          </a:p>
        </p:txBody>
      </p:sp>
      <p:sp>
        <p:nvSpPr>
          <p:cNvPr id="13" name="Slide Number Placeholder 12"/>
          <p:cNvSpPr>
            <a:spLocks noGrp="1"/>
          </p:cNvSpPr>
          <p:nvPr>
            <p:ph type="sldNum" sz="quarter" idx="11"/>
          </p:nvPr>
        </p:nvSpPr>
        <p:spPr>
          <a:xfrm>
            <a:off x="4116388" y="6400800"/>
            <a:ext cx="533400" cy="152400"/>
          </a:xfrm>
        </p:spPr>
        <p:txBody>
          <a:bodyPr/>
          <a:lstStyle/>
          <a:p>
            <a:fld id="{FB5D8ABE-7716-442D-A997-FB0C256B3F64}" type="slidenum">
              <a:rPr lang="en-US" smtClean="0"/>
              <a:t>‹#›</a:t>
            </a:fld>
            <a:endParaRPr lang="en-US"/>
          </a:p>
        </p:txBody>
      </p:sp>
      <p:sp>
        <p:nvSpPr>
          <p:cNvPr id="14" name="Footer Placeholder 13"/>
          <p:cNvSpPr>
            <a:spLocks noGrp="1"/>
          </p:cNvSpPr>
          <p:nvPr>
            <p:ph type="ftr" sz="quarter" idx="12"/>
          </p:nvPr>
        </p:nvSpPr>
        <p:spPr>
          <a:xfrm>
            <a:off x="838200" y="6296248"/>
            <a:ext cx="2820987" cy="152400"/>
          </a:xfrm>
        </p:spPr>
        <p:txBody>
          <a:bodyPr/>
          <a:lstStyle/>
          <a:p>
            <a:endParaRPr lang="en-US"/>
          </a:p>
        </p:txBody>
      </p:sp>
      <p:sp>
        <p:nvSpPr>
          <p:cNvPr id="15" name="Title 14"/>
          <p:cNvSpPr>
            <a:spLocks noGrp="1"/>
          </p:cNvSpPr>
          <p:nvPr>
            <p:ph type="title"/>
          </p:nvPr>
        </p:nvSpPr>
        <p:spPr>
          <a:xfrm>
            <a:off x="457200" y="1828800"/>
            <a:ext cx="3200400" cy="1752600"/>
          </a:xfrm>
        </p:spPr>
        <p:txBody>
          <a:bodyPr anchor="b"/>
          <a:lstStyle/>
          <a:p>
            <a:r>
              <a:rPr lang="en-US" smtClean="0"/>
              <a:t>Click to edit Master title style</a:t>
            </a:r>
            <a:endParaRPr lang="en-US"/>
          </a:p>
        </p:txBody>
      </p:sp>
      <p:sp>
        <p:nvSpPr>
          <p:cNvPr id="3" name="Text Placeholder 2"/>
          <p:cNvSpPr>
            <a:spLocks noGrp="1"/>
          </p:cNvSpPr>
          <p:nvPr>
            <p:ph type="body" sz="quarter" idx="13"/>
          </p:nvPr>
        </p:nvSpPr>
        <p:spPr>
          <a:xfrm>
            <a:off x="457200" y="3578224"/>
            <a:ext cx="3200645" cy="1459767"/>
          </a:xfrm>
        </p:spPr>
        <p:txBody>
          <a:bodyPr anchor="t">
            <a:normAutofit/>
          </a:bodyPr>
          <a:lstStyle>
            <a:lvl1pPr marL="0" indent="0" algn="r" defTabSz="914400" rtl="0" eaLnBrk="1" latinLnBrk="0" hangingPunct="1">
              <a:spcBef>
                <a:spcPct val="20000"/>
              </a:spcBef>
              <a:buClr>
                <a:schemeClr val="tx1">
                  <a:lumMod val="50000"/>
                  <a:lumOff val="50000"/>
                </a:schemeClr>
              </a:buClr>
              <a:buFont typeface="Wingdings" pitchFamily="2" charset="2"/>
              <a:buNone/>
              <a:defRPr lang="en-US" sz="1400" kern="1200" dirty="0" smtClean="0">
                <a:solidFill>
                  <a:schemeClr val="tx2"/>
                </a:solidFill>
                <a:latin typeface="+mn-lt"/>
                <a:ea typeface="+mn-ea"/>
                <a:cs typeface="+mn-cs"/>
              </a:defRPr>
            </a:lvl1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3429000"/>
            <a:ext cx="31242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7200" y="457200"/>
            <a:ext cx="3124200" cy="2667000"/>
          </a:xfrm>
        </p:spPr>
        <p:txBody>
          <a:bodyPr>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1"/>
          <p:cNvSpPr>
            <a:spLocks noGrp="1"/>
          </p:cNvSpPr>
          <p:nvPr>
            <p:ph type="title"/>
          </p:nvPr>
        </p:nvSpPr>
        <p:spPr>
          <a:xfrm>
            <a:off x="4876800" y="457200"/>
            <a:ext cx="2819400" cy="5714999"/>
          </a:xfrm>
        </p:spPr>
        <p:txBody>
          <a:bodyPr/>
          <a:lstStyle/>
          <a:p>
            <a:r>
              <a:rPr lang="en-US" smtClean="0"/>
              <a:t>Click to edit Master title style</a:t>
            </a:r>
            <a:endParaRPr lang="en-US"/>
          </a:p>
        </p:txBody>
      </p:sp>
      <p:sp>
        <p:nvSpPr>
          <p:cNvPr id="9" name="Date Placeholder 8"/>
          <p:cNvSpPr>
            <a:spLocks noGrp="1"/>
          </p:cNvSpPr>
          <p:nvPr>
            <p:ph type="dt" sz="half" idx="10"/>
          </p:nvPr>
        </p:nvSpPr>
        <p:spPr/>
        <p:txBody>
          <a:bodyPr/>
          <a:lstStyle/>
          <a:p>
            <a:fld id="{B7EC7D25-C2BE-40EA-8E9E-853D62AF5C03}" type="datetimeFigureOut">
              <a:rPr lang="en-US" smtClean="0"/>
              <a:t>10/23/2013</a:t>
            </a:fld>
            <a:endParaRPr lang="en-US"/>
          </a:p>
        </p:txBody>
      </p:sp>
      <p:sp>
        <p:nvSpPr>
          <p:cNvPr id="13" name="Slide Number Placeholder 12"/>
          <p:cNvSpPr>
            <a:spLocks noGrp="1"/>
          </p:cNvSpPr>
          <p:nvPr>
            <p:ph type="sldNum" sz="quarter" idx="11"/>
          </p:nvPr>
        </p:nvSpPr>
        <p:spPr/>
        <p:txBody>
          <a:bodyPr/>
          <a:lstStyle/>
          <a:p>
            <a:fld id="{FB5D8ABE-7716-442D-A997-FB0C256B3F64}"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275238"/>
            <a:ext cx="35814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675288"/>
            <a:ext cx="3581400" cy="2525112"/>
          </a:xfrm>
        </p:spPr>
        <p:txBody>
          <a:bodyPr anchor="t">
            <a:normAutofit/>
          </a:bodyPr>
          <a:lstStyle>
            <a:lvl1pPr marL="228600" indent="-182880">
              <a:defRPr sz="1400"/>
            </a:lvl1pPr>
            <a:lvl2pPr>
              <a:defRPr sz="1400"/>
            </a:lvl2pPr>
            <a:lvl3pPr>
              <a:defRPr sz="1400"/>
            </a:lvl3pPr>
            <a:lvl4pPr>
              <a:defRPr sz="1400" baseline="0"/>
            </a:lvl4pPr>
            <a:lvl5pPr>
              <a:buFont typeface="Wingdings" pitchFamily="2" charset="2"/>
              <a:buChar char="§"/>
              <a:defRPr sz="1400"/>
            </a:lvl5pPr>
            <a:lvl6pPr>
              <a:buFont typeface="Wingdings" pitchFamily="2" charset="2"/>
              <a:buChar cha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3"/>
          </p:nvPr>
        </p:nvSpPr>
        <p:spPr>
          <a:xfrm>
            <a:off x="457199" y="3429000"/>
            <a:ext cx="3581400" cy="411162"/>
          </a:xfrm>
        </p:spPr>
        <p:txBody>
          <a:bodyPr anchor="b">
            <a:noAutofit/>
          </a:bodyPr>
          <a:lstStyle>
            <a:lvl1pPr marL="0" indent="0" algn="ctr">
              <a:buNone/>
              <a:defRPr sz="1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57199" y="3840162"/>
            <a:ext cx="3581400" cy="2515198"/>
          </a:xfrm>
        </p:spPr>
        <p:txBody>
          <a:bodyPr anchor="t">
            <a:normAutofit/>
          </a:bodyPr>
          <a:lstStyle>
            <a:lvl1pPr marL="228600" indent="-182880">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itle 1"/>
          <p:cNvSpPr>
            <a:spLocks noGrp="1"/>
          </p:cNvSpPr>
          <p:nvPr>
            <p:ph type="title"/>
          </p:nvPr>
        </p:nvSpPr>
        <p:spPr>
          <a:xfrm>
            <a:off x="4876800" y="457200"/>
            <a:ext cx="2819400" cy="5714999"/>
          </a:xfrm>
        </p:spPr>
        <p:txBody>
          <a:bodyPr/>
          <a:lstStyle/>
          <a:p>
            <a:r>
              <a:rPr lang="en-US" smtClean="0"/>
              <a:t>Click to edit Master title style</a:t>
            </a:r>
            <a:endParaRPr lang="en-US"/>
          </a:p>
        </p:txBody>
      </p:sp>
      <p:sp>
        <p:nvSpPr>
          <p:cNvPr id="12" name="Date Placeholder 11"/>
          <p:cNvSpPr>
            <a:spLocks noGrp="1"/>
          </p:cNvSpPr>
          <p:nvPr>
            <p:ph type="dt" sz="half" idx="10"/>
          </p:nvPr>
        </p:nvSpPr>
        <p:spPr/>
        <p:txBody>
          <a:bodyPr/>
          <a:lstStyle/>
          <a:p>
            <a:fld id="{B7EC7D25-C2BE-40EA-8E9E-853D62AF5C03}" type="datetimeFigureOut">
              <a:rPr lang="en-US" smtClean="0"/>
              <a:t>10/23/2013</a:t>
            </a:fld>
            <a:endParaRPr lang="en-US"/>
          </a:p>
        </p:txBody>
      </p:sp>
      <p:sp>
        <p:nvSpPr>
          <p:cNvPr id="14" name="Slide Number Placeholder 13"/>
          <p:cNvSpPr>
            <a:spLocks noGrp="1"/>
          </p:cNvSpPr>
          <p:nvPr>
            <p:ph type="sldNum" sz="quarter" idx="11"/>
          </p:nvPr>
        </p:nvSpPr>
        <p:spPr/>
        <p:txBody>
          <a:bodyPr/>
          <a:lstStyle/>
          <a:p>
            <a:fld id="{FB5D8ABE-7716-442D-A997-FB0C256B3F64}" type="slidenum">
              <a:rPr lang="en-US" smtClean="0"/>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733800" y="457200"/>
            <a:ext cx="3962400" cy="5715000"/>
          </a:xfrm>
        </p:spPr>
        <p:txBody>
          <a:bodyPr/>
          <a:lstStyle/>
          <a:p>
            <a:r>
              <a:rPr lang="en-US" smtClean="0"/>
              <a:t>Click to edit Master title style</a:t>
            </a:r>
            <a:endParaRPr lang="en-US" dirty="0"/>
          </a:p>
        </p:txBody>
      </p:sp>
      <p:sp>
        <p:nvSpPr>
          <p:cNvPr id="9" name="Date Placeholder 8"/>
          <p:cNvSpPr>
            <a:spLocks noGrp="1"/>
          </p:cNvSpPr>
          <p:nvPr>
            <p:ph type="dt" sz="half" idx="10"/>
          </p:nvPr>
        </p:nvSpPr>
        <p:spPr/>
        <p:txBody>
          <a:bodyPr/>
          <a:lstStyle/>
          <a:p>
            <a:fld id="{B7EC7D25-C2BE-40EA-8E9E-853D62AF5C03}" type="datetimeFigureOut">
              <a:rPr lang="en-US" smtClean="0"/>
              <a:t>10/23/2013</a:t>
            </a:fld>
            <a:endParaRPr lang="en-US"/>
          </a:p>
        </p:txBody>
      </p:sp>
      <p:sp>
        <p:nvSpPr>
          <p:cNvPr id="10" name="Slide Number Placeholder 9"/>
          <p:cNvSpPr>
            <a:spLocks noGrp="1"/>
          </p:cNvSpPr>
          <p:nvPr>
            <p:ph type="sldNum" sz="quarter" idx="11"/>
          </p:nvPr>
        </p:nvSpPr>
        <p:spPr/>
        <p:txBody>
          <a:bodyPr/>
          <a:lstStyle/>
          <a:p>
            <a:fld id="{FB5D8ABE-7716-442D-A997-FB0C256B3F64}" type="slidenum">
              <a:rPr lang="en-US" smtClean="0"/>
              <a:t>‹#›</a:t>
            </a:fld>
            <a:endParaRPr lang="en-US"/>
          </a:p>
        </p:txBody>
      </p:sp>
      <p:sp>
        <p:nvSpPr>
          <p:cNvPr id="11" name="Footer Placeholder 10"/>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B7EC7D25-C2BE-40EA-8E9E-853D62AF5C03}" type="datetimeFigureOut">
              <a:rPr lang="en-US" smtClean="0"/>
              <a:t>10/23/2013</a:t>
            </a:fld>
            <a:endParaRPr lang="en-US"/>
          </a:p>
        </p:txBody>
      </p:sp>
      <p:sp>
        <p:nvSpPr>
          <p:cNvPr id="9" name="Slide Number Placeholder 8"/>
          <p:cNvSpPr>
            <a:spLocks noGrp="1"/>
          </p:cNvSpPr>
          <p:nvPr>
            <p:ph type="sldNum" sz="quarter" idx="11"/>
          </p:nvPr>
        </p:nvSpPr>
        <p:spPr/>
        <p:txBody>
          <a:bodyPr/>
          <a:lstStyle/>
          <a:p>
            <a:fld id="{FB5D8ABE-7716-442D-A997-FB0C256B3F64}"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81600" y="1676400"/>
            <a:ext cx="2514600" cy="1874837"/>
          </a:xfrm>
        </p:spPr>
        <p:txBody>
          <a:bodyPr anchor="b">
            <a:normAutofit/>
          </a:bodyPr>
          <a:lstStyle>
            <a:lvl1pPr algn="r">
              <a:defRPr sz="2000" b="0">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304800" y="1676400"/>
            <a:ext cx="4700016" cy="3505200"/>
          </a:xfrm>
        </p:spPr>
        <p:txBody>
          <a:bodyPr>
            <a:normAutofit/>
          </a:bodyPr>
          <a:lstStyle>
            <a:lvl1pPr marL="228600" indent="-182880">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4" name="Text Placeholder 3"/>
          <p:cNvSpPr>
            <a:spLocks noGrp="1"/>
          </p:cNvSpPr>
          <p:nvPr>
            <p:ph type="body" sz="half" idx="2"/>
          </p:nvPr>
        </p:nvSpPr>
        <p:spPr>
          <a:xfrm>
            <a:off x="5486400" y="3552372"/>
            <a:ext cx="22098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14"/>
          <p:cNvSpPr>
            <a:spLocks noGrp="1"/>
          </p:cNvSpPr>
          <p:nvPr>
            <p:ph type="dt" sz="half" idx="10"/>
          </p:nvPr>
        </p:nvSpPr>
        <p:spPr/>
        <p:txBody>
          <a:bodyPr/>
          <a:lstStyle/>
          <a:p>
            <a:fld id="{B7EC7D25-C2BE-40EA-8E9E-853D62AF5C03}" type="datetimeFigureOut">
              <a:rPr lang="en-US" smtClean="0"/>
              <a:t>10/23/2013</a:t>
            </a:fld>
            <a:endParaRPr lang="en-US"/>
          </a:p>
        </p:txBody>
      </p:sp>
      <p:sp>
        <p:nvSpPr>
          <p:cNvPr id="16" name="Slide Number Placeholder 15"/>
          <p:cNvSpPr>
            <a:spLocks noGrp="1"/>
          </p:cNvSpPr>
          <p:nvPr>
            <p:ph type="sldNum" sz="quarter" idx="11"/>
          </p:nvPr>
        </p:nvSpPr>
        <p:spPr/>
        <p:txBody>
          <a:bodyPr/>
          <a:lstStyle/>
          <a:p>
            <a:fld id="{FB5D8ABE-7716-442D-A997-FB0C256B3F64}"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04800" y="1676400"/>
            <a:ext cx="4696967" cy="35052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11" name="Title 1"/>
          <p:cNvSpPr>
            <a:spLocks noGrp="1"/>
          </p:cNvSpPr>
          <p:nvPr>
            <p:ph type="title"/>
          </p:nvPr>
        </p:nvSpPr>
        <p:spPr>
          <a:xfrm>
            <a:off x="5181600" y="1676400"/>
            <a:ext cx="2514600" cy="1875972"/>
          </a:xfrm>
        </p:spPr>
        <p:txBody>
          <a:bodyPr anchor="b">
            <a:normAutofit/>
          </a:bodyPr>
          <a:lstStyle>
            <a:lvl1pPr algn="r">
              <a:defRPr sz="2000" b="0">
                <a:effectLst/>
              </a:defRPr>
            </a:lvl1pPr>
          </a:lstStyle>
          <a:p>
            <a:r>
              <a:rPr lang="en-US" smtClean="0"/>
              <a:t>Click to edit Master title style</a:t>
            </a:r>
            <a:endParaRPr lang="en-US" dirty="0"/>
          </a:p>
        </p:txBody>
      </p:sp>
      <p:sp>
        <p:nvSpPr>
          <p:cNvPr id="12" name="Text Placeholder 3"/>
          <p:cNvSpPr>
            <a:spLocks noGrp="1"/>
          </p:cNvSpPr>
          <p:nvPr>
            <p:ph type="body" sz="half" idx="2"/>
          </p:nvPr>
        </p:nvSpPr>
        <p:spPr>
          <a:xfrm>
            <a:off x="5486400" y="3552372"/>
            <a:ext cx="2209800" cy="1629228"/>
          </a:xfrm>
        </p:spPr>
        <p:txBody>
          <a:bodyPr anchor="t">
            <a:normAutofit/>
          </a:bodyPr>
          <a:lstStyle>
            <a:lvl1pPr marL="0" indent="0" algn="r">
              <a:buNone/>
              <a:defRPr sz="12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Date Placeholder 15"/>
          <p:cNvSpPr>
            <a:spLocks noGrp="1"/>
          </p:cNvSpPr>
          <p:nvPr>
            <p:ph type="dt" sz="half" idx="10"/>
          </p:nvPr>
        </p:nvSpPr>
        <p:spPr/>
        <p:txBody>
          <a:bodyPr/>
          <a:lstStyle/>
          <a:p>
            <a:fld id="{B7EC7D25-C2BE-40EA-8E9E-853D62AF5C03}" type="datetimeFigureOut">
              <a:rPr lang="en-US" smtClean="0"/>
              <a:t>10/23/2013</a:t>
            </a:fld>
            <a:endParaRPr lang="en-US"/>
          </a:p>
        </p:txBody>
      </p:sp>
      <p:sp>
        <p:nvSpPr>
          <p:cNvPr id="17" name="Slide Number Placeholder 16"/>
          <p:cNvSpPr>
            <a:spLocks noGrp="1"/>
          </p:cNvSpPr>
          <p:nvPr>
            <p:ph type="sldNum" sz="quarter" idx="11"/>
          </p:nvPr>
        </p:nvSpPr>
        <p:spPr/>
        <p:txBody>
          <a:bodyPr/>
          <a:lstStyle/>
          <a:p>
            <a:fld id="{FB5D8ABE-7716-442D-A997-FB0C256B3F64}" type="slidenum">
              <a:rPr lang="en-US" smtClean="0"/>
              <a:t>‹#›</a:t>
            </a:fld>
            <a:endParaRPr lang="en-US"/>
          </a:p>
        </p:txBody>
      </p:sp>
      <p:sp>
        <p:nvSpPr>
          <p:cNvPr id="18" name="Footer Placeholder 17"/>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11" descr="sphere2.png"/>
          <p:cNvPicPr>
            <a:picLocks noChangeAspect="1"/>
          </p:cNvPicPr>
          <p:nvPr/>
        </p:nvPicPr>
        <p:blipFill>
          <a:blip r:embed="rId13" cstate="print"/>
          <a:stretch>
            <a:fillRect/>
          </a:stretch>
        </p:blipFill>
        <p:spPr>
          <a:xfrm>
            <a:off x="8823693" y="0"/>
            <a:ext cx="320307" cy="6858000"/>
          </a:xfrm>
          <a:prstGeom prst="rect">
            <a:avLst/>
          </a:prstGeom>
        </p:spPr>
      </p:pic>
      <p:sp>
        <p:nvSpPr>
          <p:cNvPr id="2" name="Title Placeholder 1"/>
          <p:cNvSpPr>
            <a:spLocks noGrp="1"/>
          </p:cNvSpPr>
          <p:nvPr>
            <p:ph type="title"/>
          </p:nvPr>
        </p:nvSpPr>
        <p:spPr>
          <a:xfrm>
            <a:off x="4876800" y="457200"/>
            <a:ext cx="2819400" cy="571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457200"/>
            <a:ext cx="3657600" cy="571499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Slide Number Placeholder 7"/>
          <p:cNvSpPr>
            <a:spLocks noGrp="1"/>
          </p:cNvSpPr>
          <p:nvPr>
            <p:ph type="sldNum" sz="quarter" idx="4"/>
          </p:nvPr>
        </p:nvSpPr>
        <p:spPr>
          <a:xfrm>
            <a:off x="7772400" y="6400800"/>
            <a:ext cx="533400" cy="152400"/>
          </a:xfrm>
          <a:prstGeom prst="rect">
            <a:avLst/>
          </a:prstGeom>
        </p:spPr>
        <p:txBody>
          <a:bodyPr vert="horz" lIns="91440" tIns="45720" rIns="91440" bIns="45720" rtlCol="0" anchor="ctr"/>
          <a:lstStyle>
            <a:lvl1pPr algn="ctr">
              <a:defRPr sz="1050">
                <a:solidFill>
                  <a:schemeClr val="tx1">
                    <a:lumMod val="50000"/>
                    <a:lumOff val="50000"/>
                  </a:schemeClr>
                </a:solidFill>
              </a:defRPr>
            </a:lvl1pPr>
          </a:lstStyle>
          <a:p>
            <a:fld id="{FB5D8ABE-7716-442D-A997-FB0C256B3F64}" type="slidenum">
              <a:rPr lang="en-US" smtClean="0"/>
              <a:t>‹#›</a:t>
            </a:fld>
            <a:endParaRPr lang="en-US"/>
          </a:p>
        </p:txBody>
      </p:sp>
      <p:sp>
        <p:nvSpPr>
          <p:cNvPr id="9" name="Date Placeholder 8"/>
          <p:cNvSpPr>
            <a:spLocks noGrp="1"/>
          </p:cNvSpPr>
          <p:nvPr>
            <p:ph type="dt" sz="half" idx="2"/>
          </p:nvPr>
        </p:nvSpPr>
        <p:spPr>
          <a:xfrm>
            <a:off x="4876801" y="6426201"/>
            <a:ext cx="2819399" cy="126999"/>
          </a:xfrm>
          <a:prstGeom prst="rect">
            <a:avLst/>
          </a:prstGeom>
        </p:spPr>
        <p:txBody>
          <a:bodyPr vert="horz" lIns="91440" tIns="45720" rIns="91440" bIns="45720" rtlCol="0" anchor="ctr"/>
          <a:lstStyle>
            <a:lvl1pPr algn="r">
              <a:defRPr sz="1050">
                <a:solidFill>
                  <a:schemeClr val="tx1">
                    <a:lumMod val="50000"/>
                    <a:lumOff val="50000"/>
                  </a:schemeClr>
                </a:solidFill>
              </a:defRPr>
            </a:lvl1pPr>
          </a:lstStyle>
          <a:p>
            <a:fld id="{B7EC7D25-C2BE-40EA-8E9E-853D62AF5C03}" type="datetimeFigureOut">
              <a:rPr lang="en-US" smtClean="0"/>
              <a:t>10/23/2013</a:t>
            </a:fld>
            <a:endParaRPr lang="en-US"/>
          </a:p>
        </p:txBody>
      </p:sp>
      <p:sp>
        <p:nvSpPr>
          <p:cNvPr id="10" name="Footer Placeholder 9"/>
          <p:cNvSpPr>
            <a:spLocks noGrp="1"/>
          </p:cNvSpPr>
          <p:nvPr>
            <p:ph type="ftr" sz="quarter" idx="3"/>
          </p:nvPr>
        </p:nvSpPr>
        <p:spPr>
          <a:xfrm>
            <a:off x="4875213" y="6296248"/>
            <a:ext cx="2820987" cy="152400"/>
          </a:xfrm>
          <a:prstGeom prst="rect">
            <a:avLst/>
          </a:prstGeom>
        </p:spPr>
        <p:txBody>
          <a:bodyPr vert="horz" lIns="91440" tIns="45720" rIns="91440" bIns="45720" rtlCol="0" anchor="b"/>
          <a:lstStyle>
            <a:lvl1pPr algn="r">
              <a:defRPr sz="1050">
                <a:solidFill>
                  <a:schemeClr val="tx1"/>
                </a:solidFill>
              </a:defRPr>
            </a:lvl1pPr>
          </a:lstStyle>
          <a:p>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r" defTabSz="914400" rtl="0" eaLnBrk="1" latinLnBrk="0" hangingPunct="1">
        <a:spcBef>
          <a:spcPct val="0"/>
        </a:spcBef>
        <a:buNone/>
        <a:defRPr sz="2800" kern="1200">
          <a:gradFill>
            <a:gsLst>
              <a:gs pos="0">
                <a:schemeClr val="tx1">
                  <a:lumMod val="50000"/>
                </a:schemeClr>
              </a:gs>
              <a:gs pos="61000">
                <a:schemeClr val="tx1"/>
              </a:gs>
            </a:gsLst>
            <a:lin ang="5400000" scaled="0"/>
          </a:gradFill>
          <a:effectLst/>
          <a:latin typeface="+mj-lt"/>
          <a:ea typeface="+mj-ea"/>
          <a:cs typeface="+mj-cs"/>
        </a:defRPr>
      </a:lvl1pPr>
    </p:titleStyle>
    <p:bodyStyle>
      <a:lvl1pPr marL="182880" indent="-182880" algn="l" defTabSz="914400" rtl="0" eaLnBrk="1" latinLnBrk="0" hangingPunct="1">
        <a:spcBef>
          <a:spcPct val="20000"/>
        </a:spcBef>
        <a:buClr>
          <a:schemeClr val="tx1">
            <a:lumMod val="50000"/>
            <a:lumOff val="50000"/>
          </a:schemeClr>
        </a:buClr>
        <a:buFont typeface="Wingdings" pitchFamily="2" charset="2"/>
        <a:buChar char="§"/>
        <a:defRPr sz="1800" kern="1200">
          <a:solidFill>
            <a:schemeClr val="tx1">
              <a:lumMod val="85000"/>
            </a:schemeClr>
          </a:solidFill>
          <a:latin typeface="+mn-lt"/>
          <a:ea typeface="+mn-ea"/>
          <a:cs typeface="+mn-cs"/>
        </a:defRPr>
      </a:lvl1pPr>
      <a:lvl2pPr marL="41148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2pPr>
      <a:lvl3pPr marL="59436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3pPr>
      <a:lvl4pPr marL="77724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4pPr>
      <a:lvl5pPr marL="960120" indent="-182880" algn="l" defTabSz="914400" rtl="0" eaLnBrk="1" latinLnBrk="0" hangingPunct="1">
        <a:spcBef>
          <a:spcPct val="20000"/>
        </a:spcBef>
        <a:buClr>
          <a:schemeClr val="tx1">
            <a:lumMod val="50000"/>
            <a:lumOff val="50000"/>
          </a:schemeClr>
        </a:buClr>
        <a:buFont typeface="Wingdings" pitchFamily="2" charset="2"/>
        <a:buChar char="§"/>
        <a:defRPr sz="1400" kern="1200">
          <a:solidFill>
            <a:schemeClr val="tx1">
              <a:lumMod val="85000"/>
            </a:schemeClr>
          </a:solidFill>
          <a:latin typeface="+mn-lt"/>
          <a:ea typeface="+mn-ea"/>
          <a:cs typeface="+mn-cs"/>
        </a:defRPr>
      </a:lvl5pPr>
      <a:lvl6pPr marL="114300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6pPr>
      <a:lvl7pPr marL="132588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7pPr>
      <a:lvl8pPr marL="150876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8pPr>
      <a:lvl9pPr marL="169164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youtube.com/watch?v=5Ux6o0IKNX4" TargetMode="External"/><Relationship Id="rId2" Type="http://schemas.openxmlformats.org/officeDocument/2006/relationships/hyperlink" Target="http://www.youtube.com/watch?v=RyQL9AdxHqY" TargetMode="External"/><Relationship Id="rId1" Type="http://schemas.openxmlformats.org/officeDocument/2006/relationships/slideLayout" Target="../slideLayouts/slideLayout2.xml"/><Relationship Id="rId4" Type="http://schemas.openxmlformats.org/officeDocument/2006/relationships/hyperlink" Target="http://www.youtube.com/watch?v=OtxEixSWL8E"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ubtitle 2"/>
          <p:cNvSpPr>
            <a:spLocks noGrp="1"/>
          </p:cNvSpPr>
          <p:nvPr>
            <p:ph type="subTitle" idx="1"/>
          </p:nvPr>
        </p:nvSpPr>
        <p:spPr/>
        <p:txBody>
          <a:bodyPr>
            <a:normAutofit/>
          </a:bodyPr>
          <a:lstStyle/>
          <a:p>
            <a:r>
              <a:rPr lang="en-US" sz="2400" dirty="0" smtClean="0">
                <a:solidFill>
                  <a:schemeClr val="bg1"/>
                </a:solidFill>
              </a:rPr>
              <a:t>By Collin Donaldson</a:t>
            </a:r>
            <a:endParaRPr lang="en-US" sz="2400" dirty="0">
              <a:solidFill>
                <a:schemeClr val="bg1"/>
              </a:solidFill>
            </a:endParaRPr>
          </a:p>
        </p:txBody>
      </p:sp>
      <p:sp>
        <p:nvSpPr>
          <p:cNvPr id="2" name="Title 1"/>
          <p:cNvSpPr>
            <a:spLocks noGrp="1"/>
          </p:cNvSpPr>
          <p:nvPr>
            <p:ph type="title"/>
          </p:nvPr>
        </p:nvSpPr>
        <p:spPr>
          <a:xfrm>
            <a:off x="1600200" y="1302327"/>
            <a:ext cx="6934200" cy="2133600"/>
          </a:xfrm>
        </p:spPr>
        <p:txBody>
          <a:bodyPr>
            <a:normAutofit/>
          </a:bodyPr>
          <a:lstStyle/>
          <a:p>
            <a:pPr algn="ctr"/>
            <a:r>
              <a:rPr lang="en-US" sz="3600" dirty="0" smtClean="0">
                <a:solidFill>
                  <a:schemeClr val="bg1"/>
                </a:solidFill>
              </a:rPr>
              <a:t>Man in the Middle Attack:</a:t>
            </a:r>
            <a:br>
              <a:rPr lang="en-US" sz="3600" dirty="0" smtClean="0">
                <a:solidFill>
                  <a:schemeClr val="bg1"/>
                </a:solidFill>
              </a:rPr>
            </a:br>
            <a:r>
              <a:rPr lang="en-US" sz="3600" dirty="0" smtClean="0">
                <a:solidFill>
                  <a:schemeClr val="bg1"/>
                </a:solidFill>
              </a:rPr>
              <a:t>Password Sniffing and Cracking				</a:t>
            </a:r>
            <a:endParaRPr lang="en-US" sz="3600" dirty="0">
              <a:solidFill>
                <a:schemeClr val="bg1"/>
              </a:solidFill>
            </a:endParaRPr>
          </a:p>
        </p:txBody>
      </p:sp>
    </p:spTree>
    <p:extLst>
      <p:ext uri="{BB962C8B-B14F-4D97-AF65-F5344CB8AC3E}">
        <p14:creationId xmlns:p14="http://schemas.microsoft.com/office/powerpoint/2010/main" val="6766801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smtClean="0">
                <a:solidFill>
                  <a:srgbClr val="FF0000"/>
                </a:solidFill>
              </a:rPr>
              <a:t>Dictionary:</a:t>
            </a:r>
            <a:r>
              <a:rPr lang="en-US" dirty="0" smtClean="0"/>
              <a:t> Uses a dictionary of terms to try and guess the password.</a:t>
            </a:r>
          </a:p>
          <a:p>
            <a:r>
              <a:rPr lang="en-US" dirty="0" smtClean="0"/>
              <a:t>Pro: Quickly finds weak passwords and can be used to aid in finding complicated ones faster.</a:t>
            </a:r>
          </a:p>
          <a:p>
            <a:r>
              <a:rPr lang="en-US" dirty="0" smtClean="0"/>
              <a:t>Cons: Limited by dictionary used and basic obfuscation can defeat it.</a:t>
            </a:r>
          </a:p>
          <a:p>
            <a:r>
              <a:rPr lang="en-US" dirty="0" err="1" smtClean="0">
                <a:solidFill>
                  <a:srgbClr val="FF0000"/>
                </a:solidFill>
              </a:rPr>
              <a:t>Cryptoanalysis</a:t>
            </a:r>
            <a:r>
              <a:rPr lang="en-US" dirty="0" smtClean="0">
                <a:solidFill>
                  <a:srgbClr val="FF0000"/>
                </a:solidFill>
              </a:rPr>
              <a:t>: </a:t>
            </a:r>
            <a:r>
              <a:rPr lang="en-US" dirty="0" smtClean="0">
                <a:solidFill>
                  <a:schemeClr val="tx1"/>
                </a:solidFill>
              </a:rPr>
              <a:t>Uses cryptographic algorithms and rainbow tables to try and determine password. </a:t>
            </a:r>
          </a:p>
          <a:p>
            <a:r>
              <a:rPr lang="en-US" dirty="0" smtClean="0">
                <a:solidFill>
                  <a:schemeClr val="tx1"/>
                </a:solidFill>
              </a:rPr>
              <a:t>Pro: Relatively fast and relatively high success rate</a:t>
            </a:r>
          </a:p>
          <a:p>
            <a:r>
              <a:rPr lang="en-US" dirty="0" smtClean="0">
                <a:solidFill>
                  <a:schemeClr val="tx1"/>
                </a:solidFill>
              </a:rPr>
              <a:t>Con: Dependent on underlying algorithms, not guaranteed to work.</a:t>
            </a:r>
            <a:endParaRPr lang="en-US" dirty="0" smtClean="0">
              <a:solidFill>
                <a:srgbClr val="FF0000"/>
              </a:solidFill>
            </a:endParaRPr>
          </a:p>
          <a:p>
            <a:r>
              <a:rPr lang="en-US" dirty="0" smtClean="0">
                <a:solidFill>
                  <a:srgbClr val="FF0000"/>
                </a:solidFill>
              </a:rPr>
              <a:t>Brute Force: </a:t>
            </a:r>
            <a:r>
              <a:rPr lang="en-US" dirty="0" smtClean="0">
                <a:solidFill>
                  <a:schemeClr val="tx1"/>
                </a:solidFill>
              </a:rPr>
              <a:t>Systematically checks all possible values until the correct one is found.</a:t>
            </a:r>
          </a:p>
          <a:p>
            <a:r>
              <a:rPr lang="en-US" dirty="0" smtClean="0">
                <a:solidFill>
                  <a:schemeClr val="tx1"/>
                </a:solidFill>
              </a:rPr>
              <a:t>Pro: Virtually guaranteed to work</a:t>
            </a:r>
          </a:p>
          <a:p>
            <a:r>
              <a:rPr lang="en-US" dirty="0" smtClean="0">
                <a:solidFill>
                  <a:schemeClr val="tx1"/>
                </a:solidFill>
              </a:rPr>
              <a:t>Con: SLOW, vulnerable to obfuscation</a:t>
            </a:r>
            <a:endParaRPr lang="en-US" dirty="0" smtClean="0">
              <a:solidFill>
                <a:srgbClr val="FF0000"/>
              </a:solidFill>
            </a:endParaRPr>
          </a:p>
        </p:txBody>
      </p:sp>
      <p:sp>
        <p:nvSpPr>
          <p:cNvPr id="3" name="Title 2"/>
          <p:cNvSpPr>
            <a:spLocks noGrp="1"/>
          </p:cNvSpPr>
          <p:nvPr>
            <p:ph type="title"/>
          </p:nvPr>
        </p:nvSpPr>
        <p:spPr/>
        <p:txBody>
          <a:bodyPr/>
          <a:lstStyle/>
          <a:p>
            <a:r>
              <a:rPr lang="en-US" dirty="0" smtClean="0">
                <a:solidFill>
                  <a:srgbClr val="7030A0"/>
                </a:solidFill>
              </a:rPr>
              <a:t>Types of Password Cracking</a:t>
            </a:r>
            <a:endParaRPr lang="en-US" dirty="0">
              <a:solidFill>
                <a:srgbClr val="7030A0"/>
              </a:solidFill>
            </a:endParaRPr>
          </a:p>
        </p:txBody>
      </p:sp>
    </p:spTree>
    <p:extLst>
      <p:ext uri="{BB962C8B-B14F-4D97-AF65-F5344CB8AC3E}">
        <p14:creationId xmlns:p14="http://schemas.microsoft.com/office/powerpoint/2010/main" val="5588481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2000" dirty="0" smtClean="0">
                <a:solidFill>
                  <a:schemeClr val="tx1"/>
                </a:solidFill>
              </a:rPr>
              <a:t>We will use a password sniffing and cracking suite called Cain and Abel for this workshop. Cain is the sniffer, Able is the cracker.</a:t>
            </a:r>
          </a:p>
          <a:p>
            <a:pPr marL="0" indent="0">
              <a:buNone/>
            </a:pPr>
            <a:r>
              <a:rPr lang="en-US" sz="2000" dirty="0" smtClean="0">
                <a:solidFill>
                  <a:schemeClr val="tx1"/>
                </a:solidFill>
              </a:rPr>
              <a:t>It is a professional tool and it is safe to download, I guarantee it!</a:t>
            </a:r>
          </a:p>
          <a:p>
            <a:pPr marL="0" indent="0">
              <a:buNone/>
            </a:pPr>
            <a:r>
              <a:rPr lang="en-US" sz="2000" dirty="0" smtClean="0">
                <a:solidFill>
                  <a:schemeClr val="tx1"/>
                </a:solidFill>
              </a:rPr>
              <a:t>Download it from the following sources.</a:t>
            </a:r>
          </a:p>
          <a:p>
            <a:pPr marL="0" indent="0">
              <a:buNone/>
            </a:pPr>
            <a:r>
              <a:rPr lang="en-US" sz="2000" dirty="0" smtClean="0">
                <a:solidFill>
                  <a:srgbClr val="00B0F0"/>
                </a:solidFill>
              </a:rPr>
              <a:t>Original Source:</a:t>
            </a:r>
          </a:p>
          <a:p>
            <a:r>
              <a:rPr lang="en-US" dirty="0">
                <a:solidFill>
                  <a:srgbClr val="FF0000"/>
                </a:solidFill>
              </a:rPr>
              <a:t>http://</a:t>
            </a:r>
            <a:r>
              <a:rPr lang="en-US" dirty="0" smtClean="0">
                <a:solidFill>
                  <a:srgbClr val="FF0000"/>
                </a:solidFill>
              </a:rPr>
              <a:t>www.oxid.it/cain.html</a:t>
            </a:r>
            <a:endParaRPr lang="en-US" dirty="0">
              <a:solidFill>
                <a:srgbClr val="FF0000"/>
              </a:solidFill>
            </a:endParaRPr>
          </a:p>
          <a:p>
            <a:pPr marL="0" indent="0">
              <a:buNone/>
            </a:pPr>
            <a:r>
              <a:rPr lang="en-US" dirty="0" smtClean="0">
                <a:solidFill>
                  <a:srgbClr val="00B0F0"/>
                </a:solidFill>
              </a:rPr>
              <a:t>Easier to download source:</a:t>
            </a:r>
            <a:endParaRPr lang="en-US" dirty="0">
              <a:solidFill>
                <a:srgbClr val="00B0F0"/>
              </a:solidFill>
            </a:endParaRPr>
          </a:p>
          <a:p>
            <a:r>
              <a:rPr lang="en-US" dirty="0" smtClean="0">
                <a:solidFill>
                  <a:srgbClr val="FF0000"/>
                </a:solidFill>
              </a:rPr>
              <a:t>http</a:t>
            </a:r>
            <a:r>
              <a:rPr lang="en-US" dirty="0">
                <a:solidFill>
                  <a:srgbClr val="FF0000"/>
                </a:solidFill>
              </a:rPr>
              <a:t>://</a:t>
            </a:r>
            <a:r>
              <a:rPr lang="en-US" dirty="0" smtClean="0">
                <a:solidFill>
                  <a:srgbClr val="FF0000"/>
                </a:solidFill>
              </a:rPr>
              <a:t>www.majorgeeks.com/files/details/cain_and_abel.html</a:t>
            </a:r>
          </a:p>
          <a:p>
            <a:r>
              <a:rPr lang="en-US" dirty="0" smtClean="0"/>
              <a:t>NOTE: You may have to temporarily disable your firewall and/or antivirus to run Cain and Abel.</a:t>
            </a:r>
            <a:endParaRPr lang="en-US" dirty="0"/>
          </a:p>
        </p:txBody>
      </p:sp>
      <p:sp>
        <p:nvSpPr>
          <p:cNvPr id="2" name="Title 1"/>
          <p:cNvSpPr>
            <a:spLocks noGrp="1"/>
          </p:cNvSpPr>
          <p:nvPr>
            <p:ph type="title"/>
          </p:nvPr>
        </p:nvSpPr>
        <p:spPr/>
        <p:txBody>
          <a:bodyPr/>
          <a:lstStyle/>
          <a:p>
            <a:r>
              <a:rPr lang="en-US" dirty="0" smtClean="0">
                <a:solidFill>
                  <a:srgbClr val="7030A0"/>
                </a:solidFill>
              </a:rPr>
              <a:t>Cain and Abel</a:t>
            </a:r>
            <a:endParaRPr lang="en-US" dirty="0">
              <a:solidFill>
                <a:srgbClr val="7030A0"/>
              </a:solidFill>
            </a:endParaRPr>
          </a:p>
        </p:txBody>
      </p:sp>
    </p:spTree>
    <p:extLst>
      <p:ext uri="{BB962C8B-B14F-4D97-AF65-F5344CB8AC3E}">
        <p14:creationId xmlns:p14="http://schemas.microsoft.com/office/powerpoint/2010/main" val="29124933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hlinkClick r:id="rId2"/>
              </a:rPr>
              <a:t>http://</a:t>
            </a:r>
            <a:r>
              <a:rPr lang="en-US" dirty="0" smtClean="0">
                <a:hlinkClick r:id="rId2"/>
              </a:rPr>
              <a:t>www.youtube.com/watch?v=RyQL9AdxHqY</a:t>
            </a:r>
            <a:endParaRPr lang="en-US" dirty="0" smtClean="0"/>
          </a:p>
          <a:p>
            <a:r>
              <a:rPr lang="en-US" dirty="0" smtClean="0"/>
              <a:t>The one we will watch</a:t>
            </a:r>
          </a:p>
          <a:p>
            <a:r>
              <a:rPr lang="en-US" dirty="0" smtClean="0"/>
              <a:t>Skip </a:t>
            </a:r>
            <a:r>
              <a:rPr lang="en-US" dirty="0" smtClean="0"/>
              <a:t>to </a:t>
            </a:r>
            <a:r>
              <a:rPr lang="en-US" dirty="0" smtClean="0"/>
              <a:t>1:06</a:t>
            </a:r>
          </a:p>
          <a:p>
            <a:r>
              <a:rPr lang="en-US" dirty="0" smtClean="0"/>
              <a:t>Overview and Password Sniffing/Cracking</a:t>
            </a:r>
          </a:p>
          <a:p>
            <a:endParaRPr lang="en-US" dirty="0" smtClean="0"/>
          </a:p>
          <a:p>
            <a:r>
              <a:rPr lang="en-US" dirty="0" smtClean="0"/>
              <a:t>These two cover ARP poisoning and Password Cracking/Sniffing two different ways</a:t>
            </a:r>
          </a:p>
          <a:p>
            <a:r>
              <a:rPr lang="en-US" dirty="0">
                <a:hlinkClick r:id="rId3"/>
              </a:rPr>
              <a:t>http://</a:t>
            </a:r>
            <a:r>
              <a:rPr lang="en-US" dirty="0" smtClean="0">
                <a:hlinkClick r:id="rId3"/>
              </a:rPr>
              <a:t>www.youtube.com/watch?v=5Ux6o0IKNX4</a:t>
            </a:r>
            <a:r>
              <a:rPr lang="en-US" dirty="0" smtClean="0"/>
              <a:t> </a:t>
            </a:r>
            <a:endParaRPr lang="en-US" dirty="0"/>
          </a:p>
          <a:p>
            <a:r>
              <a:rPr lang="en-US" dirty="0" smtClean="0"/>
              <a:t>Skip to 2:37</a:t>
            </a:r>
          </a:p>
          <a:p>
            <a:endParaRPr lang="en-US" dirty="0"/>
          </a:p>
          <a:p>
            <a:r>
              <a:rPr lang="en-US" dirty="0">
                <a:hlinkClick r:id="rId4"/>
              </a:rPr>
              <a:t>http://</a:t>
            </a:r>
            <a:r>
              <a:rPr lang="en-US" dirty="0" smtClean="0">
                <a:hlinkClick r:id="rId4"/>
              </a:rPr>
              <a:t>www.youtube.com/watch?v=OtxEixSWL8E</a:t>
            </a:r>
            <a:endParaRPr lang="en-US" dirty="0" smtClean="0"/>
          </a:p>
          <a:p>
            <a:r>
              <a:rPr lang="en-US" dirty="0" smtClean="0"/>
              <a:t>Skip to 0:33</a:t>
            </a:r>
            <a:endParaRPr lang="en-US" dirty="0"/>
          </a:p>
        </p:txBody>
      </p:sp>
      <p:sp>
        <p:nvSpPr>
          <p:cNvPr id="3" name="Title 2"/>
          <p:cNvSpPr>
            <a:spLocks noGrp="1"/>
          </p:cNvSpPr>
          <p:nvPr>
            <p:ph type="title"/>
          </p:nvPr>
        </p:nvSpPr>
        <p:spPr/>
        <p:txBody>
          <a:bodyPr/>
          <a:lstStyle/>
          <a:p>
            <a:r>
              <a:rPr lang="en-US" dirty="0" smtClean="0">
                <a:solidFill>
                  <a:srgbClr val="7030A0"/>
                </a:solidFill>
              </a:rPr>
              <a:t>Video Tutorial </a:t>
            </a:r>
            <a:endParaRPr lang="en-US" dirty="0">
              <a:solidFill>
                <a:srgbClr val="7030A0"/>
              </a:solidFill>
            </a:endParaRPr>
          </a:p>
        </p:txBody>
      </p:sp>
    </p:spTree>
    <p:extLst>
      <p:ext uri="{BB962C8B-B14F-4D97-AF65-F5344CB8AC3E}">
        <p14:creationId xmlns:p14="http://schemas.microsoft.com/office/powerpoint/2010/main" val="22279387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mj-lt"/>
              <a:buAutoNum type="arabicPeriod"/>
            </a:pPr>
            <a:r>
              <a:rPr lang="en-US" dirty="0"/>
              <a:t>M</a:t>
            </a:r>
            <a:r>
              <a:rPr lang="en-US" dirty="0" smtClean="0"/>
              <a:t>anually change your guest account password into something that would be found in the default dictionary  i.e. </a:t>
            </a:r>
            <a:r>
              <a:rPr lang="en-US" dirty="0" smtClean="0">
                <a:solidFill>
                  <a:srgbClr val="00B0F0"/>
                </a:solidFill>
              </a:rPr>
              <a:t>“password”</a:t>
            </a:r>
          </a:p>
          <a:p>
            <a:pPr marL="342900" indent="-342900">
              <a:buFont typeface="+mj-lt"/>
              <a:buAutoNum type="arabicPeriod"/>
            </a:pPr>
            <a:r>
              <a:rPr lang="en-US" dirty="0" smtClean="0"/>
              <a:t>Run a dictionary attack against your guest account</a:t>
            </a:r>
          </a:p>
          <a:p>
            <a:pPr marL="342900" indent="-342900">
              <a:buFont typeface="+mj-lt"/>
              <a:buAutoNum type="arabicPeriod"/>
            </a:pPr>
            <a:r>
              <a:rPr lang="en-US" dirty="0" smtClean="0"/>
              <a:t>Complicate your password </a:t>
            </a:r>
            <a:r>
              <a:rPr lang="en-US" dirty="0" smtClean="0">
                <a:solidFill>
                  <a:srgbClr val="00B0F0"/>
                </a:solidFill>
              </a:rPr>
              <a:t>“password123”.</a:t>
            </a:r>
          </a:p>
          <a:p>
            <a:pPr marL="342900" indent="-342900">
              <a:buFont typeface="+mj-lt"/>
              <a:buAutoNum type="arabicPeriod"/>
            </a:pPr>
            <a:r>
              <a:rPr lang="en-US" dirty="0" smtClean="0"/>
              <a:t>Run a dictionary search against it, if the password isn’t returned run a brute force against it.</a:t>
            </a:r>
          </a:p>
          <a:p>
            <a:pPr marL="342900" indent="-342900">
              <a:buFont typeface="+mj-lt"/>
              <a:buAutoNum type="arabicPeriod"/>
            </a:pPr>
            <a:r>
              <a:rPr lang="en-US" dirty="0" smtClean="0"/>
              <a:t>Further complicate your password  </a:t>
            </a:r>
            <a:r>
              <a:rPr lang="en-US" dirty="0" smtClean="0">
                <a:solidFill>
                  <a:srgbClr val="00B0F0"/>
                </a:solidFill>
              </a:rPr>
              <a:t>“p@$sword123”</a:t>
            </a:r>
          </a:p>
          <a:p>
            <a:pPr marL="342900" indent="-342900">
              <a:buFont typeface="+mj-lt"/>
              <a:buAutoNum type="arabicPeriod"/>
            </a:pPr>
            <a:r>
              <a:rPr lang="en-US" dirty="0" smtClean="0"/>
              <a:t>Run a cryptanalysis attack against it.</a:t>
            </a:r>
          </a:p>
          <a:p>
            <a:pPr marL="0" indent="0">
              <a:buNone/>
            </a:pPr>
            <a:endParaRPr lang="en-US" dirty="0" smtClean="0"/>
          </a:p>
        </p:txBody>
      </p:sp>
      <p:sp>
        <p:nvSpPr>
          <p:cNvPr id="3" name="Title 2"/>
          <p:cNvSpPr>
            <a:spLocks noGrp="1"/>
          </p:cNvSpPr>
          <p:nvPr>
            <p:ph type="title"/>
          </p:nvPr>
        </p:nvSpPr>
        <p:spPr/>
        <p:txBody>
          <a:bodyPr/>
          <a:lstStyle/>
          <a:p>
            <a:r>
              <a:rPr lang="en-US" dirty="0" smtClean="0">
                <a:solidFill>
                  <a:srgbClr val="7030A0"/>
                </a:solidFill>
              </a:rPr>
              <a:t>Steps to Try</a:t>
            </a:r>
            <a:endParaRPr lang="en-US" dirty="0">
              <a:solidFill>
                <a:srgbClr val="7030A0"/>
              </a:solidFill>
            </a:endParaRPr>
          </a:p>
        </p:txBody>
      </p:sp>
    </p:spTree>
    <p:extLst>
      <p:ext uri="{BB962C8B-B14F-4D97-AF65-F5344CB8AC3E}">
        <p14:creationId xmlns:p14="http://schemas.microsoft.com/office/powerpoint/2010/main" val="34351451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solidFill>
                  <a:schemeClr val="accent6">
                    <a:lumMod val="50000"/>
                  </a:schemeClr>
                </a:solidFill>
              </a:rPr>
              <a:t>November 7</a:t>
            </a:r>
            <a:r>
              <a:rPr lang="en-US" baseline="30000" dirty="0" smtClean="0">
                <a:solidFill>
                  <a:schemeClr val="accent6">
                    <a:lumMod val="50000"/>
                  </a:schemeClr>
                </a:solidFill>
              </a:rPr>
              <a:t>th</a:t>
            </a:r>
            <a:r>
              <a:rPr lang="en-US" dirty="0" smtClean="0">
                <a:solidFill>
                  <a:schemeClr val="accent6">
                    <a:lumMod val="50000"/>
                  </a:schemeClr>
                </a:solidFill>
              </a:rPr>
              <a:t> is Information Assurance Day.</a:t>
            </a:r>
          </a:p>
          <a:p>
            <a:r>
              <a:rPr lang="en-US" dirty="0" smtClean="0">
                <a:solidFill>
                  <a:schemeClr val="accent6">
                    <a:lumMod val="50000"/>
                  </a:schemeClr>
                </a:solidFill>
              </a:rPr>
              <a:t>There will be guest speakers giving presentations all day.</a:t>
            </a:r>
          </a:p>
          <a:p>
            <a:r>
              <a:rPr lang="en-US" dirty="0" smtClean="0">
                <a:solidFill>
                  <a:schemeClr val="accent6">
                    <a:lumMod val="50000"/>
                  </a:schemeClr>
                </a:solidFill>
              </a:rPr>
              <a:t>It is recommended you attend as many as possible.</a:t>
            </a:r>
          </a:p>
          <a:p>
            <a:r>
              <a:rPr lang="en-US" dirty="0" smtClean="0">
                <a:solidFill>
                  <a:schemeClr val="accent6">
                    <a:lumMod val="50000"/>
                  </a:schemeClr>
                </a:solidFill>
              </a:rPr>
              <a:t>Aside from learning new material and possibly receiving bonus points for your classes, there are always networking possibilities. </a:t>
            </a:r>
          </a:p>
          <a:p>
            <a:pPr marL="0" indent="0">
              <a:buNone/>
            </a:pPr>
            <a:endParaRPr lang="en-US" dirty="0"/>
          </a:p>
        </p:txBody>
      </p:sp>
      <p:sp>
        <p:nvSpPr>
          <p:cNvPr id="2" name="Title 1"/>
          <p:cNvSpPr>
            <a:spLocks noGrp="1"/>
          </p:cNvSpPr>
          <p:nvPr>
            <p:ph type="title"/>
          </p:nvPr>
        </p:nvSpPr>
        <p:spPr/>
        <p:txBody>
          <a:bodyPr/>
          <a:lstStyle/>
          <a:p>
            <a:r>
              <a:rPr lang="en-US" dirty="0" smtClean="0">
                <a:solidFill>
                  <a:srgbClr val="00B050"/>
                </a:solidFill>
              </a:rPr>
              <a:t>IA Day Reminder!</a:t>
            </a:r>
            <a:endParaRPr lang="en-US" dirty="0">
              <a:solidFill>
                <a:srgbClr val="00B050"/>
              </a:solidFill>
            </a:endParaRPr>
          </a:p>
        </p:txBody>
      </p:sp>
    </p:spTree>
    <p:extLst>
      <p:ext uri="{BB962C8B-B14F-4D97-AF65-F5344CB8AC3E}">
        <p14:creationId xmlns:p14="http://schemas.microsoft.com/office/powerpoint/2010/main" val="17890299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92500" lnSpcReduction="20000"/>
          </a:bodyPr>
          <a:lstStyle/>
          <a:p>
            <a:r>
              <a:rPr lang="en-US" dirty="0">
                <a:solidFill>
                  <a:srgbClr val="FF0000"/>
                </a:solidFill>
              </a:rPr>
              <a:t>Hacking is only legal under the following  circumstances:</a:t>
            </a:r>
          </a:p>
          <a:p>
            <a:pPr marL="342900" indent="-342900">
              <a:buAutoNum type="arabicPeriod"/>
            </a:pPr>
            <a:r>
              <a:rPr lang="en-US" dirty="0">
                <a:solidFill>
                  <a:srgbClr val="FF0000"/>
                </a:solidFill>
              </a:rPr>
              <a:t>You hack (penetration test) a device/network you own.</a:t>
            </a:r>
          </a:p>
          <a:p>
            <a:pPr marL="342900" indent="-342900">
              <a:buAutoNum type="arabicPeriod"/>
            </a:pPr>
            <a:r>
              <a:rPr lang="en-US" dirty="0">
                <a:solidFill>
                  <a:srgbClr val="FF0000"/>
                </a:solidFill>
              </a:rPr>
              <a:t>You gain explicit, documented permission from an individual, assumedly a friend.</a:t>
            </a:r>
          </a:p>
          <a:p>
            <a:pPr marL="342900" indent="-342900">
              <a:buAutoNum type="arabicPeriod"/>
            </a:pPr>
            <a:r>
              <a:rPr lang="en-US" dirty="0">
                <a:solidFill>
                  <a:srgbClr val="FF0000"/>
                </a:solidFill>
              </a:rPr>
              <a:t>You acquire an Ethical Hacker Certification and hack for a public or private sector organization with explicit permission to do so.  This is the safest of the three methods.</a:t>
            </a:r>
          </a:p>
          <a:p>
            <a:r>
              <a:rPr lang="en-US" dirty="0">
                <a:solidFill>
                  <a:srgbClr val="FF0000"/>
                </a:solidFill>
              </a:rPr>
              <a:t> Hacking is illegal in all other circumstances. Hackers can be charged with fines, misdemeanors, and/or felonies depending on severity and accounts of hacks. For these reasons I will not be demonstrating any live hacking attempts in the wild.</a:t>
            </a:r>
          </a:p>
          <a:p>
            <a:r>
              <a:rPr lang="en-US" dirty="0">
                <a:solidFill>
                  <a:srgbClr val="FF0000"/>
                </a:solidFill>
              </a:rPr>
              <a:t>For more information</a:t>
            </a:r>
          </a:p>
          <a:p>
            <a:r>
              <a:rPr lang="en-US" dirty="0">
                <a:solidFill>
                  <a:srgbClr val="FF0000"/>
                </a:solidFill>
              </a:rPr>
              <a:t>http://definitions.uslegal.com/c/computer-hacking/</a:t>
            </a:r>
          </a:p>
          <a:p>
            <a:endParaRPr lang="en-US" dirty="0">
              <a:solidFill>
                <a:schemeClr val="tx1"/>
              </a:solidFill>
            </a:endParaRPr>
          </a:p>
        </p:txBody>
      </p:sp>
      <p:sp>
        <p:nvSpPr>
          <p:cNvPr id="4" name="Title 3"/>
          <p:cNvSpPr>
            <a:spLocks noGrp="1"/>
          </p:cNvSpPr>
          <p:nvPr>
            <p:ph type="title"/>
          </p:nvPr>
        </p:nvSpPr>
        <p:spPr/>
        <p:txBody>
          <a:bodyPr/>
          <a:lstStyle/>
          <a:p>
            <a:r>
              <a:rPr lang="en-US" dirty="0" smtClean="0">
                <a:solidFill>
                  <a:srgbClr val="002060"/>
                </a:solidFill>
              </a:rPr>
              <a:t>Disclaimer!</a:t>
            </a:r>
            <a:endParaRPr lang="en-US" dirty="0">
              <a:solidFill>
                <a:srgbClr val="002060"/>
              </a:solidFill>
            </a:endParaRPr>
          </a:p>
        </p:txBody>
      </p:sp>
    </p:spTree>
    <p:extLst>
      <p:ext uri="{BB962C8B-B14F-4D97-AF65-F5344CB8AC3E}">
        <p14:creationId xmlns:p14="http://schemas.microsoft.com/office/powerpoint/2010/main" val="32517333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Definition: </a:t>
            </a:r>
            <a:r>
              <a:rPr lang="en-US" dirty="0" smtClean="0"/>
              <a:t>When two systems are communicating and a hacker intercepts their communications via active eavesdropping. Hacker must be able to control the data transfer without the user’s knowledge.</a:t>
            </a:r>
          </a:p>
          <a:p>
            <a:r>
              <a:rPr lang="en-US" dirty="0" smtClean="0"/>
              <a:t>Similar to using XSS attacks to intercept cookies with user data in them.</a:t>
            </a:r>
          </a:p>
          <a:p>
            <a:r>
              <a:rPr lang="en-US" dirty="0" smtClean="0"/>
              <a:t>We will intercept a network password as it travels via data packet from access point to access point.</a:t>
            </a:r>
            <a:endParaRPr lang="en-US" dirty="0"/>
          </a:p>
        </p:txBody>
      </p:sp>
      <p:sp>
        <p:nvSpPr>
          <p:cNvPr id="3" name="Title 2"/>
          <p:cNvSpPr>
            <a:spLocks noGrp="1"/>
          </p:cNvSpPr>
          <p:nvPr>
            <p:ph type="title"/>
          </p:nvPr>
        </p:nvSpPr>
        <p:spPr/>
        <p:txBody>
          <a:bodyPr/>
          <a:lstStyle/>
          <a:p>
            <a:r>
              <a:rPr lang="en-US" dirty="0" smtClean="0">
                <a:solidFill>
                  <a:srgbClr val="7030A0"/>
                </a:solidFill>
              </a:rPr>
              <a:t>Man in the Middle Attack</a:t>
            </a:r>
            <a:br>
              <a:rPr lang="en-US" dirty="0" smtClean="0">
                <a:solidFill>
                  <a:srgbClr val="7030A0"/>
                </a:solidFill>
              </a:rPr>
            </a:br>
            <a:r>
              <a:rPr lang="en-US" dirty="0" smtClean="0">
                <a:solidFill>
                  <a:srgbClr val="7030A0"/>
                </a:solidFill>
              </a:rPr>
              <a:t>(MITMA)</a:t>
            </a:r>
            <a:endParaRPr lang="en-US" dirty="0">
              <a:solidFill>
                <a:srgbClr val="7030A0"/>
              </a:solidFill>
            </a:endParaRPr>
          </a:p>
        </p:txBody>
      </p:sp>
    </p:spTree>
    <p:extLst>
      <p:ext uri="{BB962C8B-B14F-4D97-AF65-F5344CB8AC3E}">
        <p14:creationId xmlns:p14="http://schemas.microsoft.com/office/powerpoint/2010/main" val="9311926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etoro.com/blog/wp-content/uploads/2013/02/man-in-the-middle-cyber-attack.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04800"/>
            <a:ext cx="8305800" cy="601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49771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6800" y="457200"/>
            <a:ext cx="2819400" cy="1219200"/>
          </a:xfrm>
        </p:spPr>
        <p:txBody>
          <a:bodyPr/>
          <a:lstStyle/>
          <a:p>
            <a:r>
              <a:rPr lang="en-US" dirty="0" smtClean="0">
                <a:solidFill>
                  <a:srgbClr val="7030A0"/>
                </a:solidFill>
              </a:rPr>
              <a:t>ARP Poisoning</a:t>
            </a:r>
            <a:endParaRPr lang="en-US" dirty="0">
              <a:solidFill>
                <a:srgbClr val="7030A0"/>
              </a:solidFill>
            </a:endParaRPr>
          </a:p>
        </p:txBody>
      </p:sp>
      <p:sp>
        <p:nvSpPr>
          <p:cNvPr id="3" name="Content Placeholder 2"/>
          <p:cNvSpPr>
            <a:spLocks noGrp="1"/>
          </p:cNvSpPr>
          <p:nvPr>
            <p:ph idx="1"/>
          </p:nvPr>
        </p:nvSpPr>
        <p:spPr/>
        <p:txBody>
          <a:bodyPr/>
          <a:lstStyle/>
          <a:p>
            <a:r>
              <a:rPr lang="en-US" dirty="0" smtClean="0"/>
              <a:t>ARP Poisoning is </a:t>
            </a:r>
            <a:r>
              <a:rPr lang="en-US" dirty="0"/>
              <a:t>a technique whereby an attacker sends fake ("spoofed") Address Resolution Protocol (ARP) messages onto a Local Area Network. </a:t>
            </a:r>
            <a:endParaRPr lang="en-US" dirty="0" smtClean="0"/>
          </a:p>
          <a:p>
            <a:r>
              <a:rPr lang="en-US" dirty="0" smtClean="0"/>
              <a:t>Generally</a:t>
            </a:r>
            <a:r>
              <a:rPr lang="en-US" dirty="0"/>
              <a:t>, the aim is to associate the attacker's MAC address with the IP address of another host (such as the default gateway), causing any traffic meant for that IP address to be sent to the attacker instead.</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1600200"/>
            <a:ext cx="4724400"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24234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Since ancient times people have sought to secure information , from the Caesar Cipher to AES 256 bit data encryption. </a:t>
            </a:r>
          </a:p>
          <a:p>
            <a:r>
              <a:rPr lang="en-US" dirty="0" smtClean="0"/>
              <a:t>Main Methods:</a:t>
            </a:r>
          </a:p>
          <a:p>
            <a:r>
              <a:rPr lang="en-US" dirty="0" smtClean="0"/>
              <a:t>Encryption: Converting plain text into text that can be read with a cipher, often using underlying mathematics such as derivatives.</a:t>
            </a:r>
          </a:p>
          <a:p>
            <a:r>
              <a:rPr lang="en-US" dirty="0" smtClean="0"/>
              <a:t>Obfuscation: Making a message deliberately confusing , ambiguous, cryptic, etc. . (i.e. Hiding cryptographic keys in a file full of false keys and junk files)</a:t>
            </a:r>
          </a:p>
          <a:p>
            <a:r>
              <a:rPr lang="en-US" dirty="0" smtClean="0"/>
              <a:t>Stenography: Hiding something in plain site (i.e. Hide a message as a comment  deep inside a source file).</a:t>
            </a:r>
          </a:p>
          <a:p>
            <a:endParaRPr lang="en-US" dirty="0"/>
          </a:p>
        </p:txBody>
      </p:sp>
      <p:sp>
        <p:nvSpPr>
          <p:cNvPr id="2" name="Title 1"/>
          <p:cNvSpPr>
            <a:spLocks noGrp="1"/>
          </p:cNvSpPr>
          <p:nvPr>
            <p:ph type="title"/>
          </p:nvPr>
        </p:nvSpPr>
        <p:spPr/>
        <p:txBody>
          <a:bodyPr/>
          <a:lstStyle/>
          <a:p>
            <a:r>
              <a:rPr lang="en-US" dirty="0" smtClean="0">
                <a:solidFill>
                  <a:srgbClr val="7030A0"/>
                </a:solidFill>
              </a:rPr>
              <a:t>Cryptography: The Core of Passwords</a:t>
            </a:r>
            <a:endParaRPr lang="en-US" dirty="0">
              <a:solidFill>
                <a:srgbClr val="7030A0"/>
              </a:solidFill>
            </a:endParaRPr>
          </a:p>
        </p:txBody>
      </p:sp>
    </p:spTree>
    <p:extLst>
      <p:ext uri="{BB962C8B-B14F-4D97-AF65-F5344CB8AC3E}">
        <p14:creationId xmlns:p14="http://schemas.microsoft.com/office/powerpoint/2010/main" val="1037461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Definition: A password sniffer is a software application that scans and records passwords that are used or broadcasted on a computer or network interface. It listens to all incoming and outgoing network traffic and records any instance of a data packet that contains a password</a:t>
            </a:r>
            <a:r>
              <a:rPr lang="en-US" dirty="0" smtClean="0"/>
              <a:t>.</a:t>
            </a:r>
          </a:p>
          <a:p>
            <a:endParaRPr lang="en-US" dirty="0"/>
          </a:p>
          <a:p>
            <a:r>
              <a:rPr lang="en-US" dirty="0" smtClean="0"/>
              <a:t>We will use a password sniffer to exploit network vulnerabilities similarly to how we used JavaScript and SQL to test for website and database vulnerabilities. </a:t>
            </a:r>
          </a:p>
          <a:p>
            <a:endParaRPr lang="en-US" dirty="0"/>
          </a:p>
        </p:txBody>
      </p:sp>
      <p:sp>
        <p:nvSpPr>
          <p:cNvPr id="3" name="Title 2"/>
          <p:cNvSpPr>
            <a:spLocks noGrp="1"/>
          </p:cNvSpPr>
          <p:nvPr>
            <p:ph type="title"/>
          </p:nvPr>
        </p:nvSpPr>
        <p:spPr/>
        <p:txBody>
          <a:bodyPr/>
          <a:lstStyle/>
          <a:p>
            <a:r>
              <a:rPr lang="en-US" dirty="0" smtClean="0">
                <a:solidFill>
                  <a:srgbClr val="7030A0"/>
                </a:solidFill>
              </a:rPr>
              <a:t>Password Sniffing</a:t>
            </a:r>
            <a:endParaRPr lang="en-US" dirty="0">
              <a:solidFill>
                <a:srgbClr val="7030A0"/>
              </a:solidFill>
            </a:endParaRPr>
          </a:p>
        </p:txBody>
      </p:sp>
    </p:spTree>
    <p:extLst>
      <p:ext uri="{BB962C8B-B14F-4D97-AF65-F5344CB8AC3E}">
        <p14:creationId xmlns:p14="http://schemas.microsoft.com/office/powerpoint/2010/main" val="28741267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smtClean="0"/>
              <a:t>Definition:  Program that recovers passwords </a:t>
            </a:r>
            <a:r>
              <a:rPr lang="en-US" dirty="0"/>
              <a:t>from data that have been stored in or transmitted by a computer system</a:t>
            </a:r>
            <a:r>
              <a:rPr lang="en-US" dirty="0" smtClean="0"/>
              <a:t>.</a:t>
            </a:r>
          </a:p>
          <a:p>
            <a:endParaRPr lang="en-US" dirty="0" smtClean="0"/>
          </a:p>
          <a:p>
            <a:r>
              <a:rPr lang="en-US" dirty="0" smtClean="0"/>
              <a:t>Can be used ethically (recover lost password, penetration testing, etc.) or maliciously (steal passwords, lock users out of their own accounts, etc.).</a:t>
            </a:r>
          </a:p>
          <a:p>
            <a:endParaRPr lang="en-US" dirty="0"/>
          </a:p>
        </p:txBody>
      </p:sp>
      <p:sp>
        <p:nvSpPr>
          <p:cNvPr id="5" name="Title 4"/>
          <p:cNvSpPr>
            <a:spLocks noGrp="1"/>
          </p:cNvSpPr>
          <p:nvPr>
            <p:ph type="title"/>
          </p:nvPr>
        </p:nvSpPr>
        <p:spPr/>
        <p:txBody>
          <a:bodyPr/>
          <a:lstStyle/>
          <a:p>
            <a:r>
              <a:rPr lang="en-US" dirty="0" smtClean="0">
                <a:solidFill>
                  <a:srgbClr val="7030A0"/>
                </a:solidFill>
              </a:rPr>
              <a:t>Password Cracking</a:t>
            </a:r>
            <a:endParaRPr lang="en-US" dirty="0">
              <a:solidFill>
                <a:srgbClr val="7030A0"/>
              </a:solidFill>
            </a:endParaRPr>
          </a:p>
        </p:txBody>
      </p:sp>
    </p:spTree>
    <p:extLst>
      <p:ext uri="{BB962C8B-B14F-4D97-AF65-F5344CB8AC3E}">
        <p14:creationId xmlns:p14="http://schemas.microsoft.com/office/powerpoint/2010/main" val="3017033649"/>
      </p:ext>
    </p:extLst>
  </p:cSld>
  <p:clrMapOvr>
    <a:masterClrMapping/>
  </p:clrMapOvr>
  <p:timing>
    <p:tnLst>
      <p:par>
        <p:cTn id="1" dur="indefinite" restart="never" nodeType="tmRoot"/>
      </p:par>
    </p:tnLst>
  </p:timing>
</p:sld>
</file>

<file path=ppt/theme/theme1.xml><?xml version="1.0" encoding="utf-8"?>
<a:theme xmlns:a="http://schemas.openxmlformats.org/drawingml/2006/main" name="Composite">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Composite">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mposite">
      <a:fillStyleLst>
        <a:solidFill>
          <a:schemeClr val="phClr"/>
        </a:solidFill>
        <a:gradFill rotWithShape="1">
          <a:gsLst>
            <a:gs pos="0">
              <a:schemeClr val="phClr">
                <a:tint val="50000"/>
                <a:shade val="95000"/>
                <a:satMod val="300000"/>
              </a:schemeClr>
            </a:gs>
            <a:gs pos="12000">
              <a:schemeClr val="phClr">
                <a:tint val="50000"/>
                <a:shade val="90000"/>
                <a:satMod val="250000"/>
              </a:schemeClr>
            </a:gs>
            <a:gs pos="100000">
              <a:schemeClr val="phClr">
                <a:tint val="85000"/>
                <a:shade val="75000"/>
                <a:satMod val="150000"/>
              </a:schemeClr>
            </a:gs>
          </a:gsLst>
          <a:lin ang="16200000" scaled="1"/>
        </a:gradFill>
        <a:gradFill rotWithShape="1">
          <a:gsLst>
            <a:gs pos="0">
              <a:schemeClr val="phClr">
                <a:tint val="75000"/>
                <a:shade val="95000"/>
                <a:satMod val="175000"/>
              </a:schemeClr>
            </a:gs>
            <a:gs pos="12000">
              <a:schemeClr val="phClr">
                <a:tint val="90000"/>
                <a:shade val="90000"/>
                <a:satMod val="150000"/>
              </a:schemeClr>
            </a:gs>
            <a:gs pos="100000">
              <a:schemeClr val="phClr">
                <a:tint val="100000"/>
                <a:shade val="75000"/>
                <a:satMod val="150000"/>
              </a:schemeClr>
            </a:gs>
          </a:gsLst>
          <a:lin ang="16200000" scaled="1"/>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scene3d>
            <a:camera prst="orthographicFront">
              <a:rot lat="0" lon="0" rev="0"/>
            </a:camera>
            <a:lightRig rig="freezing" dir="t">
              <a:rot lat="0" lon="0" rev="6000000"/>
            </a:lightRig>
          </a:scene3d>
          <a:sp3d contourW="12700" prstMaterial="dkEdge">
            <a:bevelT w="44450" h="25400"/>
            <a:contourClr>
              <a:schemeClr val="phClr">
                <a:shade val="30000"/>
              </a:schemeClr>
            </a:contourClr>
          </a:sp3d>
        </a:effectStyle>
      </a:effectStyleLst>
      <a:bgFillStyleLst>
        <a:solidFill>
          <a:schemeClr val="phClr"/>
        </a:solidFill>
        <a:gradFill rotWithShape="1">
          <a:gsLst>
            <a:gs pos="0">
              <a:schemeClr val="phClr">
                <a:tint val="100000"/>
                <a:shade val="80000"/>
                <a:satMod val="110000"/>
                <a:lumMod val="80000"/>
              </a:schemeClr>
            </a:gs>
            <a:gs pos="79000">
              <a:schemeClr val="phClr">
                <a:tint val="100000"/>
                <a:shade val="90000"/>
                <a:satMod val="105000"/>
                <a:lumMod val="100000"/>
              </a:schemeClr>
            </a:gs>
            <a:gs pos="100000">
              <a:schemeClr val="phClr">
                <a:tint val="95000"/>
                <a:shade val="100000"/>
                <a:satMod val="110000"/>
                <a:lumMod val="115000"/>
              </a:schemeClr>
            </a:gs>
          </a:gsLst>
          <a:lin ang="5400000" scaled="0"/>
        </a:gradFill>
        <a:gradFill rotWithShape="1">
          <a:gsLst>
            <a:gs pos="0">
              <a:schemeClr val="phClr">
                <a:tint val="90000"/>
                <a:shade val="100000"/>
                <a:satMod val="100000"/>
                <a:lumMod val="110000"/>
              </a:schemeClr>
            </a:gs>
            <a:gs pos="83000">
              <a:schemeClr val="phClr">
                <a:shade val="75000"/>
                <a:satMod val="200000"/>
              </a:schemeClr>
            </a:gs>
            <a:gs pos="100000">
              <a:schemeClr val="phClr">
                <a:shade val="90000"/>
                <a:satMod val="200000"/>
              </a:schemeClr>
            </a:gs>
          </a:gsLst>
          <a:path path="circle">
            <a:fillToRect l="75000" t="100000" b="3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Composite</Template>
  <TotalTime>311</TotalTime>
  <Words>861</Words>
  <Application>Microsoft Office PowerPoint</Application>
  <PresentationFormat>On-screen Show (4:3)</PresentationFormat>
  <Paragraphs>74</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Composite</vt:lpstr>
      <vt:lpstr>Man in the Middle Attack: Password Sniffing and Cracking    </vt:lpstr>
      <vt:lpstr>IA Day Reminder!</vt:lpstr>
      <vt:lpstr>Disclaimer!</vt:lpstr>
      <vt:lpstr>Man in the Middle Attack (MITMA)</vt:lpstr>
      <vt:lpstr>PowerPoint Presentation</vt:lpstr>
      <vt:lpstr>ARP Poisoning</vt:lpstr>
      <vt:lpstr>Cryptography: The Core of Passwords</vt:lpstr>
      <vt:lpstr>Password Sniffing</vt:lpstr>
      <vt:lpstr>Password Cracking</vt:lpstr>
      <vt:lpstr>Types of Password Cracking</vt:lpstr>
      <vt:lpstr>Cain and Abel</vt:lpstr>
      <vt:lpstr>Video Tutorial </vt:lpstr>
      <vt:lpstr>Steps to Try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Password Sniffing and Cracking</dc:title>
  <dc:creator>Collin</dc:creator>
  <cp:lastModifiedBy>Collin</cp:lastModifiedBy>
  <cp:revision>15</cp:revision>
  <dcterms:created xsi:type="dcterms:W3CDTF">2013-10-23T01:07:29Z</dcterms:created>
  <dcterms:modified xsi:type="dcterms:W3CDTF">2013-10-23T20:47:08Z</dcterms:modified>
</cp:coreProperties>
</file>