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96" r:id="rId1"/>
  </p:sldMasterIdLst>
  <p:notesMasterIdLst>
    <p:notesMasterId r:id="rId4"/>
  </p:notesMasterIdLst>
  <p:handoutMasterIdLst>
    <p:handoutMasterId r:id="rId5"/>
  </p:handoutMasterIdLst>
  <p:sldIdLst>
    <p:sldId id="328" r:id="rId2"/>
    <p:sldId id="316" r:id="rId3"/>
  </p:sldIdLst>
  <p:sldSz cx="15544800" cy="10058400"/>
  <p:notesSz cx="6934200" cy="9220200"/>
  <p:custDataLst>
    <p:tags r:id="rId6"/>
  </p:custDataLst>
  <p:defaultTextStyle>
    <a:defPPr>
      <a:defRPr lang="en-US"/>
    </a:defPPr>
    <a:lvl1pPr marL="0" algn="l" defTabSz="1119226" rtl="0" eaLnBrk="1" latinLnBrk="0" hangingPunct="1">
      <a:defRPr sz="2203" kern="1200">
        <a:solidFill>
          <a:schemeClr val="tx1"/>
        </a:solidFill>
        <a:latin typeface="+mn-lt"/>
        <a:ea typeface="+mn-ea"/>
        <a:cs typeface="+mn-cs"/>
      </a:defRPr>
    </a:lvl1pPr>
    <a:lvl2pPr marL="559613" algn="l" defTabSz="1119226" rtl="0" eaLnBrk="1" latinLnBrk="0" hangingPunct="1">
      <a:defRPr sz="2203" kern="1200">
        <a:solidFill>
          <a:schemeClr val="tx1"/>
        </a:solidFill>
        <a:latin typeface="+mn-lt"/>
        <a:ea typeface="+mn-ea"/>
        <a:cs typeface="+mn-cs"/>
      </a:defRPr>
    </a:lvl2pPr>
    <a:lvl3pPr marL="1119226" algn="l" defTabSz="1119226" rtl="0" eaLnBrk="1" latinLnBrk="0" hangingPunct="1">
      <a:defRPr sz="2203" kern="1200">
        <a:solidFill>
          <a:schemeClr val="tx1"/>
        </a:solidFill>
        <a:latin typeface="+mn-lt"/>
        <a:ea typeface="+mn-ea"/>
        <a:cs typeface="+mn-cs"/>
      </a:defRPr>
    </a:lvl3pPr>
    <a:lvl4pPr marL="1678838" algn="l" defTabSz="1119226" rtl="0" eaLnBrk="1" latinLnBrk="0" hangingPunct="1">
      <a:defRPr sz="2203" kern="1200">
        <a:solidFill>
          <a:schemeClr val="tx1"/>
        </a:solidFill>
        <a:latin typeface="+mn-lt"/>
        <a:ea typeface="+mn-ea"/>
        <a:cs typeface="+mn-cs"/>
      </a:defRPr>
    </a:lvl4pPr>
    <a:lvl5pPr marL="2238451" algn="l" defTabSz="1119226" rtl="0" eaLnBrk="1" latinLnBrk="0" hangingPunct="1">
      <a:defRPr sz="2203" kern="1200">
        <a:solidFill>
          <a:schemeClr val="tx1"/>
        </a:solidFill>
        <a:latin typeface="+mn-lt"/>
        <a:ea typeface="+mn-ea"/>
        <a:cs typeface="+mn-cs"/>
      </a:defRPr>
    </a:lvl5pPr>
    <a:lvl6pPr marL="2798064" algn="l" defTabSz="1119226" rtl="0" eaLnBrk="1" latinLnBrk="0" hangingPunct="1">
      <a:defRPr sz="2203" kern="1200">
        <a:solidFill>
          <a:schemeClr val="tx1"/>
        </a:solidFill>
        <a:latin typeface="+mn-lt"/>
        <a:ea typeface="+mn-ea"/>
        <a:cs typeface="+mn-cs"/>
      </a:defRPr>
    </a:lvl6pPr>
    <a:lvl7pPr marL="3357677" algn="l" defTabSz="1119226" rtl="0" eaLnBrk="1" latinLnBrk="0" hangingPunct="1">
      <a:defRPr sz="2203" kern="1200">
        <a:solidFill>
          <a:schemeClr val="tx1"/>
        </a:solidFill>
        <a:latin typeface="+mn-lt"/>
        <a:ea typeface="+mn-ea"/>
        <a:cs typeface="+mn-cs"/>
      </a:defRPr>
    </a:lvl7pPr>
    <a:lvl8pPr marL="3917290" algn="l" defTabSz="1119226" rtl="0" eaLnBrk="1" latinLnBrk="0" hangingPunct="1">
      <a:defRPr sz="2203" kern="1200">
        <a:solidFill>
          <a:schemeClr val="tx1"/>
        </a:solidFill>
        <a:latin typeface="+mn-lt"/>
        <a:ea typeface="+mn-ea"/>
        <a:cs typeface="+mn-cs"/>
      </a:defRPr>
    </a:lvl8pPr>
    <a:lvl9pPr marL="4476902" algn="l" defTabSz="1119226" rtl="0" eaLnBrk="1" latinLnBrk="0" hangingPunct="1">
      <a:defRPr sz="2203" kern="1200">
        <a:solidFill>
          <a:schemeClr val="tx1"/>
        </a:solidFill>
        <a:latin typeface="+mn-lt"/>
        <a:ea typeface="+mn-ea"/>
        <a:cs typeface="+mn-cs"/>
      </a:defRPr>
    </a:lvl9pPr>
  </p:defaultTextStyle>
  <p:extLst>
    <p:ext uri="{EFAFB233-063F-42B5-8137-9DF3F51BA10A}">
      <p15:sldGuideLst xmlns:p15="http://schemas.microsoft.com/office/powerpoint/2012/main">
        <p15:guide id="2" pos="4896" userDrawn="1">
          <p15:clr>
            <a:srgbClr val="A4A3A4"/>
          </p15:clr>
        </p15:guide>
        <p15:guide id="3" orient="horz" pos="1008" userDrawn="1">
          <p15:clr>
            <a:srgbClr val="A4A3A4"/>
          </p15:clr>
        </p15:guide>
        <p15:guide id="4" orient="horz" pos="34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72C4"/>
    <a:srgbClr val="909DAB"/>
    <a:srgbClr val="D9D9D9"/>
    <a:srgbClr val="5A99D3"/>
    <a:srgbClr val="B5D2F7"/>
    <a:srgbClr val="FFC000"/>
    <a:srgbClr val="5FA1DD"/>
    <a:srgbClr val="C1D8F5"/>
    <a:srgbClr val="5B9BD5"/>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605" autoAdjust="0"/>
    <p:restoredTop sz="96767" autoAdjust="0"/>
  </p:normalViewPr>
  <p:slideViewPr>
    <p:cSldViewPr snapToGrid="0" showGuides="1">
      <p:cViewPr varScale="1">
        <p:scale>
          <a:sx n="45" d="100"/>
          <a:sy n="45" d="100"/>
        </p:scale>
        <p:origin x="85" y="165"/>
      </p:cViewPr>
      <p:guideLst>
        <p:guide pos="4896"/>
        <p:guide orient="horz" pos="1008"/>
        <p:guide orient="horz" pos="3456"/>
      </p:guideLst>
    </p:cSldViewPr>
  </p:slideViewPr>
  <p:notesTextViewPr>
    <p:cViewPr>
      <p:scale>
        <a:sx n="3" d="2"/>
        <a:sy n="3" d="2"/>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gs" Target="tags/tag1.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04661" cy="462303"/>
          </a:xfrm>
          <a:prstGeom prst="rect">
            <a:avLst/>
          </a:prstGeom>
        </p:spPr>
        <p:txBody>
          <a:bodyPr vert="horz" lIns="61649" tIns="30824" rIns="61649" bIns="30824" rtlCol="0"/>
          <a:lstStyle>
            <a:lvl1pPr algn="l">
              <a:defRPr sz="800"/>
            </a:lvl1pPr>
          </a:lstStyle>
          <a:p>
            <a:endParaRPr lang="en-US" dirty="0"/>
          </a:p>
        </p:txBody>
      </p:sp>
      <p:sp>
        <p:nvSpPr>
          <p:cNvPr id="3" name="Date Placeholder 2"/>
          <p:cNvSpPr>
            <a:spLocks noGrp="1"/>
          </p:cNvSpPr>
          <p:nvPr>
            <p:ph type="dt" sz="quarter" idx="1"/>
          </p:nvPr>
        </p:nvSpPr>
        <p:spPr>
          <a:xfrm>
            <a:off x="3928347" y="0"/>
            <a:ext cx="3004661" cy="462303"/>
          </a:xfrm>
          <a:prstGeom prst="rect">
            <a:avLst/>
          </a:prstGeom>
        </p:spPr>
        <p:txBody>
          <a:bodyPr vert="horz" lIns="61649" tIns="30824" rIns="61649" bIns="30824" rtlCol="0"/>
          <a:lstStyle>
            <a:lvl1pPr algn="r">
              <a:defRPr sz="800"/>
            </a:lvl1pPr>
          </a:lstStyle>
          <a:p>
            <a:fld id="{46A06BEC-C7F9-460B-AF2D-25D271AA9A8C}" type="datetimeFigureOut">
              <a:rPr lang="en-US" smtClean="0"/>
              <a:t>4/2/2021</a:t>
            </a:fld>
            <a:endParaRPr lang="en-US" dirty="0"/>
          </a:p>
        </p:txBody>
      </p:sp>
      <p:sp>
        <p:nvSpPr>
          <p:cNvPr id="4" name="Footer Placeholder 3"/>
          <p:cNvSpPr>
            <a:spLocks noGrp="1"/>
          </p:cNvSpPr>
          <p:nvPr>
            <p:ph type="ftr" sz="quarter" idx="2"/>
          </p:nvPr>
        </p:nvSpPr>
        <p:spPr>
          <a:xfrm>
            <a:off x="0" y="8757898"/>
            <a:ext cx="3004661" cy="462302"/>
          </a:xfrm>
          <a:prstGeom prst="rect">
            <a:avLst/>
          </a:prstGeom>
        </p:spPr>
        <p:txBody>
          <a:bodyPr vert="horz" lIns="61649" tIns="30824" rIns="61649" bIns="30824" rtlCol="0" anchor="b"/>
          <a:lstStyle>
            <a:lvl1pPr algn="l">
              <a:defRPr sz="800"/>
            </a:lvl1pPr>
          </a:lstStyle>
          <a:p>
            <a:endParaRPr lang="en-US" dirty="0"/>
          </a:p>
        </p:txBody>
      </p:sp>
      <p:sp>
        <p:nvSpPr>
          <p:cNvPr id="5" name="Slide Number Placeholder 4"/>
          <p:cNvSpPr>
            <a:spLocks noGrp="1"/>
          </p:cNvSpPr>
          <p:nvPr>
            <p:ph type="sldNum" sz="quarter" idx="3"/>
          </p:nvPr>
        </p:nvSpPr>
        <p:spPr>
          <a:xfrm>
            <a:off x="3928347" y="8757898"/>
            <a:ext cx="3004661" cy="462302"/>
          </a:xfrm>
          <a:prstGeom prst="rect">
            <a:avLst/>
          </a:prstGeom>
        </p:spPr>
        <p:txBody>
          <a:bodyPr vert="horz" lIns="61649" tIns="30824" rIns="61649" bIns="30824" rtlCol="0" anchor="b"/>
          <a:lstStyle>
            <a:lvl1pPr algn="r">
              <a:defRPr sz="800"/>
            </a:lvl1pPr>
          </a:lstStyle>
          <a:p>
            <a:fld id="{8E970D47-5442-453A-BEB5-0E6DAED8A5FE}" type="slidenum">
              <a:rPr lang="en-US" smtClean="0"/>
              <a:t>‹#›</a:t>
            </a:fld>
            <a:endParaRPr lang="en-US" dirty="0"/>
          </a:p>
        </p:txBody>
      </p:sp>
    </p:spTree>
    <p:extLst>
      <p:ext uri="{BB962C8B-B14F-4D97-AF65-F5344CB8AC3E}">
        <p14:creationId xmlns:p14="http://schemas.microsoft.com/office/powerpoint/2010/main" val="40760763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0"/>
            <a:ext cx="3004820" cy="462612"/>
          </a:xfrm>
          <a:prstGeom prst="rect">
            <a:avLst/>
          </a:prstGeom>
        </p:spPr>
        <p:txBody>
          <a:bodyPr vert="horz" lIns="92252" tIns="46126" rIns="92252" bIns="46126" rtlCol="0"/>
          <a:lstStyle>
            <a:lvl1pPr algn="l">
              <a:defRPr sz="1200"/>
            </a:lvl1pPr>
          </a:lstStyle>
          <a:p>
            <a:endParaRPr lang="en-US" dirty="0"/>
          </a:p>
        </p:txBody>
      </p:sp>
      <p:sp>
        <p:nvSpPr>
          <p:cNvPr id="3" name="Date Placeholder 2"/>
          <p:cNvSpPr>
            <a:spLocks noGrp="1"/>
          </p:cNvSpPr>
          <p:nvPr>
            <p:ph type="dt" idx="1"/>
          </p:nvPr>
        </p:nvSpPr>
        <p:spPr>
          <a:xfrm>
            <a:off x="3927778" y="0"/>
            <a:ext cx="3004820" cy="462612"/>
          </a:xfrm>
          <a:prstGeom prst="rect">
            <a:avLst/>
          </a:prstGeom>
        </p:spPr>
        <p:txBody>
          <a:bodyPr vert="horz" lIns="92252" tIns="46126" rIns="92252" bIns="46126" rtlCol="0"/>
          <a:lstStyle>
            <a:lvl1pPr algn="r">
              <a:defRPr sz="1200"/>
            </a:lvl1pPr>
          </a:lstStyle>
          <a:p>
            <a:fld id="{BEF88A6B-BA98-4C41-A2C5-F926E09E8D48}" type="datetimeFigureOut">
              <a:rPr lang="en-US" smtClean="0"/>
              <a:t>4/2/2021</a:t>
            </a:fld>
            <a:endParaRPr lang="en-US" dirty="0"/>
          </a:p>
        </p:txBody>
      </p:sp>
      <p:sp>
        <p:nvSpPr>
          <p:cNvPr id="4" name="Slide Image Placeholder 3"/>
          <p:cNvSpPr>
            <a:spLocks noGrp="1" noRot="1" noChangeAspect="1"/>
          </p:cNvSpPr>
          <p:nvPr>
            <p:ph type="sldImg" idx="2"/>
          </p:nvPr>
        </p:nvSpPr>
        <p:spPr>
          <a:xfrm>
            <a:off x="1062038" y="1152525"/>
            <a:ext cx="4810125" cy="3113088"/>
          </a:xfrm>
          <a:prstGeom prst="rect">
            <a:avLst/>
          </a:prstGeom>
          <a:noFill/>
          <a:ln w="12700">
            <a:solidFill>
              <a:prstClr val="black"/>
            </a:solidFill>
          </a:ln>
        </p:spPr>
      </p:sp>
      <p:sp>
        <p:nvSpPr>
          <p:cNvPr id="5" name="Notes Placeholder 4"/>
          <p:cNvSpPr>
            <a:spLocks noGrp="1"/>
          </p:cNvSpPr>
          <p:nvPr>
            <p:ph type="body" sz="quarter" idx="3"/>
          </p:nvPr>
        </p:nvSpPr>
        <p:spPr>
          <a:xfrm>
            <a:off x="693420" y="4437224"/>
            <a:ext cx="5547360" cy="3630454"/>
          </a:xfrm>
          <a:prstGeom prst="rect">
            <a:avLst/>
          </a:prstGeom>
        </p:spPr>
        <p:txBody>
          <a:bodyPr vert="horz" lIns="92252" tIns="46126" rIns="92252" bIns="46126"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3" y="8757593"/>
            <a:ext cx="3004820" cy="462610"/>
          </a:xfrm>
          <a:prstGeom prst="rect">
            <a:avLst/>
          </a:prstGeom>
        </p:spPr>
        <p:txBody>
          <a:bodyPr vert="horz" lIns="92252" tIns="46126" rIns="92252" bIns="46126"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27778" y="8757593"/>
            <a:ext cx="3004820" cy="462610"/>
          </a:xfrm>
          <a:prstGeom prst="rect">
            <a:avLst/>
          </a:prstGeom>
        </p:spPr>
        <p:txBody>
          <a:bodyPr vert="horz" lIns="92252" tIns="46126" rIns="92252" bIns="46126" rtlCol="0" anchor="b"/>
          <a:lstStyle>
            <a:lvl1pPr algn="r">
              <a:defRPr sz="1200"/>
            </a:lvl1pPr>
          </a:lstStyle>
          <a:p>
            <a:fld id="{CD843CD6-04C7-40F6-8A57-CC64DF425DEA}" type="slidenum">
              <a:rPr lang="en-US" smtClean="0"/>
              <a:t>‹#›</a:t>
            </a:fld>
            <a:endParaRPr lang="en-US" dirty="0"/>
          </a:p>
        </p:txBody>
      </p:sp>
    </p:spTree>
    <p:extLst>
      <p:ext uri="{BB962C8B-B14F-4D97-AF65-F5344CB8AC3E}">
        <p14:creationId xmlns:p14="http://schemas.microsoft.com/office/powerpoint/2010/main" val="3710104096"/>
      </p:ext>
    </p:extLst>
  </p:cSld>
  <p:clrMap bg1="lt1" tx1="dk1" bg2="lt2" tx2="dk2" accent1="accent1" accent2="accent2" accent3="accent3" accent4="accent4" accent5="accent5" accent6="accent6" hlink="hlink" folHlink="folHlink"/>
  <p:notesStyle>
    <a:lvl1pPr marL="0" algn="l" defTabSz="1119226" rtl="0" eaLnBrk="1" latinLnBrk="0" hangingPunct="1">
      <a:defRPr sz="1469" kern="1200">
        <a:solidFill>
          <a:schemeClr val="tx1"/>
        </a:solidFill>
        <a:latin typeface="+mn-lt"/>
        <a:ea typeface="+mn-ea"/>
        <a:cs typeface="+mn-cs"/>
      </a:defRPr>
    </a:lvl1pPr>
    <a:lvl2pPr marL="559613" algn="l" defTabSz="1119226" rtl="0" eaLnBrk="1" latinLnBrk="0" hangingPunct="1">
      <a:defRPr sz="1469" kern="1200">
        <a:solidFill>
          <a:schemeClr val="tx1"/>
        </a:solidFill>
        <a:latin typeface="+mn-lt"/>
        <a:ea typeface="+mn-ea"/>
        <a:cs typeface="+mn-cs"/>
      </a:defRPr>
    </a:lvl2pPr>
    <a:lvl3pPr marL="1119226" algn="l" defTabSz="1119226" rtl="0" eaLnBrk="1" latinLnBrk="0" hangingPunct="1">
      <a:defRPr sz="1469" kern="1200">
        <a:solidFill>
          <a:schemeClr val="tx1"/>
        </a:solidFill>
        <a:latin typeface="+mn-lt"/>
        <a:ea typeface="+mn-ea"/>
        <a:cs typeface="+mn-cs"/>
      </a:defRPr>
    </a:lvl3pPr>
    <a:lvl4pPr marL="1678838" algn="l" defTabSz="1119226" rtl="0" eaLnBrk="1" latinLnBrk="0" hangingPunct="1">
      <a:defRPr sz="1469" kern="1200">
        <a:solidFill>
          <a:schemeClr val="tx1"/>
        </a:solidFill>
        <a:latin typeface="+mn-lt"/>
        <a:ea typeface="+mn-ea"/>
        <a:cs typeface="+mn-cs"/>
      </a:defRPr>
    </a:lvl4pPr>
    <a:lvl5pPr marL="2238451" algn="l" defTabSz="1119226" rtl="0" eaLnBrk="1" latinLnBrk="0" hangingPunct="1">
      <a:defRPr sz="1469" kern="1200">
        <a:solidFill>
          <a:schemeClr val="tx1"/>
        </a:solidFill>
        <a:latin typeface="+mn-lt"/>
        <a:ea typeface="+mn-ea"/>
        <a:cs typeface="+mn-cs"/>
      </a:defRPr>
    </a:lvl5pPr>
    <a:lvl6pPr marL="2798064" algn="l" defTabSz="1119226" rtl="0" eaLnBrk="1" latinLnBrk="0" hangingPunct="1">
      <a:defRPr sz="1469" kern="1200">
        <a:solidFill>
          <a:schemeClr val="tx1"/>
        </a:solidFill>
        <a:latin typeface="+mn-lt"/>
        <a:ea typeface="+mn-ea"/>
        <a:cs typeface="+mn-cs"/>
      </a:defRPr>
    </a:lvl6pPr>
    <a:lvl7pPr marL="3357677" algn="l" defTabSz="1119226" rtl="0" eaLnBrk="1" latinLnBrk="0" hangingPunct="1">
      <a:defRPr sz="1469" kern="1200">
        <a:solidFill>
          <a:schemeClr val="tx1"/>
        </a:solidFill>
        <a:latin typeface="+mn-lt"/>
        <a:ea typeface="+mn-ea"/>
        <a:cs typeface="+mn-cs"/>
      </a:defRPr>
    </a:lvl7pPr>
    <a:lvl8pPr marL="3917290" algn="l" defTabSz="1119226" rtl="0" eaLnBrk="1" latinLnBrk="0" hangingPunct="1">
      <a:defRPr sz="1469" kern="1200">
        <a:solidFill>
          <a:schemeClr val="tx1"/>
        </a:solidFill>
        <a:latin typeface="+mn-lt"/>
        <a:ea typeface="+mn-ea"/>
        <a:cs typeface="+mn-cs"/>
      </a:defRPr>
    </a:lvl8pPr>
    <a:lvl9pPr marL="4476902" algn="l" defTabSz="1119226" rtl="0" eaLnBrk="1" latinLnBrk="0" hangingPunct="1">
      <a:defRPr sz="1469"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843CD6-04C7-40F6-8A57-CC64DF425DEA}" type="slidenum">
              <a:rPr lang="en-US" smtClean="0"/>
              <a:t>1</a:t>
            </a:fld>
            <a:endParaRPr lang="en-US" dirty="0"/>
          </a:p>
        </p:txBody>
      </p:sp>
    </p:spTree>
    <p:extLst>
      <p:ext uri="{BB962C8B-B14F-4D97-AF65-F5344CB8AC3E}">
        <p14:creationId xmlns:p14="http://schemas.microsoft.com/office/powerpoint/2010/main" val="13652585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843CD6-04C7-40F6-8A57-CC64DF425DEA}" type="slidenum">
              <a:rPr lang="en-US" smtClean="0"/>
              <a:t>2</a:t>
            </a:fld>
            <a:endParaRPr lang="en-US" dirty="0"/>
          </a:p>
        </p:txBody>
      </p:sp>
    </p:spTree>
    <p:extLst>
      <p:ext uri="{BB962C8B-B14F-4D97-AF65-F5344CB8AC3E}">
        <p14:creationId xmlns:p14="http://schemas.microsoft.com/office/powerpoint/2010/main" val="18744315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65860" y="1646133"/>
            <a:ext cx="13213080" cy="3501813"/>
          </a:xfrm>
          <a:prstGeom prst="rect">
            <a:avLst/>
          </a:prstGeom>
        </p:spPr>
        <p:txBody>
          <a:bodyPr anchor="b"/>
          <a:lstStyle>
            <a:lvl1pPr algn="ctr">
              <a:defRPr sz="8800"/>
            </a:lvl1pPr>
          </a:lstStyle>
          <a:p>
            <a:r>
              <a:rPr lang="en-US" smtClean="0"/>
              <a:t>Click to edit Master title style</a:t>
            </a:r>
            <a:endParaRPr lang="en-US"/>
          </a:p>
        </p:txBody>
      </p:sp>
      <p:sp>
        <p:nvSpPr>
          <p:cNvPr id="3" name="Subtitle 2"/>
          <p:cNvSpPr>
            <a:spLocks noGrp="1"/>
          </p:cNvSpPr>
          <p:nvPr>
            <p:ph type="subTitle" idx="1"/>
          </p:nvPr>
        </p:nvSpPr>
        <p:spPr>
          <a:xfrm>
            <a:off x="1943100" y="5282989"/>
            <a:ext cx="11658600" cy="2428451"/>
          </a:xfrm>
        </p:spPr>
        <p:txBody>
          <a:bodyPr/>
          <a:lstStyle>
            <a:lvl1pPr marL="0" indent="0" algn="ctr">
              <a:buNone/>
              <a:defRPr sz="3520"/>
            </a:lvl1pPr>
            <a:lvl2pPr marL="670575" indent="0" algn="ctr">
              <a:buNone/>
              <a:defRPr sz="2933"/>
            </a:lvl2pPr>
            <a:lvl3pPr marL="1341150" indent="0" algn="ctr">
              <a:buNone/>
              <a:defRPr sz="2640"/>
            </a:lvl3pPr>
            <a:lvl4pPr marL="2011726" indent="0" algn="ctr">
              <a:buNone/>
              <a:defRPr sz="2347"/>
            </a:lvl4pPr>
            <a:lvl5pPr marL="2682301" indent="0" algn="ctr">
              <a:buNone/>
              <a:defRPr sz="2347"/>
            </a:lvl5pPr>
            <a:lvl6pPr marL="3352876" indent="0" algn="ctr">
              <a:buNone/>
              <a:defRPr sz="2347"/>
            </a:lvl6pPr>
            <a:lvl7pPr marL="4023451" indent="0" algn="ctr">
              <a:buNone/>
              <a:defRPr sz="2347"/>
            </a:lvl7pPr>
            <a:lvl8pPr marL="4694027" indent="0" algn="ctr">
              <a:buNone/>
              <a:defRPr sz="2347"/>
            </a:lvl8pPr>
            <a:lvl9pPr marL="5364602" indent="0" algn="ctr">
              <a:buNone/>
              <a:defRPr sz="2347"/>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64721D7-D046-49B0-9924-44DC12E9F585}" type="datetimeFigureOut">
              <a:rPr lang="en-US" smtClean="0"/>
              <a:t>4/2/2021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217A4E4-A190-4806-9F2C-829EBF83F698}" type="slidenum">
              <a:rPr lang="en-US" smtClean="0"/>
              <a:t>‹#›</a:t>
            </a:fld>
            <a:endParaRPr lang="en-US" dirty="0"/>
          </a:p>
        </p:txBody>
      </p:sp>
    </p:spTree>
    <p:extLst>
      <p:ext uri="{BB962C8B-B14F-4D97-AF65-F5344CB8AC3E}">
        <p14:creationId xmlns:p14="http://schemas.microsoft.com/office/powerpoint/2010/main" val="396644506"/>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693965" y="-355235"/>
            <a:ext cx="13407389" cy="1944159"/>
          </a:xfrm>
          <a:prstGeom prst="rect">
            <a:avLst/>
          </a:prstGeom>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4721D7-D046-49B0-9924-44DC12E9F585}" type="datetimeFigureOut">
              <a:rPr lang="en-US" smtClean="0"/>
              <a:t>4/2/2021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217A4E4-A190-4806-9F2C-829EBF83F698}" type="slidenum">
              <a:rPr lang="en-US" smtClean="0"/>
              <a:t>‹#›</a:t>
            </a:fld>
            <a:endParaRPr lang="en-US" dirty="0"/>
          </a:p>
        </p:txBody>
      </p:sp>
    </p:spTree>
    <p:extLst>
      <p:ext uri="{BB962C8B-B14F-4D97-AF65-F5344CB8AC3E}">
        <p14:creationId xmlns:p14="http://schemas.microsoft.com/office/powerpoint/2010/main" val="1287713333"/>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124248" y="535517"/>
            <a:ext cx="3351848" cy="8524029"/>
          </a:xfrm>
          <a:prstGeom prst="rect">
            <a:avLst/>
          </a:prstGeo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68706" y="535517"/>
            <a:ext cx="9861233" cy="85240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4721D7-D046-49B0-9924-44DC12E9F585}" type="datetimeFigureOut">
              <a:rPr lang="en-US" smtClean="0"/>
              <a:t>4/2/2021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217A4E4-A190-4806-9F2C-829EBF83F698}" type="slidenum">
              <a:rPr lang="en-US" smtClean="0"/>
              <a:t>‹#›</a:t>
            </a:fld>
            <a:endParaRPr lang="en-US" dirty="0"/>
          </a:p>
        </p:txBody>
      </p:sp>
    </p:spTree>
    <p:extLst>
      <p:ext uri="{BB962C8B-B14F-4D97-AF65-F5344CB8AC3E}">
        <p14:creationId xmlns:p14="http://schemas.microsoft.com/office/powerpoint/2010/main" val="68655099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93965" y="-355235"/>
            <a:ext cx="13407389" cy="1944159"/>
          </a:xfrm>
          <a:prstGeom prst="rect">
            <a:avLst/>
          </a:prstGeom>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4721D7-D046-49B0-9924-44DC12E9F585}" type="datetimeFigureOut">
              <a:rPr lang="en-US" smtClean="0"/>
              <a:t>4/2/2021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217A4E4-A190-4806-9F2C-829EBF83F698}" type="slidenum">
              <a:rPr lang="en-US" smtClean="0"/>
              <a:t>‹#›</a:t>
            </a:fld>
            <a:endParaRPr lang="en-US" dirty="0"/>
          </a:p>
        </p:txBody>
      </p:sp>
    </p:spTree>
    <p:extLst>
      <p:ext uri="{BB962C8B-B14F-4D97-AF65-F5344CB8AC3E}">
        <p14:creationId xmlns:p14="http://schemas.microsoft.com/office/powerpoint/2010/main" val="11824500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60610" y="2507618"/>
            <a:ext cx="13407389" cy="4184014"/>
          </a:xfrm>
          <a:prstGeom prst="rect">
            <a:avLst/>
          </a:prstGeom>
        </p:spPr>
        <p:txBody>
          <a:bodyPr anchor="b"/>
          <a:lstStyle>
            <a:lvl1pPr>
              <a:defRPr sz="8800"/>
            </a:lvl1pPr>
          </a:lstStyle>
          <a:p>
            <a:r>
              <a:rPr lang="en-US" smtClean="0"/>
              <a:t>Click to edit Master title style</a:t>
            </a:r>
            <a:endParaRPr lang="en-US"/>
          </a:p>
        </p:txBody>
      </p:sp>
      <p:sp>
        <p:nvSpPr>
          <p:cNvPr id="3" name="Text Placeholder 2"/>
          <p:cNvSpPr>
            <a:spLocks noGrp="1"/>
          </p:cNvSpPr>
          <p:nvPr>
            <p:ph type="body" idx="1"/>
          </p:nvPr>
        </p:nvSpPr>
        <p:spPr>
          <a:xfrm>
            <a:off x="1060610" y="6731215"/>
            <a:ext cx="13407389" cy="2200274"/>
          </a:xfrm>
        </p:spPr>
        <p:txBody>
          <a:bodyPr/>
          <a:lstStyle>
            <a:lvl1pPr marL="0" indent="0">
              <a:buNone/>
              <a:defRPr sz="3520">
                <a:solidFill>
                  <a:schemeClr val="tx1"/>
                </a:solidFill>
              </a:defRPr>
            </a:lvl1pPr>
            <a:lvl2pPr marL="670575" indent="0">
              <a:buNone/>
              <a:defRPr sz="2933">
                <a:solidFill>
                  <a:schemeClr val="tx1">
                    <a:tint val="75000"/>
                  </a:schemeClr>
                </a:solidFill>
              </a:defRPr>
            </a:lvl2pPr>
            <a:lvl3pPr marL="1341150" indent="0">
              <a:buNone/>
              <a:defRPr sz="2640">
                <a:solidFill>
                  <a:schemeClr val="tx1">
                    <a:tint val="75000"/>
                  </a:schemeClr>
                </a:solidFill>
              </a:defRPr>
            </a:lvl3pPr>
            <a:lvl4pPr marL="2011726" indent="0">
              <a:buNone/>
              <a:defRPr sz="2347">
                <a:solidFill>
                  <a:schemeClr val="tx1">
                    <a:tint val="75000"/>
                  </a:schemeClr>
                </a:solidFill>
              </a:defRPr>
            </a:lvl4pPr>
            <a:lvl5pPr marL="2682301" indent="0">
              <a:buNone/>
              <a:defRPr sz="2347">
                <a:solidFill>
                  <a:schemeClr val="tx1">
                    <a:tint val="75000"/>
                  </a:schemeClr>
                </a:solidFill>
              </a:defRPr>
            </a:lvl5pPr>
            <a:lvl6pPr marL="3352876" indent="0">
              <a:buNone/>
              <a:defRPr sz="2347">
                <a:solidFill>
                  <a:schemeClr val="tx1">
                    <a:tint val="75000"/>
                  </a:schemeClr>
                </a:solidFill>
              </a:defRPr>
            </a:lvl6pPr>
            <a:lvl7pPr marL="4023451" indent="0">
              <a:buNone/>
              <a:defRPr sz="2347">
                <a:solidFill>
                  <a:schemeClr val="tx1">
                    <a:tint val="75000"/>
                  </a:schemeClr>
                </a:solidFill>
              </a:defRPr>
            </a:lvl7pPr>
            <a:lvl8pPr marL="4694027" indent="0">
              <a:buNone/>
              <a:defRPr sz="2347">
                <a:solidFill>
                  <a:schemeClr val="tx1">
                    <a:tint val="75000"/>
                  </a:schemeClr>
                </a:solidFill>
              </a:defRPr>
            </a:lvl8pPr>
            <a:lvl9pPr marL="5364602" indent="0">
              <a:buNone/>
              <a:defRPr sz="2347">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64721D7-D046-49B0-9924-44DC12E9F585}" type="datetimeFigureOut">
              <a:rPr lang="en-US" smtClean="0"/>
              <a:t>4/2/2021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217A4E4-A190-4806-9F2C-829EBF83F698}" type="slidenum">
              <a:rPr lang="en-US" smtClean="0"/>
              <a:t>‹#›</a:t>
            </a:fld>
            <a:endParaRPr lang="en-US" dirty="0"/>
          </a:p>
        </p:txBody>
      </p:sp>
    </p:spTree>
    <p:extLst>
      <p:ext uri="{BB962C8B-B14F-4D97-AF65-F5344CB8AC3E}">
        <p14:creationId xmlns:p14="http://schemas.microsoft.com/office/powerpoint/2010/main" val="1776463250"/>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93965" y="-355235"/>
            <a:ext cx="13407389" cy="1944159"/>
          </a:xfrm>
          <a:prstGeom prst="rect">
            <a:avLst/>
          </a:prstGeom>
        </p:spPr>
        <p:txBody>
          <a:bodyPr/>
          <a:lstStyle/>
          <a:p>
            <a:r>
              <a:rPr lang="en-US" smtClean="0"/>
              <a:t>Click to edit Master title style</a:t>
            </a:r>
            <a:endParaRPr lang="en-US"/>
          </a:p>
        </p:txBody>
      </p:sp>
      <p:sp>
        <p:nvSpPr>
          <p:cNvPr id="3" name="Content Placeholder 2"/>
          <p:cNvSpPr>
            <a:spLocks noGrp="1"/>
          </p:cNvSpPr>
          <p:nvPr>
            <p:ph sz="half" idx="1"/>
          </p:nvPr>
        </p:nvSpPr>
        <p:spPr>
          <a:xfrm>
            <a:off x="1068705" y="2677584"/>
            <a:ext cx="6606540" cy="63819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7869555" y="2677584"/>
            <a:ext cx="6606540" cy="63819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64721D7-D046-49B0-9924-44DC12E9F585}" type="datetimeFigureOut">
              <a:rPr lang="en-US" smtClean="0"/>
              <a:t>4/2/2021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217A4E4-A190-4806-9F2C-829EBF83F698}" type="slidenum">
              <a:rPr lang="en-US" smtClean="0"/>
              <a:t>‹#›</a:t>
            </a:fld>
            <a:endParaRPr lang="en-US" dirty="0"/>
          </a:p>
        </p:txBody>
      </p:sp>
    </p:spTree>
    <p:extLst>
      <p:ext uri="{BB962C8B-B14F-4D97-AF65-F5344CB8AC3E}">
        <p14:creationId xmlns:p14="http://schemas.microsoft.com/office/powerpoint/2010/main" val="2399471526"/>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70730" y="535519"/>
            <a:ext cx="13407389" cy="1944159"/>
          </a:xfrm>
          <a:prstGeom prst="rect">
            <a:avLst/>
          </a:prstGeom>
        </p:spPr>
        <p:txBody>
          <a:bodyPr/>
          <a:lstStyle/>
          <a:p>
            <a:r>
              <a:rPr lang="en-US" smtClean="0"/>
              <a:t>Click to edit Master title style</a:t>
            </a:r>
            <a:endParaRPr lang="en-US"/>
          </a:p>
        </p:txBody>
      </p:sp>
      <p:sp>
        <p:nvSpPr>
          <p:cNvPr id="3" name="Text Placeholder 2"/>
          <p:cNvSpPr>
            <a:spLocks noGrp="1"/>
          </p:cNvSpPr>
          <p:nvPr>
            <p:ph type="body" idx="1"/>
          </p:nvPr>
        </p:nvSpPr>
        <p:spPr>
          <a:xfrm>
            <a:off x="1070731" y="2465706"/>
            <a:ext cx="6576178" cy="1208404"/>
          </a:xfrm>
        </p:spPr>
        <p:txBody>
          <a:bodyPr anchor="b"/>
          <a:lstStyle>
            <a:lvl1pPr marL="0" indent="0">
              <a:buNone/>
              <a:defRPr sz="3520" b="1"/>
            </a:lvl1pPr>
            <a:lvl2pPr marL="670575" indent="0">
              <a:buNone/>
              <a:defRPr sz="2933" b="1"/>
            </a:lvl2pPr>
            <a:lvl3pPr marL="1341150" indent="0">
              <a:buNone/>
              <a:defRPr sz="2640" b="1"/>
            </a:lvl3pPr>
            <a:lvl4pPr marL="2011726" indent="0">
              <a:buNone/>
              <a:defRPr sz="2347" b="1"/>
            </a:lvl4pPr>
            <a:lvl5pPr marL="2682301" indent="0">
              <a:buNone/>
              <a:defRPr sz="2347" b="1"/>
            </a:lvl5pPr>
            <a:lvl6pPr marL="3352876" indent="0">
              <a:buNone/>
              <a:defRPr sz="2347" b="1"/>
            </a:lvl6pPr>
            <a:lvl7pPr marL="4023451" indent="0">
              <a:buNone/>
              <a:defRPr sz="2347" b="1"/>
            </a:lvl7pPr>
            <a:lvl8pPr marL="4694027" indent="0">
              <a:buNone/>
              <a:defRPr sz="2347" b="1"/>
            </a:lvl8pPr>
            <a:lvl9pPr marL="5364602" indent="0">
              <a:buNone/>
              <a:defRPr sz="2347" b="1"/>
            </a:lvl9pPr>
          </a:lstStyle>
          <a:p>
            <a:pPr lvl="0"/>
            <a:r>
              <a:rPr lang="en-US" smtClean="0"/>
              <a:t>Click to edit Master text styles</a:t>
            </a:r>
          </a:p>
        </p:txBody>
      </p:sp>
      <p:sp>
        <p:nvSpPr>
          <p:cNvPr id="4" name="Content Placeholder 3"/>
          <p:cNvSpPr>
            <a:spLocks noGrp="1"/>
          </p:cNvSpPr>
          <p:nvPr>
            <p:ph sz="half" idx="2"/>
          </p:nvPr>
        </p:nvSpPr>
        <p:spPr>
          <a:xfrm>
            <a:off x="1070731" y="3674110"/>
            <a:ext cx="6576178" cy="54040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7869556" y="2465706"/>
            <a:ext cx="6608565" cy="1208404"/>
          </a:xfrm>
        </p:spPr>
        <p:txBody>
          <a:bodyPr anchor="b"/>
          <a:lstStyle>
            <a:lvl1pPr marL="0" indent="0">
              <a:buNone/>
              <a:defRPr sz="3520" b="1"/>
            </a:lvl1pPr>
            <a:lvl2pPr marL="670575" indent="0">
              <a:buNone/>
              <a:defRPr sz="2933" b="1"/>
            </a:lvl2pPr>
            <a:lvl3pPr marL="1341150" indent="0">
              <a:buNone/>
              <a:defRPr sz="2640" b="1"/>
            </a:lvl3pPr>
            <a:lvl4pPr marL="2011726" indent="0">
              <a:buNone/>
              <a:defRPr sz="2347" b="1"/>
            </a:lvl4pPr>
            <a:lvl5pPr marL="2682301" indent="0">
              <a:buNone/>
              <a:defRPr sz="2347" b="1"/>
            </a:lvl5pPr>
            <a:lvl6pPr marL="3352876" indent="0">
              <a:buNone/>
              <a:defRPr sz="2347" b="1"/>
            </a:lvl6pPr>
            <a:lvl7pPr marL="4023451" indent="0">
              <a:buNone/>
              <a:defRPr sz="2347" b="1"/>
            </a:lvl7pPr>
            <a:lvl8pPr marL="4694027" indent="0">
              <a:buNone/>
              <a:defRPr sz="2347" b="1"/>
            </a:lvl8pPr>
            <a:lvl9pPr marL="5364602" indent="0">
              <a:buNone/>
              <a:defRPr sz="2347" b="1"/>
            </a:lvl9pPr>
          </a:lstStyle>
          <a:p>
            <a:pPr lvl="0"/>
            <a:r>
              <a:rPr lang="en-US" smtClean="0"/>
              <a:t>Click to edit Master text styles</a:t>
            </a:r>
          </a:p>
        </p:txBody>
      </p:sp>
      <p:sp>
        <p:nvSpPr>
          <p:cNvPr id="6" name="Content Placeholder 5"/>
          <p:cNvSpPr>
            <a:spLocks noGrp="1"/>
          </p:cNvSpPr>
          <p:nvPr>
            <p:ph sz="quarter" idx="4"/>
          </p:nvPr>
        </p:nvSpPr>
        <p:spPr>
          <a:xfrm>
            <a:off x="7869556" y="3674110"/>
            <a:ext cx="6608565" cy="54040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64721D7-D046-49B0-9924-44DC12E9F585}" type="datetimeFigureOut">
              <a:rPr lang="en-US" smtClean="0"/>
              <a:t>4/2/2021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217A4E4-A190-4806-9F2C-829EBF83F698}" type="slidenum">
              <a:rPr lang="en-US" smtClean="0"/>
              <a:t>‹#›</a:t>
            </a:fld>
            <a:endParaRPr lang="en-US" dirty="0"/>
          </a:p>
        </p:txBody>
      </p:sp>
    </p:spTree>
    <p:extLst>
      <p:ext uri="{BB962C8B-B14F-4D97-AF65-F5344CB8AC3E}">
        <p14:creationId xmlns:p14="http://schemas.microsoft.com/office/powerpoint/2010/main" val="283333330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693965" y="-355235"/>
            <a:ext cx="13407389" cy="1944159"/>
          </a:xfrm>
          <a:prstGeom prst="rect">
            <a:avLst/>
          </a:prstGeom>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64721D7-D046-49B0-9924-44DC12E9F585}" type="datetimeFigureOut">
              <a:rPr lang="en-US" smtClean="0"/>
              <a:t>4/2/2021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217A4E4-A190-4806-9F2C-829EBF83F698}" type="slidenum">
              <a:rPr lang="en-US" smtClean="0"/>
              <a:t>‹#›</a:t>
            </a:fld>
            <a:endParaRPr lang="en-US" dirty="0"/>
          </a:p>
        </p:txBody>
      </p:sp>
    </p:spTree>
    <p:extLst>
      <p:ext uri="{BB962C8B-B14F-4D97-AF65-F5344CB8AC3E}">
        <p14:creationId xmlns:p14="http://schemas.microsoft.com/office/powerpoint/2010/main" val="318427321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01502683"/>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70730" y="670560"/>
            <a:ext cx="5013603" cy="2346960"/>
          </a:xfrm>
          <a:prstGeom prst="rect">
            <a:avLst/>
          </a:prstGeom>
        </p:spPr>
        <p:txBody>
          <a:bodyPr anchor="b"/>
          <a:lstStyle>
            <a:lvl1pPr>
              <a:defRPr sz="4693"/>
            </a:lvl1pPr>
          </a:lstStyle>
          <a:p>
            <a:r>
              <a:rPr lang="en-US" smtClean="0"/>
              <a:t>Click to edit Master title style</a:t>
            </a:r>
            <a:endParaRPr lang="en-US"/>
          </a:p>
        </p:txBody>
      </p:sp>
      <p:sp>
        <p:nvSpPr>
          <p:cNvPr id="3" name="Content Placeholder 2"/>
          <p:cNvSpPr>
            <a:spLocks noGrp="1"/>
          </p:cNvSpPr>
          <p:nvPr>
            <p:ph idx="1"/>
          </p:nvPr>
        </p:nvSpPr>
        <p:spPr>
          <a:xfrm>
            <a:off x="6608565" y="1448226"/>
            <a:ext cx="7869555" cy="7147983"/>
          </a:xfrm>
        </p:spPr>
        <p:txBody>
          <a:bodyPr/>
          <a:lstStyle>
            <a:lvl1pPr>
              <a:defRPr sz="4693"/>
            </a:lvl1pPr>
            <a:lvl2pPr>
              <a:defRPr sz="4107"/>
            </a:lvl2pPr>
            <a:lvl3pPr>
              <a:defRPr sz="3520"/>
            </a:lvl3pPr>
            <a:lvl4pPr>
              <a:defRPr sz="2933"/>
            </a:lvl4pPr>
            <a:lvl5pPr>
              <a:defRPr sz="2933"/>
            </a:lvl5pPr>
            <a:lvl6pPr>
              <a:defRPr sz="2933"/>
            </a:lvl6pPr>
            <a:lvl7pPr>
              <a:defRPr sz="2933"/>
            </a:lvl7pPr>
            <a:lvl8pPr>
              <a:defRPr sz="2933"/>
            </a:lvl8pPr>
            <a:lvl9pPr>
              <a:defRPr sz="2933"/>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070730" y="3017520"/>
            <a:ext cx="5013603" cy="5590329"/>
          </a:xfrm>
        </p:spPr>
        <p:txBody>
          <a:bodyPr/>
          <a:lstStyle>
            <a:lvl1pPr marL="0" indent="0">
              <a:buNone/>
              <a:defRPr sz="2347"/>
            </a:lvl1pPr>
            <a:lvl2pPr marL="670575" indent="0">
              <a:buNone/>
              <a:defRPr sz="2053"/>
            </a:lvl2pPr>
            <a:lvl3pPr marL="1341150" indent="0">
              <a:buNone/>
              <a:defRPr sz="1760"/>
            </a:lvl3pPr>
            <a:lvl4pPr marL="2011726" indent="0">
              <a:buNone/>
              <a:defRPr sz="1467"/>
            </a:lvl4pPr>
            <a:lvl5pPr marL="2682301" indent="0">
              <a:buNone/>
              <a:defRPr sz="1467"/>
            </a:lvl5pPr>
            <a:lvl6pPr marL="3352876" indent="0">
              <a:buNone/>
              <a:defRPr sz="1467"/>
            </a:lvl6pPr>
            <a:lvl7pPr marL="4023451" indent="0">
              <a:buNone/>
              <a:defRPr sz="1467"/>
            </a:lvl7pPr>
            <a:lvl8pPr marL="4694027" indent="0">
              <a:buNone/>
              <a:defRPr sz="1467"/>
            </a:lvl8pPr>
            <a:lvl9pPr marL="5364602" indent="0">
              <a:buNone/>
              <a:defRPr sz="1467"/>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4721D7-D046-49B0-9924-44DC12E9F585}" type="datetimeFigureOut">
              <a:rPr lang="en-US" smtClean="0"/>
              <a:t>4/2/2021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217A4E4-A190-4806-9F2C-829EBF83F698}" type="slidenum">
              <a:rPr lang="en-US" smtClean="0"/>
              <a:t>‹#›</a:t>
            </a:fld>
            <a:endParaRPr lang="en-US" dirty="0"/>
          </a:p>
        </p:txBody>
      </p:sp>
    </p:spTree>
    <p:extLst>
      <p:ext uri="{BB962C8B-B14F-4D97-AF65-F5344CB8AC3E}">
        <p14:creationId xmlns:p14="http://schemas.microsoft.com/office/powerpoint/2010/main" val="3430852829"/>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70730" y="670560"/>
            <a:ext cx="5013603" cy="2346960"/>
          </a:xfrm>
          <a:prstGeom prst="rect">
            <a:avLst/>
          </a:prstGeom>
        </p:spPr>
        <p:txBody>
          <a:bodyPr anchor="b"/>
          <a:lstStyle>
            <a:lvl1pPr>
              <a:defRPr sz="4693"/>
            </a:lvl1pPr>
          </a:lstStyle>
          <a:p>
            <a:r>
              <a:rPr lang="en-US" smtClean="0"/>
              <a:t>Click to edit Master title style</a:t>
            </a:r>
            <a:endParaRPr lang="en-US"/>
          </a:p>
        </p:txBody>
      </p:sp>
      <p:sp>
        <p:nvSpPr>
          <p:cNvPr id="3" name="Picture Placeholder 2"/>
          <p:cNvSpPr>
            <a:spLocks noGrp="1" noChangeAspect="1"/>
          </p:cNvSpPr>
          <p:nvPr>
            <p:ph type="pic" idx="1"/>
          </p:nvPr>
        </p:nvSpPr>
        <p:spPr>
          <a:xfrm>
            <a:off x="6608565" y="1448226"/>
            <a:ext cx="7869555" cy="7147983"/>
          </a:xfrm>
        </p:spPr>
        <p:txBody>
          <a:bodyPr anchor="t"/>
          <a:lstStyle>
            <a:lvl1pPr marL="0" indent="0">
              <a:buNone/>
              <a:defRPr sz="4693"/>
            </a:lvl1pPr>
            <a:lvl2pPr marL="670575" indent="0">
              <a:buNone/>
              <a:defRPr sz="4107"/>
            </a:lvl2pPr>
            <a:lvl3pPr marL="1341150" indent="0">
              <a:buNone/>
              <a:defRPr sz="3520"/>
            </a:lvl3pPr>
            <a:lvl4pPr marL="2011726" indent="0">
              <a:buNone/>
              <a:defRPr sz="2933"/>
            </a:lvl4pPr>
            <a:lvl5pPr marL="2682301" indent="0">
              <a:buNone/>
              <a:defRPr sz="2933"/>
            </a:lvl5pPr>
            <a:lvl6pPr marL="3352876" indent="0">
              <a:buNone/>
              <a:defRPr sz="2933"/>
            </a:lvl6pPr>
            <a:lvl7pPr marL="4023451" indent="0">
              <a:buNone/>
              <a:defRPr sz="2933"/>
            </a:lvl7pPr>
            <a:lvl8pPr marL="4694027" indent="0">
              <a:buNone/>
              <a:defRPr sz="2933"/>
            </a:lvl8pPr>
            <a:lvl9pPr marL="5364602" indent="0">
              <a:buNone/>
              <a:defRPr sz="2933"/>
            </a:lvl9pPr>
          </a:lstStyle>
          <a:p>
            <a:r>
              <a:rPr lang="en-US" dirty="0" smtClean="0"/>
              <a:t>Click icon to add picture</a:t>
            </a:r>
            <a:endParaRPr lang="en-US" dirty="0"/>
          </a:p>
        </p:txBody>
      </p:sp>
      <p:sp>
        <p:nvSpPr>
          <p:cNvPr id="4" name="Text Placeholder 3"/>
          <p:cNvSpPr>
            <a:spLocks noGrp="1"/>
          </p:cNvSpPr>
          <p:nvPr>
            <p:ph type="body" sz="half" idx="2"/>
          </p:nvPr>
        </p:nvSpPr>
        <p:spPr>
          <a:xfrm>
            <a:off x="1070730" y="3017520"/>
            <a:ext cx="5013603" cy="5590329"/>
          </a:xfrm>
        </p:spPr>
        <p:txBody>
          <a:bodyPr/>
          <a:lstStyle>
            <a:lvl1pPr marL="0" indent="0">
              <a:buNone/>
              <a:defRPr sz="2347"/>
            </a:lvl1pPr>
            <a:lvl2pPr marL="670575" indent="0">
              <a:buNone/>
              <a:defRPr sz="2053"/>
            </a:lvl2pPr>
            <a:lvl3pPr marL="1341150" indent="0">
              <a:buNone/>
              <a:defRPr sz="1760"/>
            </a:lvl3pPr>
            <a:lvl4pPr marL="2011726" indent="0">
              <a:buNone/>
              <a:defRPr sz="1467"/>
            </a:lvl4pPr>
            <a:lvl5pPr marL="2682301" indent="0">
              <a:buNone/>
              <a:defRPr sz="1467"/>
            </a:lvl5pPr>
            <a:lvl6pPr marL="3352876" indent="0">
              <a:buNone/>
              <a:defRPr sz="1467"/>
            </a:lvl6pPr>
            <a:lvl7pPr marL="4023451" indent="0">
              <a:buNone/>
              <a:defRPr sz="1467"/>
            </a:lvl7pPr>
            <a:lvl8pPr marL="4694027" indent="0">
              <a:buNone/>
              <a:defRPr sz="1467"/>
            </a:lvl8pPr>
            <a:lvl9pPr marL="5364602" indent="0">
              <a:buNone/>
              <a:defRPr sz="1467"/>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64721D7-D046-49B0-9924-44DC12E9F585}" type="datetimeFigureOut">
              <a:rPr lang="en-US" smtClean="0"/>
              <a:t>4/2/2021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217A4E4-A190-4806-9F2C-829EBF83F698}" type="slidenum">
              <a:rPr lang="en-US" smtClean="0"/>
              <a:t>‹#›</a:t>
            </a:fld>
            <a:endParaRPr lang="en-US" dirty="0"/>
          </a:p>
        </p:txBody>
      </p:sp>
    </p:spTree>
    <p:extLst>
      <p:ext uri="{BB962C8B-B14F-4D97-AF65-F5344CB8AC3E}">
        <p14:creationId xmlns:p14="http://schemas.microsoft.com/office/powerpoint/2010/main" val="88017296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tif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8705" y="2677584"/>
            <a:ext cx="13407389" cy="638196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1068705" y="9322649"/>
            <a:ext cx="3497580" cy="535517"/>
          </a:xfrm>
          <a:prstGeom prst="rect">
            <a:avLst/>
          </a:prstGeom>
        </p:spPr>
        <p:txBody>
          <a:bodyPr vert="horz" lIns="91440" tIns="45720" rIns="91440" bIns="45720" rtlCol="0" anchor="ctr"/>
          <a:lstStyle>
            <a:lvl1pPr algn="l">
              <a:defRPr sz="1760">
                <a:solidFill>
                  <a:schemeClr val="tx1">
                    <a:tint val="75000"/>
                  </a:schemeClr>
                </a:solidFill>
              </a:defRPr>
            </a:lvl1pPr>
          </a:lstStyle>
          <a:p>
            <a:fld id="{A64721D7-D046-49B0-9924-44DC12E9F585}" type="datetimeFigureOut">
              <a:rPr lang="en-US" smtClean="0"/>
              <a:t>4/2/2021</a:t>
            </a:fld>
            <a:endParaRPr lang="en-US" dirty="0"/>
          </a:p>
        </p:txBody>
      </p:sp>
      <p:sp>
        <p:nvSpPr>
          <p:cNvPr id="5" name="Footer Placeholder 4"/>
          <p:cNvSpPr>
            <a:spLocks noGrp="1"/>
          </p:cNvSpPr>
          <p:nvPr>
            <p:ph type="ftr" sz="quarter" idx="3"/>
          </p:nvPr>
        </p:nvSpPr>
        <p:spPr>
          <a:xfrm>
            <a:off x="5149215" y="9322649"/>
            <a:ext cx="5246370" cy="535517"/>
          </a:xfrm>
          <a:prstGeom prst="rect">
            <a:avLst/>
          </a:prstGeom>
        </p:spPr>
        <p:txBody>
          <a:bodyPr vert="horz" lIns="91440" tIns="45720" rIns="91440" bIns="45720" rtlCol="0" anchor="ctr"/>
          <a:lstStyle>
            <a:lvl1pPr algn="ctr">
              <a:defRPr sz="176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978515" y="9322649"/>
            <a:ext cx="3497580" cy="535517"/>
          </a:xfrm>
          <a:prstGeom prst="rect">
            <a:avLst/>
          </a:prstGeom>
        </p:spPr>
        <p:txBody>
          <a:bodyPr vert="horz" lIns="91440" tIns="45720" rIns="91440" bIns="45720" rtlCol="0" anchor="ctr"/>
          <a:lstStyle>
            <a:lvl1pPr algn="r">
              <a:defRPr sz="1760">
                <a:solidFill>
                  <a:schemeClr val="tx1">
                    <a:tint val="75000"/>
                  </a:schemeClr>
                </a:solidFill>
              </a:defRPr>
            </a:lvl1pPr>
          </a:lstStyle>
          <a:p>
            <a:fld id="{B217A4E4-A190-4806-9F2C-829EBF83F698}" type="slidenum">
              <a:rPr lang="en-US" smtClean="0"/>
              <a:t>‹#›</a:t>
            </a:fld>
            <a:endParaRPr lang="en-US" dirty="0"/>
          </a:p>
        </p:txBody>
      </p:sp>
      <p:cxnSp>
        <p:nvCxnSpPr>
          <p:cNvPr id="15" name="Straight Connector 14"/>
          <p:cNvCxnSpPr/>
          <p:nvPr userDrawn="1"/>
        </p:nvCxnSpPr>
        <p:spPr>
          <a:xfrm>
            <a:off x="1693965" y="940165"/>
            <a:ext cx="11088585" cy="0"/>
          </a:xfrm>
          <a:prstGeom prst="line">
            <a:avLst/>
          </a:prstGeom>
          <a:ln w="38100">
            <a:gradFill flip="none" rotWithShape="1">
              <a:gsLst>
                <a:gs pos="46000">
                  <a:srgbClr val="40566F"/>
                </a:gs>
                <a:gs pos="86000">
                  <a:schemeClr val="accent1">
                    <a:lumMod val="30000"/>
                    <a:lumOff val="70000"/>
                    <a:alpha val="39000"/>
                  </a:schemeClr>
                </a:gs>
              </a:gsLst>
              <a:lin ang="0" scaled="1"/>
            </a:gradFill>
          </a:ln>
        </p:spPr>
        <p:style>
          <a:lnRef idx="1">
            <a:schemeClr val="accent1"/>
          </a:lnRef>
          <a:fillRef idx="0">
            <a:schemeClr val="accent1"/>
          </a:fillRef>
          <a:effectRef idx="0">
            <a:schemeClr val="accent1"/>
          </a:effectRef>
          <a:fontRef idx="minor">
            <a:schemeClr val="tx1"/>
          </a:fontRef>
        </p:style>
      </p:cxnSp>
      <p:pic>
        <p:nvPicPr>
          <p:cNvPr id="18" name="Picture 17"/>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61519" y="256905"/>
            <a:ext cx="1371600" cy="1371600"/>
          </a:xfrm>
          <a:prstGeom prst="rect">
            <a:avLst/>
          </a:prstGeom>
          <a:noFill/>
          <a:effectLst/>
        </p:spPr>
      </p:pic>
    </p:spTree>
    <p:extLst>
      <p:ext uri="{BB962C8B-B14F-4D97-AF65-F5344CB8AC3E}">
        <p14:creationId xmlns:p14="http://schemas.microsoft.com/office/powerpoint/2010/main" val="178379798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p:txStyles>
    <p:titleStyle>
      <a:lvl1pPr algn="l" defTabSz="1341150" rtl="0" eaLnBrk="1" latinLnBrk="0" hangingPunct="1">
        <a:lnSpc>
          <a:spcPct val="90000"/>
        </a:lnSpc>
        <a:spcBef>
          <a:spcPct val="0"/>
        </a:spcBef>
        <a:buNone/>
        <a:defRPr sz="4400" b="1" kern="1200">
          <a:solidFill>
            <a:srgbClr val="40566F"/>
          </a:solidFill>
          <a:latin typeface="+mj-lt"/>
          <a:ea typeface="+mj-ea"/>
          <a:cs typeface="+mj-cs"/>
        </a:defRPr>
      </a:lvl1pPr>
    </p:titleStyle>
    <p:bodyStyle>
      <a:lvl1pPr marL="335288" indent="-335288" algn="l" defTabSz="1341150" rtl="0" eaLnBrk="1" latinLnBrk="0" hangingPunct="1">
        <a:lnSpc>
          <a:spcPct val="90000"/>
        </a:lnSpc>
        <a:spcBef>
          <a:spcPts val="1467"/>
        </a:spcBef>
        <a:buFont typeface="Arial" panose="020B0604020202020204" pitchFamily="34" charset="0"/>
        <a:buChar char="•"/>
        <a:defRPr sz="4107" kern="1200">
          <a:solidFill>
            <a:schemeClr val="tx1"/>
          </a:solidFill>
          <a:latin typeface="+mn-lt"/>
          <a:ea typeface="+mn-ea"/>
          <a:cs typeface="+mn-cs"/>
        </a:defRPr>
      </a:lvl1pPr>
      <a:lvl2pPr marL="1005863" indent="-335288" algn="l" defTabSz="1341150" rtl="0" eaLnBrk="1" latinLnBrk="0" hangingPunct="1">
        <a:lnSpc>
          <a:spcPct val="90000"/>
        </a:lnSpc>
        <a:spcBef>
          <a:spcPts val="733"/>
        </a:spcBef>
        <a:buFont typeface="Arial" panose="020B0604020202020204" pitchFamily="34" charset="0"/>
        <a:buChar char="•"/>
        <a:defRPr sz="3520" kern="1200">
          <a:solidFill>
            <a:schemeClr val="tx1"/>
          </a:solidFill>
          <a:latin typeface="+mn-lt"/>
          <a:ea typeface="+mn-ea"/>
          <a:cs typeface="+mn-cs"/>
        </a:defRPr>
      </a:lvl2pPr>
      <a:lvl3pPr marL="1676438" indent="-335288" algn="l" defTabSz="1341150" rtl="0" eaLnBrk="1" latinLnBrk="0" hangingPunct="1">
        <a:lnSpc>
          <a:spcPct val="90000"/>
        </a:lnSpc>
        <a:spcBef>
          <a:spcPts val="733"/>
        </a:spcBef>
        <a:buFont typeface="Arial" panose="020B0604020202020204" pitchFamily="34" charset="0"/>
        <a:buChar char="•"/>
        <a:defRPr sz="2933" kern="1200">
          <a:solidFill>
            <a:schemeClr val="tx1"/>
          </a:solidFill>
          <a:latin typeface="+mn-lt"/>
          <a:ea typeface="+mn-ea"/>
          <a:cs typeface="+mn-cs"/>
        </a:defRPr>
      </a:lvl3pPr>
      <a:lvl4pPr marL="2347013" indent="-335288" algn="l" defTabSz="1341150" rtl="0" eaLnBrk="1" latinLnBrk="0" hangingPunct="1">
        <a:lnSpc>
          <a:spcPct val="90000"/>
        </a:lnSpc>
        <a:spcBef>
          <a:spcPts val="733"/>
        </a:spcBef>
        <a:buFont typeface="Arial" panose="020B0604020202020204" pitchFamily="34" charset="0"/>
        <a:buChar char="•"/>
        <a:defRPr sz="2640" kern="1200">
          <a:solidFill>
            <a:schemeClr val="tx1"/>
          </a:solidFill>
          <a:latin typeface="+mn-lt"/>
          <a:ea typeface="+mn-ea"/>
          <a:cs typeface="+mn-cs"/>
        </a:defRPr>
      </a:lvl4pPr>
      <a:lvl5pPr marL="3017589" indent="-335288" algn="l" defTabSz="1341150" rtl="0" eaLnBrk="1" latinLnBrk="0" hangingPunct="1">
        <a:lnSpc>
          <a:spcPct val="90000"/>
        </a:lnSpc>
        <a:spcBef>
          <a:spcPts val="733"/>
        </a:spcBef>
        <a:buFont typeface="Arial" panose="020B0604020202020204" pitchFamily="34" charset="0"/>
        <a:buChar char="•"/>
        <a:defRPr sz="2640" kern="1200">
          <a:solidFill>
            <a:schemeClr val="tx1"/>
          </a:solidFill>
          <a:latin typeface="+mn-lt"/>
          <a:ea typeface="+mn-ea"/>
          <a:cs typeface="+mn-cs"/>
        </a:defRPr>
      </a:lvl5pPr>
      <a:lvl6pPr marL="3688164" indent="-335288" algn="l" defTabSz="1341150" rtl="0" eaLnBrk="1" latinLnBrk="0" hangingPunct="1">
        <a:lnSpc>
          <a:spcPct val="90000"/>
        </a:lnSpc>
        <a:spcBef>
          <a:spcPts val="733"/>
        </a:spcBef>
        <a:buFont typeface="Arial" panose="020B0604020202020204" pitchFamily="34" charset="0"/>
        <a:buChar char="•"/>
        <a:defRPr sz="2640" kern="1200">
          <a:solidFill>
            <a:schemeClr val="tx1"/>
          </a:solidFill>
          <a:latin typeface="+mn-lt"/>
          <a:ea typeface="+mn-ea"/>
          <a:cs typeface="+mn-cs"/>
        </a:defRPr>
      </a:lvl6pPr>
      <a:lvl7pPr marL="4358739" indent="-335288" algn="l" defTabSz="1341150" rtl="0" eaLnBrk="1" latinLnBrk="0" hangingPunct="1">
        <a:lnSpc>
          <a:spcPct val="90000"/>
        </a:lnSpc>
        <a:spcBef>
          <a:spcPts val="733"/>
        </a:spcBef>
        <a:buFont typeface="Arial" panose="020B0604020202020204" pitchFamily="34" charset="0"/>
        <a:buChar char="•"/>
        <a:defRPr sz="2640" kern="1200">
          <a:solidFill>
            <a:schemeClr val="tx1"/>
          </a:solidFill>
          <a:latin typeface="+mn-lt"/>
          <a:ea typeface="+mn-ea"/>
          <a:cs typeface="+mn-cs"/>
        </a:defRPr>
      </a:lvl7pPr>
      <a:lvl8pPr marL="5029314" indent="-335288" algn="l" defTabSz="1341150" rtl="0" eaLnBrk="1" latinLnBrk="0" hangingPunct="1">
        <a:lnSpc>
          <a:spcPct val="90000"/>
        </a:lnSpc>
        <a:spcBef>
          <a:spcPts val="733"/>
        </a:spcBef>
        <a:buFont typeface="Arial" panose="020B0604020202020204" pitchFamily="34" charset="0"/>
        <a:buChar char="•"/>
        <a:defRPr sz="2640" kern="1200">
          <a:solidFill>
            <a:schemeClr val="tx1"/>
          </a:solidFill>
          <a:latin typeface="+mn-lt"/>
          <a:ea typeface="+mn-ea"/>
          <a:cs typeface="+mn-cs"/>
        </a:defRPr>
      </a:lvl8pPr>
      <a:lvl9pPr marL="5699890" indent="-335288" algn="l" defTabSz="1341150" rtl="0" eaLnBrk="1" latinLnBrk="0" hangingPunct="1">
        <a:lnSpc>
          <a:spcPct val="90000"/>
        </a:lnSpc>
        <a:spcBef>
          <a:spcPts val="733"/>
        </a:spcBef>
        <a:buFont typeface="Arial" panose="020B0604020202020204" pitchFamily="34" charset="0"/>
        <a:buChar char="•"/>
        <a:defRPr sz="2640" kern="1200">
          <a:solidFill>
            <a:schemeClr val="tx1"/>
          </a:solidFill>
          <a:latin typeface="+mn-lt"/>
          <a:ea typeface="+mn-ea"/>
          <a:cs typeface="+mn-cs"/>
        </a:defRPr>
      </a:lvl9pPr>
    </p:bodyStyle>
    <p:otherStyle>
      <a:defPPr>
        <a:defRPr lang="en-US"/>
      </a:defPPr>
      <a:lvl1pPr marL="0" algn="l" defTabSz="1341150" rtl="0" eaLnBrk="1" latinLnBrk="0" hangingPunct="1">
        <a:defRPr sz="2640" kern="1200">
          <a:solidFill>
            <a:schemeClr val="tx1"/>
          </a:solidFill>
          <a:latin typeface="+mn-lt"/>
          <a:ea typeface="+mn-ea"/>
          <a:cs typeface="+mn-cs"/>
        </a:defRPr>
      </a:lvl1pPr>
      <a:lvl2pPr marL="670575" algn="l" defTabSz="1341150" rtl="0" eaLnBrk="1" latinLnBrk="0" hangingPunct="1">
        <a:defRPr sz="2640" kern="1200">
          <a:solidFill>
            <a:schemeClr val="tx1"/>
          </a:solidFill>
          <a:latin typeface="+mn-lt"/>
          <a:ea typeface="+mn-ea"/>
          <a:cs typeface="+mn-cs"/>
        </a:defRPr>
      </a:lvl2pPr>
      <a:lvl3pPr marL="1341150" algn="l" defTabSz="1341150" rtl="0" eaLnBrk="1" latinLnBrk="0" hangingPunct="1">
        <a:defRPr sz="2640" kern="1200">
          <a:solidFill>
            <a:schemeClr val="tx1"/>
          </a:solidFill>
          <a:latin typeface="+mn-lt"/>
          <a:ea typeface="+mn-ea"/>
          <a:cs typeface="+mn-cs"/>
        </a:defRPr>
      </a:lvl3pPr>
      <a:lvl4pPr marL="2011726" algn="l" defTabSz="1341150" rtl="0" eaLnBrk="1" latinLnBrk="0" hangingPunct="1">
        <a:defRPr sz="2640" kern="1200">
          <a:solidFill>
            <a:schemeClr val="tx1"/>
          </a:solidFill>
          <a:latin typeface="+mn-lt"/>
          <a:ea typeface="+mn-ea"/>
          <a:cs typeface="+mn-cs"/>
        </a:defRPr>
      </a:lvl4pPr>
      <a:lvl5pPr marL="2682301" algn="l" defTabSz="1341150" rtl="0" eaLnBrk="1" latinLnBrk="0" hangingPunct="1">
        <a:defRPr sz="2640" kern="1200">
          <a:solidFill>
            <a:schemeClr val="tx1"/>
          </a:solidFill>
          <a:latin typeface="+mn-lt"/>
          <a:ea typeface="+mn-ea"/>
          <a:cs typeface="+mn-cs"/>
        </a:defRPr>
      </a:lvl5pPr>
      <a:lvl6pPr marL="3352876" algn="l" defTabSz="1341150" rtl="0" eaLnBrk="1" latinLnBrk="0" hangingPunct="1">
        <a:defRPr sz="2640" kern="1200">
          <a:solidFill>
            <a:schemeClr val="tx1"/>
          </a:solidFill>
          <a:latin typeface="+mn-lt"/>
          <a:ea typeface="+mn-ea"/>
          <a:cs typeface="+mn-cs"/>
        </a:defRPr>
      </a:lvl6pPr>
      <a:lvl7pPr marL="4023451" algn="l" defTabSz="1341150" rtl="0" eaLnBrk="1" latinLnBrk="0" hangingPunct="1">
        <a:defRPr sz="2640" kern="1200">
          <a:solidFill>
            <a:schemeClr val="tx1"/>
          </a:solidFill>
          <a:latin typeface="+mn-lt"/>
          <a:ea typeface="+mn-ea"/>
          <a:cs typeface="+mn-cs"/>
        </a:defRPr>
      </a:lvl7pPr>
      <a:lvl8pPr marL="4694027" algn="l" defTabSz="1341150" rtl="0" eaLnBrk="1" latinLnBrk="0" hangingPunct="1">
        <a:defRPr sz="2640" kern="1200">
          <a:solidFill>
            <a:schemeClr val="tx1"/>
          </a:solidFill>
          <a:latin typeface="+mn-lt"/>
          <a:ea typeface="+mn-ea"/>
          <a:cs typeface="+mn-cs"/>
        </a:defRPr>
      </a:lvl8pPr>
      <a:lvl9pPr marL="5364602" algn="l" defTabSz="1341150" rtl="0" eaLnBrk="1" latinLnBrk="0" hangingPunct="1">
        <a:defRPr sz="2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image" Target="../media/image2.emf"/><Relationship Id="rId7" Type="http://schemas.openxmlformats.org/officeDocument/2006/relationships/image" Target="../media/image6.emf"/><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emf"/><Relationship Id="rId4" Type="http://schemas.openxmlformats.org/officeDocument/2006/relationships/image" Target="../media/image3.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ight Arrow 55"/>
          <p:cNvSpPr/>
          <p:nvPr/>
        </p:nvSpPr>
        <p:spPr>
          <a:xfrm>
            <a:off x="3200400" y="2355850"/>
            <a:ext cx="4572000" cy="1371600"/>
          </a:xfrm>
          <a:prstGeom prst="rightArrow">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r>
              <a:rPr lang="en-US" dirty="0" smtClean="0"/>
              <a:t>DEVELOP</a:t>
            </a:r>
            <a:endParaRPr lang="en-US" dirty="0"/>
          </a:p>
        </p:txBody>
      </p:sp>
      <p:sp>
        <p:nvSpPr>
          <p:cNvPr id="34" name="Tonebox"/>
          <p:cNvSpPr txBox="1"/>
          <p:nvPr/>
        </p:nvSpPr>
        <p:spPr>
          <a:xfrm>
            <a:off x="10953121" y="951360"/>
            <a:ext cx="4285712" cy="4539704"/>
          </a:xfrm>
          <a:prstGeom prst="rect">
            <a:avLst/>
          </a:prstGeom>
          <a:solidFill>
            <a:schemeClr val="accent1">
              <a:lumMod val="40000"/>
              <a:lumOff val="60000"/>
            </a:schemeClr>
          </a:solidFill>
          <a:ln>
            <a:solidFill>
              <a:schemeClr val="tx1"/>
            </a:solidFill>
          </a:ln>
        </p:spPr>
        <p:txBody>
          <a:bodyPr wrap="square" rtlCol="0">
            <a:spAutoFit/>
          </a:bodyPr>
          <a:lstStyle/>
          <a:p>
            <a:pPr lvl="0">
              <a:spcAft>
                <a:spcPts val="600"/>
              </a:spcAft>
            </a:pPr>
            <a:r>
              <a:rPr lang="en-US" sz="1800" b="1" dirty="0">
                <a:solidFill>
                  <a:srgbClr val="40566F"/>
                </a:solidFill>
              </a:rPr>
              <a:t>Software Supply Chain Attacks </a:t>
            </a:r>
            <a:r>
              <a:rPr lang="en-US" sz="1600" b="1" dirty="0" smtClean="0">
                <a:solidFill>
                  <a:srgbClr val="40566F"/>
                </a:solidFill>
              </a:rPr>
              <a:t>can target products at any stage of the development lifecycle to achieve access</a:t>
            </a:r>
            <a:r>
              <a:rPr lang="en-US" sz="1600" b="1" dirty="0">
                <a:solidFill>
                  <a:srgbClr val="40566F"/>
                </a:solidFill>
              </a:rPr>
              <a:t>, </a:t>
            </a:r>
            <a:r>
              <a:rPr lang="en-US" sz="1600" b="1" dirty="0" smtClean="0">
                <a:solidFill>
                  <a:srgbClr val="40566F"/>
                </a:solidFill>
              </a:rPr>
              <a:t>conduct espionage</a:t>
            </a:r>
            <a:r>
              <a:rPr lang="en-US" sz="1600" b="1" dirty="0">
                <a:solidFill>
                  <a:srgbClr val="40566F"/>
                </a:solidFill>
              </a:rPr>
              <a:t>, and </a:t>
            </a:r>
            <a:r>
              <a:rPr lang="en-US" sz="1600" b="1" dirty="0" smtClean="0">
                <a:solidFill>
                  <a:srgbClr val="40566F"/>
                </a:solidFill>
              </a:rPr>
              <a:t>enable sabotage.  </a:t>
            </a:r>
            <a:endParaRPr lang="en-US" sz="1600" b="1" dirty="0">
              <a:solidFill>
                <a:srgbClr val="40566F"/>
              </a:solidFill>
            </a:endParaRPr>
          </a:p>
          <a:p>
            <a:pPr marL="285750" lvl="0" indent="-285750">
              <a:spcAft>
                <a:spcPts val="600"/>
              </a:spcAft>
              <a:buFont typeface="Arial" panose="020B0604020202020204" pitchFamily="34" charset="0"/>
              <a:buChar char="•"/>
            </a:pPr>
            <a:r>
              <a:rPr lang="en-US" sz="1600" b="1" dirty="0">
                <a:solidFill>
                  <a:srgbClr val="40566F"/>
                </a:solidFill>
              </a:rPr>
              <a:t>Software supply chain attacks can </a:t>
            </a:r>
            <a:r>
              <a:rPr lang="en-US" sz="1600" b="1" dirty="0" smtClean="0">
                <a:solidFill>
                  <a:srgbClr val="40566F"/>
                </a:solidFill>
              </a:rPr>
              <a:t>use simple deception techniques such as disguising malware as legitimate products, or use complex means to access and modify the source code of genuine programs.</a:t>
            </a:r>
            <a:endParaRPr lang="en-US" sz="1600" b="1" dirty="0">
              <a:solidFill>
                <a:srgbClr val="40566F"/>
              </a:solidFill>
            </a:endParaRPr>
          </a:p>
          <a:p>
            <a:pPr marL="285750" lvl="0" indent="-285750">
              <a:spcAft>
                <a:spcPts val="600"/>
              </a:spcAft>
              <a:buFont typeface="Arial" panose="020B0604020202020204" pitchFamily="34" charset="0"/>
              <a:buChar char="•"/>
            </a:pPr>
            <a:r>
              <a:rPr lang="en-US" sz="1600" b="1" dirty="0">
                <a:solidFill>
                  <a:srgbClr val="40566F"/>
                </a:solidFill>
              </a:rPr>
              <a:t>Adversaries </a:t>
            </a:r>
            <a:r>
              <a:rPr lang="en-US" sz="1600" b="1" dirty="0" smtClean="0">
                <a:solidFill>
                  <a:srgbClr val="40566F"/>
                </a:solidFill>
              </a:rPr>
              <a:t>may seek </a:t>
            </a:r>
            <a:r>
              <a:rPr lang="en-US" sz="1600" b="1" dirty="0">
                <a:solidFill>
                  <a:srgbClr val="40566F"/>
                </a:solidFill>
              </a:rPr>
              <a:t>to exploit </a:t>
            </a:r>
            <a:r>
              <a:rPr lang="en-US" sz="1600" b="1" dirty="0" smtClean="0">
                <a:solidFill>
                  <a:srgbClr val="40566F"/>
                </a:solidFill>
              </a:rPr>
              <a:t>tools, dependencies, shared libraries, and </a:t>
            </a:r>
            <a:r>
              <a:rPr lang="en-US" sz="1600" b="1" dirty="0">
                <a:solidFill>
                  <a:srgbClr val="40566F"/>
                </a:solidFill>
              </a:rPr>
              <a:t>third-party code in addition to compromising the personnel and infrastructure of developers and distributors. </a:t>
            </a:r>
          </a:p>
          <a:p>
            <a:pPr marL="285750" lvl="0" indent="-285750">
              <a:spcAft>
                <a:spcPts val="600"/>
              </a:spcAft>
              <a:buFont typeface="Arial" panose="020B0604020202020204" pitchFamily="34" charset="0"/>
              <a:buChar char="•"/>
            </a:pPr>
            <a:r>
              <a:rPr lang="en-US" sz="1600" b="1" dirty="0" smtClean="0">
                <a:solidFill>
                  <a:srgbClr val="40566F"/>
                </a:solidFill>
              </a:rPr>
              <a:t>Using </a:t>
            </a:r>
            <a:r>
              <a:rPr lang="en-US" sz="1600" b="1" dirty="0">
                <a:solidFill>
                  <a:srgbClr val="40566F"/>
                </a:solidFill>
              </a:rPr>
              <a:t>software after </a:t>
            </a:r>
            <a:r>
              <a:rPr lang="en-US" sz="1600" b="1" dirty="0" smtClean="0">
                <a:solidFill>
                  <a:srgbClr val="40566F"/>
                </a:solidFill>
              </a:rPr>
              <a:t>it reaches end-of-life </a:t>
            </a:r>
            <a:r>
              <a:rPr lang="en-US" sz="1600" b="1" dirty="0">
                <a:solidFill>
                  <a:srgbClr val="40566F"/>
                </a:solidFill>
              </a:rPr>
              <a:t>increases exposure to conventional cyber </a:t>
            </a:r>
            <a:r>
              <a:rPr lang="en-US" sz="1600" b="1" dirty="0" smtClean="0">
                <a:solidFill>
                  <a:srgbClr val="40566F"/>
                </a:solidFill>
              </a:rPr>
              <a:t>attacks.</a:t>
            </a:r>
            <a:endParaRPr lang="en-US" sz="1600" b="1" dirty="0">
              <a:solidFill>
                <a:srgbClr val="40566F"/>
              </a:solidFill>
            </a:endParaRPr>
          </a:p>
        </p:txBody>
      </p:sp>
      <p:sp>
        <p:nvSpPr>
          <p:cNvPr id="33" name="RETIRE block"/>
          <p:cNvSpPr/>
          <p:nvPr/>
        </p:nvSpPr>
        <p:spPr>
          <a:xfrm>
            <a:off x="8019431" y="3599801"/>
            <a:ext cx="2607412" cy="1546318"/>
          </a:xfrm>
          <a:prstGeom prst="rect">
            <a:avLst/>
          </a:prstGeom>
          <a:gradFill>
            <a:gsLst>
              <a:gs pos="0">
                <a:schemeClr val="tx1"/>
              </a:gs>
              <a:gs pos="62000">
                <a:schemeClr val="bg1">
                  <a:lumMod val="0"/>
                  <a:lumOff val="100000"/>
                  <a:alpha val="27000"/>
                </a:schemeClr>
              </a:gs>
            </a:gsLst>
            <a:lin ang="8100000" scaled="1"/>
          </a:gradFill>
          <a:ln>
            <a:noFill/>
          </a:ln>
          <a:effectLst>
            <a:outerShdw blurRad="50800" dist="38100" dir="2700000" algn="tl" rotWithShape="0">
              <a:prstClr val="black">
                <a:alpha val="40000"/>
              </a:prstClr>
            </a:outerShdw>
          </a:effectLst>
        </p:spPr>
        <p:style>
          <a:lnRef idx="2">
            <a:schemeClr val="dk1">
              <a:shade val="50000"/>
            </a:schemeClr>
          </a:lnRef>
          <a:fillRef idx="1">
            <a:schemeClr val="dk1"/>
          </a:fillRef>
          <a:effectRef idx="0">
            <a:schemeClr val="dk1"/>
          </a:effectRef>
          <a:fontRef idx="minor">
            <a:schemeClr val="lt1"/>
          </a:fontRef>
        </p:style>
        <p:txBody>
          <a:bodyPr lIns="182880" tIns="91440" rIns="182880" rtlCol="0" anchor="t"/>
          <a:lstStyle/>
          <a:p>
            <a:pPr algn="r"/>
            <a:r>
              <a:rPr lang="en-US" dirty="0" smtClean="0"/>
              <a:t>RETIRE</a:t>
            </a:r>
            <a:endParaRPr lang="en-US" dirty="0"/>
          </a:p>
        </p:txBody>
      </p:sp>
      <p:graphicFrame>
        <p:nvGraphicFramePr>
          <p:cNvPr id="47" name="Table of attacks"/>
          <p:cNvGraphicFramePr>
            <a:graphicFrameLocks noGrp="1"/>
          </p:cNvGraphicFramePr>
          <p:nvPr>
            <p:extLst>
              <p:ext uri="{D42A27DB-BD31-4B8C-83A1-F6EECF244321}">
                <p14:modId xmlns:p14="http://schemas.microsoft.com/office/powerpoint/2010/main" val="2207661528"/>
              </p:ext>
            </p:extLst>
          </p:nvPr>
        </p:nvGraphicFramePr>
        <p:xfrm>
          <a:off x="211873" y="5620978"/>
          <a:ext cx="15026962" cy="4192810"/>
        </p:xfrm>
        <a:graphic>
          <a:graphicData uri="http://schemas.openxmlformats.org/drawingml/2006/table">
            <a:tbl>
              <a:tblPr firstRow="1" bandRow="1">
                <a:tableStyleId>{5C22544A-7EE6-4342-B048-85BDC9FD1C3A}</a:tableStyleId>
              </a:tblPr>
              <a:tblGrid>
                <a:gridCol w="651516">
                  <a:extLst>
                    <a:ext uri="{9D8B030D-6E8A-4147-A177-3AD203B41FA5}">
                      <a16:colId xmlns:a16="http://schemas.microsoft.com/office/drawing/2014/main" val="854408634"/>
                    </a:ext>
                  </a:extLst>
                </a:gridCol>
                <a:gridCol w="798557">
                  <a:extLst>
                    <a:ext uri="{9D8B030D-6E8A-4147-A177-3AD203B41FA5}">
                      <a16:colId xmlns:a16="http://schemas.microsoft.com/office/drawing/2014/main" val="3957452901"/>
                    </a:ext>
                  </a:extLst>
                </a:gridCol>
                <a:gridCol w="1019966">
                  <a:extLst>
                    <a:ext uri="{9D8B030D-6E8A-4147-A177-3AD203B41FA5}">
                      <a16:colId xmlns:a16="http://schemas.microsoft.com/office/drawing/2014/main" val="1170339925"/>
                    </a:ext>
                  </a:extLst>
                </a:gridCol>
                <a:gridCol w="1767425">
                  <a:extLst>
                    <a:ext uri="{9D8B030D-6E8A-4147-A177-3AD203B41FA5}">
                      <a16:colId xmlns:a16="http://schemas.microsoft.com/office/drawing/2014/main" val="709557436"/>
                    </a:ext>
                  </a:extLst>
                </a:gridCol>
                <a:gridCol w="1211715">
                  <a:extLst>
                    <a:ext uri="{9D8B030D-6E8A-4147-A177-3AD203B41FA5}">
                      <a16:colId xmlns:a16="http://schemas.microsoft.com/office/drawing/2014/main" val="2429546871"/>
                    </a:ext>
                  </a:extLst>
                </a:gridCol>
                <a:gridCol w="371758">
                  <a:extLst>
                    <a:ext uri="{9D8B030D-6E8A-4147-A177-3AD203B41FA5}">
                      <a16:colId xmlns:a16="http://schemas.microsoft.com/office/drawing/2014/main" val="1877489735"/>
                    </a:ext>
                  </a:extLst>
                </a:gridCol>
                <a:gridCol w="1779734">
                  <a:extLst>
                    <a:ext uri="{9D8B030D-6E8A-4147-A177-3AD203B41FA5}">
                      <a16:colId xmlns:a16="http://schemas.microsoft.com/office/drawing/2014/main" val="2848197399"/>
                    </a:ext>
                  </a:extLst>
                </a:gridCol>
                <a:gridCol w="1593240">
                  <a:extLst>
                    <a:ext uri="{9D8B030D-6E8A-4147-A177-3AD203B41FA5}">
                      <a16:colId xmlns:a16="http://schemas.microsoft.com/office/drawing/2014/main" val="2799462671"/>
                    </a:ext>
                  </a:extLst>
                </a:gridCol>
                <a:gridCol w="5833051">
                  <a:extLst>
                    <a:ext uri="{9D8B030D-6E8A-4147-A177-3AD203B41FA5}">
                      <a16:colId xmlns:a16="http://schemas.microsoft.com/office/drawing/2014/main" val="2352922595"/>
                    </a:ext>
                  </a:extLst>
                </a:gridCol>
              </a:tblGrid>
              <a:tr h="294580">
                <a:tc>
                  <a:txBody>
                    <a:bodyPr/>
                    <a:lstStyle/>
                    <a:p>
                      <a:pPr algn="ctr"/>
                      <a:r>
                        <a:rPr lang="en-US" sz="1000" dirty="0" smtClean="0"/>
                        <a:t>Legend</a:t>
                      </a:r>
                      <a:endParaRPr lang="en-US" sz="1000" dirty="0"/>
                    </a:p>
                  </a:txBody>
                  <a:tcPr marL="45720" marR="4572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305496"/>
                    </a:solidFill>
                  </a:tcPr>
                </a:tc>
                <a:tc>
                  <a:txBody>
                    <a:bodyPr/>
                    <a:lstStyle/>
                    <a:p>
                      <a:pPr algn="ctr"/>
                      <a:r>
                        <a:rPr lang="en-US" sz="1000" dirty="0" smtClean="0"/>
                        <a:t>Discovered</a:t>
                      </a:r>
                      <a:endParaRPr lang="en-US" sz="1000" dirty="0"/>
                    </a:p>
                  </a:txBody>
                  <a:tcPr marL="45720" marR="4572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305496"/>
                    </a:solidFill>
                  </a:tcPr>
                </a:tc>
                <a:tc>
                  <a:txBody>
                    <a:bodyPr/>
                    <a:lstStyle/>
                    <a:p>
                      <a:pPr algn="ctr"/>
                      <a:r>
                        <a:rPr lang="en-US" sz="1000" dirty="0" smtClean="0"/>
                        <a:t>Incident</a:t>
                      </a:r>
                      <a:endParaRPr lang="en-US" sz="1000" dirty="0"/>
                    </a:p>
                  </a:txBody>
                  <a:tcPr marL="45720" marR="4572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305496"/>
                    </a:solidFill>
                  </a:tcPr>
                </a:tc>
                <a:tc>
                  <a:txBody>
                    <a:bodyPr/>
                    <a:lstStyle/>
                    <a:p>
                      <a:pPr algn="ctr"/>
                      <a:r>
                        <a:rPr lang="en-US" sz="1000" dirty="0" smtClean="0"/>
                        <a:t>Entry Point</a:t>
                      </a:r>
                      <a:endParaRPr lang="en-US" sz="1000" dirty="0"/>
                    </a:p>
                  </a:txBody>
                  <a:tcPr marL="45720" marR="4572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305496"/>
                    </a:solidFill>
                  </a:tcPr>
                </a:tc>
                <a:tc gridSpan="2">
                  <a:txBody>
                    <a:bodyPr/>
                    <a:lstStyle/>
                    <a:p>
                      <a:pPr marL="0" marR="0" lvl="0" indent="0" algn="ctr" defTabSz="1341150" rtl="0" eaLnBrk="1" fontAlgn="auto" latinLnBrk="0" hangingPunct="1">
                        <a:lnSpc>
                          <a:spcPct val="100000"/>
                        </a:lnSpc>
                        <a:spcBef>
                          <a:spcPts val="0"/>
                        </a:spcBef>
                        <a:spcAft>
                          <a:spcPts val="0"/>
                        </a:spcAft>
                        <a:buClrTx/>
                        <a:buSzTx/>
                        <a:buFontTx/>
                        <a:buNone/>
                        <a:tabLst/>
                        <a:defRPr/>
                      </a:pPr>
                      <a:r>
                        <a:rPr lang="en-US" sz="1000" dirty="0" smtClean="0"/>
                        <a:t>Compromised Stage</a:t>
                      </a:r>
                    </a:p>
                  </a:txBody>
                  <a:tcPr marL="45720" marR="4572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305496"/>
                    </a:solidFill>
                  </a:tcPr>
                </a:tc>
                <a:tc hMerge="1">
                  <a:txBody>
                    <a:bodyPr/>
                    <a:lstStyle/>
                    <a:p>
                      <a:pPr marL="0" marR="0" lvl="0" indent="0" algn="ctr" defTabSz="1341150" rtl="0" eaLnBrk="1" fontAlgn="auto" latinLnBrk="0" hangingPunct="1">
                        <a:lnSpc>
                          <a:spcPct val="100000"/>
                        </a:lnSpc>
                        <a:spcBef>
                          <a:spcPts val="0"/>
                        </a:spcBef>
                        <a:spcAft>
                          <a:spcPts val="0"/>
                        </a:spcAft>
                        <a:buClrTx/>
                        <a:buSzTx/>
                        <a:buFontTx/>
                        <a:buNone/>
                        <a:tabLst/>
                        <a:defRPr/>
                      </a:pPr>
                      <a:endParaRPr lang="en-US" sz="1000" dirty="0" smtClean="0"/>
                    </a:p>
                  </a:txBody>
                  <a:tcPr marL="45720" marR="4572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305496"/>
                    </a:solidFill>
                  </a:tcPr>
                </a:tc>
                <a:tc>
                  <a:txBody>
                    <a:bodyPr/>
                    <a:lstStyle/>
                    <a:p>
                      <a:pPr algn="ctr"/>
                      <a:r>
                        <a:rPr lang="en-US" sz="1000" dirty="0" smtClean="0"/>
                        <a:t>Affected Software</a:t>
                      </a:r>
                      <a:endParaRPr lang="en-US" sz="1000" dirty="0"/>
                    </a:p>
                  </a:txBody>
                  <a:tcPr marL="45720" marR="4572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305496"/>
                    </a:solidFill>
                  </a:tcPr>
                </a:tc>
                <a:tc>
                  <a:txBody>
                    <a:bodyPr/>
                    <a:lstStyle/>
                    <a:p>
                      <a:pPr algn="ctr"/>
                      <a:r>
                        <a:rPr lang="en-US" sz="1000" baseline="0" dirty="0" smtClean="0"/>
                        <a:t>Initial Impact</a:t>
                      </a:r>
                      <a:endParaRPr lang="en-US" sz="1000" dirty="0"/>
                    </a:p>
                  </a:txBody>
                  <a:tcPr marL="45720" marR="4572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305496"/>
                    </a:solidFill>
                  </a:tcPr>
                </a:tc>
                <a:tc>
                  <a:txBody>
                    <a:bodyPr/>
                    <a:lstStyle/>
                    <a:p>
                      <a:pPr algn="ctr"/>
                      <a:r>
                        <a:rPr lang="en-US" sz="1000" dirty="0" smtClean="0"/>
                        <a:t>Notes</a:t>
                      </a:r>
                      <a:endParaRPr lang="en-US" sz="1000" dirty="0"/>
                    </a:p>
                  </a:txBody>
                  <a:tcPr marL="45720" marR="45720" anchor="ctr">
                    <a:lnL w="12700" cmpd="sng">
                      <a:noFill/>
                    </a:lnL>
                    <a:lnR w="12700" cmpd="sng">
                      <a:noFill/>
                    </a:lnR>
                    <a:lnT w="12700" cmpd="sng">
                      <a:noFill/>
                    </a:lnT>
                    <a:lnB w="38100" cmpd="sng">
                      <a:noFill/>
                    </a:lnB>
                    <a:lnTlToBr w="12700" cmpd="sng">
                      <a:noFill/>
                      <a:prstDash val="solid"/>
                    </a:lnTlToBr>
                    <a:lnBlToTr w="12700" cmpd="sng">
                      <a:noFill/>
                      <a:prstDash val="solid"/>
                    </a:lnBlToTr>
                    <a:solidFill>
                      <a:srgbClr val="305496"/>
                    </a:solidFill>
                  </a:tcPr>
                </a:tc>
                <a:extLst>
                  <a:ext uri="{0D108BD9-81ED-4DB2-BD59-A6C34878D82A}">
                    <a16:rowId xmlns:a16="http://schemas.microsoft.com/office/drawing/2014/main" val="1664839123"/>
                  </a:ext>
                </a:extLst>
              </a:tr>
              <a:tr h="389823">
                <a:tc>
                  <a:txBody>
                    <a:bodyPr/>
                    <a:lstStyle/>
                    <a:p>
                      <a:pPr marL="0" marR="0" lvl="0" indent="0" algn="ctr" defTabSz="134115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accent2"/>
                          </a:solidFill>
                          <a:effectLst/>
                          <a:uLnTx/>
                          <a:uFillTx/>
                          <a:latin typeface="Calibri" panose="020F0502020204030204" pitchFamily="34" charset="0"/>
                          <a:cs typeface="+mn-cs"/>
                        </a:rPr>
                        <a:t>❶</a:t>
                      </a:r>
                      <a:endParaRPr kumimoji="0" lang="en-US" sz="1200" b="0" i="0" u="none" strike="noStrike" kern="1200" cap="none" spc="0" normalizeH="0" baseline="0" noProof="0" dirty="0">
                        <a:ln>
                          <a:noFill/>
                        </a:ln>
                        <a:solidFill>
                          <a:schemeClr val="accent2"/>
                        </a:solidFill>
                        <a:effectLst/>
                        <a:uLnTx/>
                        <a:uFillTx/>
                        <a:latin typeface="Calibri" panose="020F0502020204030204" pitchFamily="34" charset="0"/>
                        <a:cs typeface="+mn-cs"/>
                      </a:endParaRPr>
                    </a:p>
                  </a:txBody>
                  <a:tcPr marL="45720" marR="45720" anchor="ctr">
                    <a:lnT w="38100" cmpd="sng">
                      <a:noFill/>
                    </a:lnT>
                  </a:tcPr>
                </a:tc>
                <a:tc>
                  <a:txBody>
                    <a:bodyPr/>
                    <a:lstStyle/>
                    <a:p>
                      <a:pPr marL="0" algn="ctr" defTabSz="1341150" rtl="0" eaLnBrk="1" fontAlgn="b" latinLnBrk="0" hangingPunct="1"/>
                      <a:r>
                        <a:rPr lang="en-US" sz="900" b="0" i="0" u="none" strike="noStrike" kern="1200" dirty="0" smtClean="0">
                          <a:solidFill>
                            <a:schemeClr val="accent5">
                              <a:lumMod val="75000"/>
                            </a:schemeClr>
                          </a:solidFill>
                          <a:effectLst/>
                          <a:latin typeface="Calibri" panose="020F0502020204030204" pitchFamily="34" charset="0"/>
                          <a:ea typeface="+mn-ea"/>
                          <a:cs typeface="+mn-cs"/>
                        </a:rPr>
                        <a:t>Feb 2021</a:t>
                      </a:r>
                      <a:endParaRPr lang="en-US" sz="900" b="0" i="0" u="none" strike="noStrike" kern="1200" dirty="0">
                        <a:solidFill>
                          <a:schemeClr val="accent5">
                            <a:lumMod val="75000"/>
                          </a:schemeClr>
                        </a:solidFill>
                        <a:effectLst/>
                        <a:latin typeface="Calibri" panose="020F0502020204030204" pitchFamily="34" charset="0"/>
                        <a:ea typeface="+mn-ea"/>
                        <a:cs typeface="+mn-cs"/>
                      </a:endParaRPr>
                    </a:p>
                  </a:txBody>
                  <a:tcPr marL="45720" marR="45720" anchor="ctr">
                    <a:lnT w="38100" cmpd="sng">
                      <a:noFill/>
                    </a:lnT>
                  </a:tcPr>
                </a:tc>
                <a:tc>
                  <a:txBody>
                    <a:bodyPr/>
                    <a:lstStyle/>
                    <a:p>
                      <a:pPr marL="0" algn="ctr" defTabSz="1341150" rtl="0" eaLnBrk="1" fontAlgn="b" latinLnBrk="0" hangingPunct="1"/>
                      <a:r>
                        <a:rPr lang="en-US" sz="900" b="0" i="0" u="none" strike="noStrike" kern="1200" dirty="0" err="1" smtClean="0">
                          <a:solidFill>
                            <a:schemeClr val="accent5">
                              <a:lumMod val="75000"/>
                            </a:schemeClr>
                          </a:solidFill>
                          <a:effectLst/>
                          <a:latin typeface="Calibri" panose="020F0502020204030204" pitchFamily="34" charset="0"/>
                          <a:ea typeface="+mn-ea"/>
                          <a:cs typeface="+mn-cs"/>
                        </a:rPr>
                        <a:t>Birsan</a:t>
                      </a:r>
                      <a:r>
                        <a:rPr lang="en-US" sz="900" b="0" i="0" u="none" strike="noStrike" kern="1200" dirty="0" smtClean="0">
                          <a:solidFill>
                            <a:schemeClr val="accent5">
                              <a:lumMod val="75000"/>
                            </a:schemeClr>
                          </a:solidFill>
                          <a:effectLst/>
                          <a:latin typeface="Calibri" panose="020F0502020204030204" pitchFamily="34" charset="0"/>
                          <a:ea typeface="+mn-ea"/>
                          <a:cs typeface="+mn-cs"/>
                        </a:rPr>
                        <a:t> research</a:t>
                      </a:r>
                    </a:p>
                    <a:p>
                      <a:pPr marL="0" algn="ctr" defTabSz="1341150" rtl="0" eaLnBrk="1" fontAlgn="b" latinLnBrk="0" hangingPunct="1"/>
                      <a:r>
                        <a:rPr lang="en-US" sz="900" b="0" i="0" u="none" strike="noStrike" kern="1200" dirty="0" smtClean="0">
                          <a:solidFill>
                            <a:schemeClr val="accent5">
                              <a:lumMod val="75000"/>
                            </a:schemeClr>
                          </a:solidFill>
                          <a:effectLst/>
                          <a:latin typeface="Calibri" panose="020F0502020204030204" pitchFamily="34" charset="0"/>
                          <a:ea typeface="+mn-ea"/>
                          <a:cs typeface="+mn-cs"/>
                        </a:rPr>
                        <a:t>(Ethical hacker)</a:t>
                      </a:r>
                      <a:endParaRPr lang="en-US" sz="900" b="0" i="0" u="none" strike="noStrike" kern="1200" dirty="0">
                        <a:solidFill>
                          <a:schemeClr val="accent5">
                            <a:lumMod val="75000"/>
                          </a:schemeClr>
                        </a:solidFill>
                        <a:effectLst/>
                        <a:latin typeface="Calibri" panose="020F0502020204030204" pitchFamily="34" charset="0"/>
                        <a:ea typeface="+mn-ea"/>
                        <a:cs typeface="+mn-cs"/>
                      </a:endParaRPr>
                    </a:p>
                  </a:txBody>
                  <a:tcPr marL="45720" marR="45720" anchor="ctr">
                    <a:lnT w="38100" cmpd="sng">
                      <a:noFill/>
                    </a:lnT>
                  </a:tcPr>
                </a:tc>
                <a:tc>
                  <a:txBody>
                    <a:bodyPr/>
                    <a:lstStyle/>
                    <a:p>
                      <a:pPr marL="0" algn="ctr" defTabSz="1341150" rtl="0" eaLnBrk="1" fontAlgn="b" latinLnBrk="0" hangingPunct="1"/>
                      <a:r>
                        <a:rPr lang="en-US" sz="900" b="0" i="0" u="none" strike="noStrike" kern="1200" dirty="0" smtClean="0">
                          <a:solidFill>
                            <a:schemeClr val="accent5">
                              <a:lumMod val="75000"/>
                            </a:schemeClr>
                          </a:solidFill>
                          <a:effectLst/>
                          <a:latin typeface="Calibri" panose="020F0502020204030204" pitchFamily="34" charset="0"/>
                          <a:ea typeface="+mn-ea"/>
                          <a:cs typeface="+mn-cs"/>
                        </a:rPr>
                        <a:t>Open-Source Libraries</a:t>
                      </a:r>
                      <a:endParaRPr lang="en-US" sz="900" b="0" i="0" u="none" strike="noStrike" kern="1200" dirty="0">
                        <a:solidFill>
                          <a:schemeClr val="accent5">
                            <a:lumMod val="75000"/>
                          </a:schemeClr>
                        </a:solidFill>
                        <a:effectLst/>
                        <a:latin typeface="Calibri" panose="020F0502020204030204" pitchFamily="34" charset="0"/>
                        <a:ea typeface="+mn-ea"/>
                        <a:cs typeface="+mn-cs"/>
                      </a:endParaRPr>
                    </a:p>
                  </a:txBody>
                  <a:tcPr marL="45720" marR="45720" anchor="ctr">
                    <a:lnT w="38100" cmpd="sng">
                      <a:noFill/>
                    </a:lnT>
                  </a:tcPr>
                </a:tc>
                <a:tc>
                  <a:txBody>
                    <a:bodyPr/>
                    <a:lstStyle/>
                    <a:p>
                      <a:pPr marL="0" algn="ctr" defTabSz="1341150" rtl="0" eaLnBrk="1" fontAlgn="b" latinLnBrk="0" hangingPunct="1"/>
                      <a:r>
                        <a:rPr lang="en-US" sz="900" b="0" i="0" u="none" strike="noStrike" kern="1200" dirty="0" smtClean="0">
                          <a:solidFill>
                            <a:schemeClr val="accent5">
                              <a:lumMod val="75000"/>
                            </a:schemeClr>
                          </a:solidFill>
                          <a:effectLst/>
                          <a:latin typeface="Calibri" panose="020F0502020204030204" pitchFamily="34" charset="0"/>
                          <a:ea typeface="+mn-ea"/>
                          <a:cs typeface="+mn-cs"/>
                        </a:rPr>
                        <a:t>Development</a:t>
                      </a:r>
                      <a:br>
                        <a:rPr lang="en-US" sz="900" b="0" i="0" u="none" strike="noStrike" kern="1200" dirty="0" smtClean="0">
                          <a:solidFill>
                            <a:schemeClr val="accent5">
                              <a:lumMod val="75000"/>
                            </a:schemeClr>
                          </a:solidFill>
                          <a:effectLst/>
                          <a:latin typeface="Calibri" panose="020F0502020204030204" pitchFamily="34" charset="0"/>
                          <a:ea typeface="+mn-ea"/>
                          <a:cs typeface="+mn-cs"/>
                        </a:rPr>
                      </a:br>
                      <a:r>
                        <a:rPr lang="en-US" sz="900" b="0" i="0" u="none" strike="noStrike" kern="1200" dirty="0" smtClean="0">
                          <a:solidFill>
                            <a:schemeClr val="accent5">
                              <a:lumMod val="75000"/>
                            </a:schemeClr>
                          </a:solidFill>
                          <a:effectLst/>
                          <a:latin typeface="Calibri" panose="020F0502020204030204" pitchFamily="34" charset="0"/>
                          <a:ea typeface="+mn-ea"/>
                          <a:cs typeface="+mn-cs"/>
                        </a:rPr>
                        <a:t>(open-source library)</a:t>
                      </a:r>
                      <a:endParaRPr lang="en-US" sz="900" b="0" i="0" u="none" strike="noStrike" kern="1200" dirty="0">
                        <a:solidFill>
                          <a:schemeClr val="accent5">
                            <a:lumMod val="75000"/>
                          </a:schemeClr>
                        </a:solidFill>
                        <a:effectLst/>
                        <a:latin typeface="Calibri" panose="020F0502020204030204" pitchFamily="34" charset="0"/>
                        <a:ea typeface="+mn-ea"/>
                        <a:cs typeface="+mn-cs"/>
                      </a:endParaRPr>
                    </a:p>
                  </a:txBody>
                  <a:tcPr marL="45720" marR="45720" anchor="ctr">
                    <a:lnR w="12700" cap="flat" cmpd="sng" algn="ctr">
                      <a:noFill/>
                      <a:prstDash val="solid"/>
                      <a:round/>
                      <a:headEnd type="none" w="med" len="med"/>
                      <a:tailEnd type="none" w="med" len="med"/>
                    </a:lnR>
                    <a:lnT w="38100" cmpd="sng">
                      <a:noFill/>
                    </a:lnT>
                  </a:tcPr>
                </a:tc>
                <a:tc>
                  <a:txBody>
                    <a:bodyPr/>
                    <a:lstStyle/>
                    <a:p>
                      <a:pPr marL="0" algn="ctr" defTabSz="1341150" rtl="0" eaLnBrk="1" fontAlgn="b" latinLnBrk="0" hangingPunct="1"/>
                      <a:endParaRPr lang="en-US" sz="900" b="0" i="0" u="none" strike="noStrike" kern="1200" dirty="0">
                        <a:solidFill>
                          <a:schemeClr val="accent5">
                            <a:lumMod val="75000"/>
                          </a:schemeClr>
                        </a:solidFill>
                        <a:effectLst/>
                        <a:latin typeface="Calibri" panose="020F0502020204030204" pitchFamily="34" charset="0"/>
                        <a:ea typeface="+mn-ea"/>
                        <a:cs typeface="+mn-cs"/>
                      </a:endParaRPr>
                    </a:p>
                  </a:txBody>
                  <a:tcPr marL="45720" marR="45720" anchor="ctr">
                    <a:lnL w="12700" cap="flat" cmpd="sng" algn="ctr">
                      <a:noFill/>
                      <a:prstDash val="solid"/>
                      <a:round/>
                      <a:headEnd type="none" w="med" len="med"/>
                      <a:tailEnd type="none" w="med" len="med"/>
                    </a:lnL>
                    <a:lnT w="38100" cmpd="sng">
                      <a:noFill/>
                    </a:lnT>
                  </a:tcPr>
                </a:tc>
                <a:tc>
                  <a:txBody>
                    <a:bodyPr/>
                    <a:lstStyle/>
                    <a:p>
                      <a:pPr marL="0" algn="ctr" defTabSz="1341150" rtl="0" eaLnBrk="1" fontAlgn="b" latinLnBrk="0" hangingPunct="1"/>
                      <a:r>
                        <a:rPr lang="en-US" sz="900" b="0" i="0" u="none" strike="noStrike" kern="1200" dirty="0" smtClean="0">
                          <a:solidFill>
                            <a:schemeClr val="accent5">
                              <a:lumMod val="75000"/>
                            </a:schemeClr>
                          </a:solidFill>
                          <a:effectLst/>
                          <a:latin typeface="Calibri" panose="020F0502020204030204" pitchFamily="34" charset="0"/>
                          <a:ea typeface="+mn-ea"/>
                          <a:cs typeface="+mn-cs"/>
                        </a:rPr>
                        <a:t>Multiple</a:t>
                      </a:r>
                      <a:endParaRPr lang="en-US" sz="900" b="0" i="0" u="none" strike="noStrike" kern="1200" dirty="0">
                        <a:solidFill>
                          <a:schemeClr val="accent5">
                            <a:lumMod val="75000"/>
                          </a:schemeClr>
                        </a:solidFill>
                        <a:effectLst/>
                        <a:latin typeface="Calibri" panose="020F0502020204030204" pitchFamily="34" charset="0"/>
                        <a:ea typeface="+mn-ea"/>
                        <a:cs typeface="+mn-cs"/>
                      </a:endParaRPr>
                    </a:p>
                  </a:txBody>
                  <a:tcPr marL="45720" marR="45720" anchor="ctr">
                    <a:lnT w="38100" cmpd="sng">
                      <a:noFill/>
                    </a:lnT>
                  </a:tcPr>
                </a:tc>
                <a:tc>
                  <a:txBody>
                    <a:bodyPr/>
                    <a:lstStyle/>
                    <a:p>
                      <a:pPr marL="0" algn="ctr" defTabSz="1341150" rtl="0" eaLnBrk="1" fontAlgn="b" latinLnBrk="0" hangingPunct="1"/>
                      <a:r>
                        <a:rPr lang="en-US" sz="900" b="0" i="0" u="none" strike="noStrike" kern="1200" dirty="0" smtClean="0">
                          <a:solidFill>
                            <a:schemeClr val="accent5">
                              <a:lumMod val="75000"/>
                            </a:schemeClr>
                          </a:solidFill>
                          <a:effectLst/>
                          <a:latin typeface="Calibri" panose="020F0502020204030204" pitchFamily="34" charset="0"/>
                          <a:ea typeface="+mn-ea"/>
                          <a:cs typeface="+mn-cs"/>
                        </a:rPr>
                        <a:t>Proof-of-concept</a:t>
                      </a:r>
                      <a:endParaRPr lang="en-US" sz="900" b="0" i="0" u="none" strike="noStrike" kern="1200" dirty="0">
                        <a:solidFill>
                          <a:schemeClr val="accent5">
                            <a:lumMod val="75000"/>
                          </a:schemeClr>
                        </a:solidFill>
                        <a:effectLst/>
                        <a:latin typeface="Calibri" panose="020F0502020204030204" pitchFamily="34" charset="0"/>
                        <a:ea typeface="+mn-ea"/>
                        <a:cs typeface="+mn-cs"/>
                      </a:endParaRPr>
                    </a:p>
                  </a:txBody>
                  <a:tcPr marL="45720" marR="45720" anchor="ctr">
                    <a:lnT w="38100" cmpd="sng">
                      <a:noFill/>
                    </a:lnT>
                  </a:tcPr>
                </a:tc>
                <a:tc>
                  <a:txBody>
                    <a:bodyPr/>
                    <a:lstStyle/>
                    <a:p>
                      <a:pPr marL="0" indent="0">
                        <a:buFont typeface="Arial" panose="020B0604020202020204" pitchFamily="34" charset="0"/>
                        <a:buNone/>
                      </a:pPr>
                      <a:r>
                        <a:rPr lang="en-US" sz="900" b="0" i="0" u="none" strike="noStrike" kern="1200" dirty="0" smtClean="0">
                          <a:solidFill>
                            <a:schemeClr val="accent5">
                              <a:lumMod val="75000"/>
                            </a:schemeClr>
                          </a:solidFill>
                          <a:effectLst/>
                          <a:latin typeface="Calibri" panose="020F0502020204030204" pitchFamily="34" charset="0"/>
                          <a:ea typeface="+mn-ea"/>
                          <a:cs typeface="+mn-cs"/>
                        </a:rPr>
                        <a:t>Security</a:t>
                      </a:r>
                      <a:r>
                        <a:rPr lang="en-US" sz="900" b="0" i="0" u="none" strike="noStrike" kern="1200" baseline="0" dirty="0" smtClean="0">
                          <a:solidFill>
                            <a:schemeClr val="accent5">
                              <a:lumMod val="75000"/>
                            </a:schemeClr>
                          </a:solidFill>
                          <a:effectLst/>
                          <a:latin typeface="Calibri" panose="020F0502020204030204" pitchFamily="34" charset="0"/>
                          <a:ea typeface="+mn-ea"/>
                          <a:cs typeface="+mn-cs"/>
                        </a:rPr>
                        <a:t> researcher Alex </a:t>
                      </a:r>
                      <a:r>
                        <a:rPr lang="en-US" sz="900" b="0" i="0" u="none" strike="noStrike" kern="1200" baseline="0" dirty="0" err="1" smtClean="0">
                          <a:solidFill>
                            <a:schemeClr val="accent5">
                              <a:lumMod val="75000"/>
                            </a:schemeClr>
                          </a:solidFill>
                          <a:effectLst/>
                          <a:latin typeface="Calibri" panose="020F0502020204030204" pitchFamily="34" charset="0"/>
                          <a:ea typeface="+mn-ea"/>
                          <a:cs typeface="+mn-cs"/>
                        </a:rPr>
                        <a:t>Birsan</a:t>
                      </a:r>
                      <a:r>
                        <a:rPr lang="en-US" sz="900" b="0" i="0" u="none" strike="noStrike" kern="1200" baseline="0" dirty="0" smtClean="0">
                          <a:solidFill>
                            <a:schemeClr val="accent5">
                              <a:lumMod val="75000"/>
                            </a:schemeClr>
                          </a:solidFill>
                          <a:effectLst/>
                          <a:latin typeface="Calibri" panose="020F0502020204030204" pitchFamily="34" charset="0"/>
                          <a:ea typeface="+mn-ea"/>
                          <a:cs typeface="+mn-cs"/>
                        </a:rPr>
                        <a:t> identified improperly configured package managers at multiple major companies and verified they would install unauthorized code from public repositories instead of limiting access to internal servers.</a:t>
                      </a:r>
                      <a:endParaRPr lang="en-US" sz="900" b="0" i="0" u="none" strike="noStrike" kern="1200" dirty="0">
                        <a:solidFill>
                          <a:schemeClr val="accent5">
                            <a:lumMod val="75000"/>
                          </a:schemeClr>
                        </a:solidFill>
                        <a:effectLst/>
                        <a:latin typeface="Calibri" panose="020F0502020204030204" pitchFamily="34" charset="0"/>
                        <a:ea typeface="+mn-ea"/>
                        <a:cs typeface="+mn-cs"/>
                      </a:endParaRPr>
                    </a:p>
                  </a:txBody>
                  <a:tcPr marL="45720" marR="45720" anchor="ctr">
                    <a:lnT w="38100" cmpd="sng">
                      <a:noFill/>
                    </a:lnT>
                  </a:tcPr>
                </a:tc>
                <a:extLst>
                  <a:ext uri="{0D108BD9-81ED-4DB2-BD59-A6C34878D82A}">
                    <a16:rowId xmlns:a16="http://schemas.microsoft.com/office/drawing/2014/main" val="1609361251"/>
                  </a:ext>
                </a:extLst>
              </a:tr>
              <a:tr h="389823">
                <a:tc>
                  <a:txBody>
                    <a:bodyPr/>
                    <a:lstStyle/>
                    <a:p>
                      <a:pPr marL="0" marR="0" lvl="0" indent="0" algn="ctr" defTabSz="1341150" rtl="0" eaLnBrk="1" fontAlgn="b" latinLnBrk="0" hangingPunct="1">
                        <a:lnSpc>
                          <a:spcPct val="100000"/>
                        </a:lnSpc>
                        <a:spcBef>
                          <a:spcPts val="0"/>
                        </a:spcBef>
                        <a:spcAft>
                          <a:spcPts val="0"/>
                        </a:spcAft>
                        <a:buClrTx/>
                        <a:buSzTx/>
                        <a:buFontTx/>
                        <a:buNone/>
                        <a:tabLst/>
                        <a:defRPr/>
                      </a:pPr>
                      <a:r>
                        <a:rPr kumimoji="0" lang="en-US" sz="1200" b="0" i="0" u="none" strike="noStrike" kern="1200" cap="none" spc="0" normalizeH="0" baseline="0" dirty="0" smtClean="0">
                          <a:ln>
                            <a:noFill/>
                          </a:ln>
                          <a:solidFill>
                            <a:schemeClr val="accent2"/>
                          </a:solidFill>
                          <a:effectLst/>
                          <a:uLnTx/>
                          <a:uFillTx/>
                          <a:latin typeface="Calibri" panose="020F0502020204030204" pitchFamily="34" charset="0"/>
                          <a:ea typeface="+mn-ea"/>
                          <a:cs typeface="+mn-cs"/>
                        </a:rPr>
                        <a:t>❷</a:t>
                      </a:r>
                      <a:endParaRPr kumimoji="0" lang="en-US" sz="1200" b="0" i="0" u="none" strike="noStrike" kern="1200" cap="none" spc="0" normalizeH="0" baseline="0" dirty="0">
                        <a:ln>
                          <a:noFill/>
                        </a:ln>
                        <a:solidFill>
                          <a:schemeClr val="accent2"/>
                        </a:solidFill>
                        <a:effectLst/>
                        <a:uLnTx/>
                        <a:uFillTx/>
                        <a:latin typeface="Calibri" panose="020F0502020204030204" pitchFamily="34" charset="0"/>
                        <a:ea typeface="+mn-ea"/>
                        <a:cs typeface="+mn-cs"/>
                      </a:endParaRPr>
                    </a:p>
                  </a:txBody>
                  <a:tcPr marL="45720" marR="45720" anchor="ctr"/>
                </a:tc>
                <a:tc>
                  <a:txBody>
                    <a:bodyPr/>
                    <a:lstStyle/>
                    <a:p>
                      <a:pPr marL="0" algn="ctr" defTabSz="1341150" rtl="0" eaLnBrk="1" fontAlgn="b" latinLnBrk="0" hangingPunct="1"/>
                      <a:r>
                        <a:rPr lang="en-US" sz="900" b="0" i="0" u="none" strike="noStrike" kern="1200" dirty="0" smtClean="0">
                          <a:solidFill>
                            <a:schemeClr val="accent5">
                              <a:lumMod val="75000"/>
                            </a:schemeClr>
                          </a:solidFill>
                          <a:effectLst/>
                          <a:latin typeface="Calibri" panose="020F0502020204030204" pitchFamily="34" charset="0"/>
                          <a:ea typeface="+mn-ea"/>
                          <a:cs typeface="+mn-cs"/>
                        </a:rPr>
                        <a:t>Dec 2020</a:t>
                      </a:r>
                      <a:endParaRPr lang="en-US" sz="900" b="0" i="0" u="none" strike="noStrike" kern="1200" dirty="0">
                        <a:solidFill>
                          <a:schemeClr val="accent5">
                            <a:lumMod val="75000"/>
                          </a:schemeClr>
                        </a:solidFill>
                        <a:effectLst/>
                        <a:latin typeface="Calibri" panose="020F0502020204030204" pitchFamily="34" charset="0"/>
                        <a:ea typeface="+mn-ea"/>
                        <a:cs typeface="+mn-cs"/>
                      </a:endParaRPr>
                    </a:p>
                  </a:txBody>
                  <a:tcPr marL="45720" marR="45720" anchor="ctr"/>
                </a:tc>
                <a:tc>
                  <a:txBody>
                    <a:bodyPr/>
                    <a:lstStyle/>
                    <a:p>
                      <a:pPr marL="0" algn="ctr" defTabSz="1341150" rtl="0" eaLnBrk="1" fontAlgn="b" latinLnBrk="0" hangingPunct="1"/>
                      <a:r>
                        <a:rPr lang="en-US" sz="900" b="0" i="0" u="none" strike="noStrike" kern="1200" dirty="0" err="1" smtClean="0">
                          <a:solidFill>
                            <a:schemeClr val="accent5">
                              <a:lumMod val="75000"/>
                            </a:schemeClr>
                          </a:solidFill>
                          <a:effectLst/>
                          <a:latin typeface="Calibri" panose="020F0502020204030204" pitchFamily="34" charset="0"/>
                          <a:ea typeface="+mn-ea"/>
                          <a:cs typeface="+mn-cs"/>
                        </a:rPr>
                        <a:t>VGCA</a:t>
                      </a:r>
                      <a:r>
                        <a:rPr lang="en-US" sz="900" b="0" i="0" u="none" strike="noStrike" kern="1200" dirty="0" smtClean="0">
                          <a:solidFill>
                            <a:schemeClr val="accent5">
                              <a:lumMod val="75000"/>
                            </a:schemeClr>
                          </a:solidFill>
                          <a:effectLst/>
                          <a:latin typeface="Calibri" panose="020F0502020204030204" pitchFamily="34" charset="0"/>
                          <a:ea typeface="+mn-ea"/>
                          <a:cs typeface="+mn-cs"/>
                        </a:rPr>
                        <a:t> compromise</a:t>
                      </a:r>
                      <a:r>
                        <a:rPr lang="en-US" sz="900" b="0" i="0" u="none" strike="noStrike" kern="1200" baseline="0" dirty="0" smtClean="0">
                          <a:solidFill>
                            <a:schemeClr val="accent5">
                              <a:lumMod val="75000"/>
                            </a:schemeClr>
                          </a:solidFill>
                          <a:effectLst/>
                          <a:latin typeface="Calibri" panose="020F0502020204030204" pitchFamily="34" charset="0"/>
                          <a:ea typeface="+mn-ea"/>
                          <a:cs typeface="+mn-cs"/>
                        </a:rPr>
                        <a:t> (</a:t>
                      </a:r>
                      <a:r>
                        <a:rPr lang="en-US" sz="900" b="0" i="0" u="none" strike="noStrike" kern="1200" dirty="0" smtClean="0">
                          <a:solidFill>
                            <a:schemeClr val="accent5">
                              <a:lumMod val="75000"/>
                            </a:schemeClr>
                          </a:solidFill>
                          <a:effectLst/>
                          <a:latin typeface="Calibri" panose="020F0502020204030204" pitchFamily="34" charset="0"/>
                          <a:ea typeface="+mn-ea"/>
                          <a:cs typeface="+mn-cs"/>
                        </a:rPr>
                        <a:t>SignSight)</a:t>
                      </a:r>
                      <a:endParaRPr lang="en-US" sz="900" b="0" i="0" u="none" strike="noStrike" kern="1200" dirty="0">
                        <a:solidFill>
                          <a:schemeClr val="accent5">
                            <a:lumMod val="75000"/>
                          </a:schemeClr>
                        </a:solidFill>
                        <a:effectLst/>
                        <a:latin typeface="Calibri" panose="020F0502020204030204" pitchFamily="34" charset="0"/>
                        <a:ea typeface="+mn-ea"/>
                        <a:cs typeface="+mn-cs"/>
                      </a:endParaRPr>
                    </a:p>
                  </a:txBody>
                  <a:tcPr marL="45720" marR="45720" anchor="ctr"/>
                </a:tc>
                <a:tc>
                  <a:txBody>
                    <a:bodyPr/>
                    <a:lstStyle/>
                    <a:p>
                      <a:pPr marL="0" algn="ctr" defTabSz="1341150" rtl="0" eaLnBrk="1" fontAlgn="b" latinLnBrk="0" hangingPunct="1"/>
                      <a:r>
                        <a:rPr lang="en-US" sz="900" b="0" i="0" u="none" strike="noStrike" kern="1200" dirty="0" smtClean="0">
                          <a:solidFill>
                            <a:schemeClr val="accent5">
                              <a:lumMod val="75000"/>
                            </a:schemeClr>
                          </a:solidFill>
                          <a:effectLst/>
                          <a:latin typeface="Calibri" panose="020F0502020204030204" pitchFamily="34" charset="0"/>
                          <a:ea typeface="+mn-ea"/>
                          <a:cs typeface="+mn-cs"/>
                        </a:rPr>
                        <a:t>Government</a:t>
                      </a:r>
                      <a:r>
                        <a:rPr lang="en-US" sz="900" b="0" i="0" u="none" strike="noStrike" kern="1200" baseline="0" dirty="0" smtClean="0">
                          <a:solidFill>
                            <a:schemeClr val="accent5">
                              <a:lumMod val="75000"/>
                            </a:schemeClr>
                          </a:solidFill>
                          <a:effectLst/>
                          <a:latin typeface="Calibri" panose="020F0502020204030204" pitchFamily="34" charset="0"/>
                          <a:ea typeface="+mn-ea"/>
                          <a:cs typeface="+mn-cs"/>
                        </a:rPr>
                        <a:t> Certification </a:t>
                      </a:r>
                      <a:br>
                        <a:rPr lang="en-US" sz="900" b="0" i="0" u="none" strike="noStrike" kern="1200" baseline="0" dirty="0" smtClean="0">
                          <a:solidFill>
                            <a:schemeClr val="accent5">
                              <a:lumMod val="75000"/>
                            </a:schemeClr>
                          </a:solidFill>
                          <a:effectLst/>
                          <a:latin typeface="Calibri" panose="020F0502020204030204" pitchFamily="34" charset="0"/>
                          <a:ea typeface="+mn-ea"/>
                          <a:cs typeface="+mn-cs"/>
                        </a:rPr>
                      </a:br>
                      <a:r>
                        <a:rPr lang="en-US" sz="900" b="0" i="0" u="none" strike="noStrike" kern="1200" baseline="0" dirty="0" smtClean="0">
                          <a:solidFill>
                            <a:schemeClr val="accent5">
                              <a:lumMod val="75000"/>
                            </a:schemeClr>
                          </a:solidFill>
                          <a:effectLst/>
                          <a:latin typeface="Calibri" panose="020F0502020204030204" pitchFamily="34" charset="0"/>
                          <a:ea typeface="+mn-ea"/>
                          <a:cs typeface="+mn-cs"/>
                        </a:rPr>
                        <a:t>Authority Website</a:t>
                      </a:r>
                      <a:endParaRPr lang="en-US" sz="900" b="0" i="0" u="none" strike="noStrike" kern="1200" dirty="0">
                        <a:solidFill>
                          <a:schemeClr val="accent5">
                            <a:lumMod val="75000"/>
                          </a:schemeClr>
                        </a:solidFill>
                        <a:effectLst/>
                        <a:latin typeface="Calibri" panose="020F0502020204030204" pitchFamily="34" charset="0"/>
                        <a:ea typeface="+mn-ea"/>
                        <a:cs typeface="+mn-cs"/>
                      </a:endParaRPr>
                    </a:p>
                  </a:txBody>
                  <a:tcPr marL="45720" marR="45720" anchor="ctr"/>
                </a:tc>
                <a:tc>
                  <a:txBody>
                    <a:bodyPr/>
                    <a:lstStyle/>
                    <a:p>
                      <a:pPr marL="0" algn="ctr" defTabSz="1341150" rtl="0" eaLnBrk="1" fontAlgn="b" latinLnBrk="0" hangingPunct="1"/>
                      <a:r>
                        <a:rPr lang="en-US" sz="900" b="0" i="0" u="none" strike="noStrike" kern="1200" dirty="0" smtClean="0">
                          <a:solidFill>
                            <a:schemeClr val="accent5">
                              <a:lumMod val="75000"/>
                            </a:schemeClr>
                          </a:solidFill>
                          <a:effectLst/>
                          <a:latin typeface="Calibri" panose="020F0502020204030204" pitchFamily="34" charset="0"/>
                          <a:ea typeface="+mn-ea"/>
                          <a:cs typeface="+mn-cs"/>
                        </a:rPr>
                        <a:t>Deployment (infrastructure)</a:t>
                      </a:r>
                      <a:endParaRPr lang="en-US" sz="900" b="0" i="0" u="none" strike="noStrike" kern="1200" dirty="0">
                        <a:solidFill>
                          <a:schemeClr val="accent5">
                            <a:lumMod val="75000"/>
                          </a:schemeClr>
                        </a:solidFill>
                        <a:effectLst/>
                        <a:latin typeface="Calibri" panose="020F0502020204030204" pitchFamily="34" charset="0"/>
                        <a:ea typeface="+mn-ea"/>
                        <a:cs typeface="+mn-cs"/>
                      </a:endParaRPr>
                    </a:p>
                  </a:txBody>
                  <a:tcPr marL="45720" marR="45720" anchor="ctr">
                    <a:lnR w="12700" cap="flat" cmpd="sng" algn="ctr">
                      <a:noFill/>
                      <a:prstDash val="solid"/>
                      <a:round/>
                      <a:headEnd type="none" w="med" len="med"/>
                      <a:tailEnd type="none" w="med" len="med"/>
                    </a:lnR>
                  </a:tcPr>
                </a:tc>
                <a:tc>
                  <a:txBody>
                    <a:bodyPr/>
                    <a:lstStyle/>
                    <a:p>
                      <a:pPr marL="0" algn="ctr" defTabSz="1341150" rtl="0" eaLnBrk="1" fontAlgn="b" latinLnBrk="0" hangingPunct="1"/>
                      <a:endParaRPr lang="en-US" sz="900" b="0" i="0" u="none" strike="noStrike" kern="1200" dirty="0">
                        <a:solidFill>
                          <a:schemeClr val="accent5">
                            <a:lumMod val="75000"/>
                          </a:schemeClr>
                        </a:solidFill>
                        <a:effectLst/>
                        <a:latin typeface="Calibri" panose="020F0502020204030204" pitchFamily="34" charset="0"/>
                        <a:ea typeface="+mn-ea"/>
                        <a:cs typeface="+mn-cs"/>
                      </a:endParaRPr>
                    </a:p>
                  </a:txBody>
                  <a:tcPr marL="45720" marR="45720" anchor="ctr">
                    <a:lnL w="12700" cap="flat" cmpd="sng" algn="ctr">
                      <a:noFill/>
                      <a:prstDash val="solid"/>
                      <a:round/>
                      <a:headEnd type="none" w="med" len="med"/>
                      <a:tailEnd type="none" w="med" len="med"/>
                    </a:lnL>
                  </a:tcPr>
                </a:tc>
                <a:tc>
                  <a:txBody>
                    <a:bodyPr/>
                    <a:lstStyle/>
                    <a:p>
                      <a:pPr marL="0" algn="ctr" defTabSz="1341150" rtl="0" eaLnBrk="1" fontAlgn="b" latinLnBrk="0" hangingPunct="1"/>
                      <a:r>
                        <a:rPr lang="en-US" sz="900" b="0" i="0" u="none" strike="noStrike" kern="1200" dirty="0" smtClean="0">
                          <a:solidFill>
                            <a:schemeClr val="accent5">
                              <a:lumMod val="75000"/>
                            </a:schemeClr>
                          </a:solidFill>
                          <a:effectLst/>
                          <a:latin typeface="Calibri" panose="020F0502020204030204" pitchFamily="34" charset="0"/>
                          <a:ea typeface="+mn-ea"/>
                          <a:cs typeface="+mn-cs"/>
                        </a:rPr>
                        <a:t>Digital Signature Toolkit</a:t>
                      </a:r>
                      <a:endParaRPr lang="en-US" sz="900" b="0" i="0" u="none" strike="noStrike" kern="1200" dirty="0">
                        <a:solidFill>
                          <a:schemeClr val="accent5">
                            <a:lumMod val="75000"/>
                          </a:schemeClr>
                        </a:solidFill>
                        <a:effectLst/>
                        <a:latin typeface="Calibri" panose="020F0502020204030204" pitchFamily="34" charset="0"/>
                        <a:ea typeface="+mn-ea"/>
                        <a:cs typeface="+mn-cs"/>
                      </a:endParaRPr>
                    </a:p>
                  </a:txBody>
                  <a:tcPr marL="45720" marR="45720" anchor="ctr"/>
                </a:tc>
                <a:tc>
                  <a:txBody>
                    <a:bodyPr/>
                    <a:lstStyle/>
                    <a:p>
                      <a:pPr marL="0" algn="ctr" defTabSz="1341150" rtl="0" eaLnBrk="1" fontAlgn="b" latinLnBrk="0" hangingPunct="1"/>
                      <a:r>
                        <a:rPr lang="en-US" sz="900" b="0" i="0" u="none" strike="noStrike" kern="1200" dirty="0" smtClean="0">
                          <a:solidFill>
                            <a:schemeClr val="accent5">
                              <a:lumMod val="75000"/>
                            </a:schemeClr>
                          </a:solidFill>
                          <a:effectLst/>
                          <a:latin typeface="Calibri" panose="020F0502020204030204" pitchFamily="34" charset="0"/>
                          <a:ea typeface="+mn-ea"/>
                          <a:cs typeface="+mn-cs"/>
                        </a:rPr>
                        <a:t>Targeted government and commercial entities</a:t>
                      </a:r>
                      <a:endParaRPr lang="en-US" sz="900" b="0" i="0" u="none" strike="noStrike" kern="1200" dirty="0">
                        <a:solidFill>
                          <a:schemeClr val="accent5">
                            <a:lumMod val="75000"/>
                          </a:schemeClr>
                        </a:solidFill>
                        <a:effectLst/>
                        <a:latin typeface="Calibri" panose="020F0502020204030204" pitchFamily="34" charset="0"/>
                        <a:ea typeface="+mn-ea"/>
                        <a:cs typeface="+mn-cs"/>
                      </a:endParaRPr>
                    </a:p>
                  </a:txBody>
                  <a:tcPr marL="45720" marR="45720" anchor="ctr"/>
                </a:tc>
                <a:tc>
                  <a:txBody>
                    <a:bodyPr/>
                    <a:lstStyle/>
                    <a:p>
                      <a:pPr marL="0" marR="0" lvl="0" indent="0" algn="l" defTabSz="134115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900" b="0" i="0" u="none" strike="noStrike" kern="1200" dirty="0" smtClean="0">
                          <a:solidFill>
                            <a:schemeClr val="accent5">
                              <a:lumMod val="75000"/>
                            </a:schemeClr>
                          </a:solidFill>
                          <a:effectLst/>
                          <a:latin typeface="Calibri" panose="020F0502020204030204" pitchFamily="34" charset="0"/>
                          <a:ea typeface="+mn-ea"/>
                          <a:cs typeface="+mn-cs"/>
                        </a:rPr>
                        <a:t>Compromised a Vietnam government certificate authority and added a backdoor component to installers for legitimate software.</a:t>
                      </a:r>
                      <a:endParaRPr lang="en-US" sz="900" b="0" i="0" u="none" strike="noStrike" kern="1200" dirty="0">
                        <a:solidFill>
                          <a:schemeClr val="accent5">
                            <a:lumMod val="75000"/>
                          </a:schemeClr>
                        </a:solidFill>
                        <a:effectLst/>
                        <a:latin typeface="Calibri" panose="020F0502020204030204" pitchFamily="34" charset="0"/>
                        <a:ea typeface="+mn-ea"/>
                        <a:cs typeface="+mn-cs"/>
                      </a:endParaRPr>
                    </a:p>
                  </a:txBody>
                  <a:tcPr marL="45720" marR="45720" anchor="ctr"/>
                </a:tc>
                <a:extLst>
                  <a:ext uri="{0D108BD9-81ED-4DB2-BD59-A6C34878D82A}">
                    <a16:rowId xmlns:a16="http://schemas.microsoft.com/office/drawing/2014/main" val="2335452711"/>
                  </a:ext>
                </a:extLst>
              </a:tr>
              <a:tr h="389823">
                <a:tc>
                  <a:txBody>
                    <a:bodyPr/>
                    <a:lstStyle/>
                    <a:p>
                      <a:pPr algn="ctr"/>
                      <a:r>
                        <a:rPr kumimoji="0" lang="en-US" sz="1200" b="0" i="0" u="none" strike="noStrike" kern="1200" cap="none" spc="0" normalizeH="0" baseline="0" dirty="0" smtClean="0">
                          <a:ln>
                            <a:noFill/>
                          </a:ln>
                          <a:solidFill>
                            <a:schemeClr val="accent2"/>
                          </a:solidFill>
                          <a:effectLst/>
                          <a:uLnTx/>
                          <a:uFillTx/>
                          <a:latin typeface="Calibri" panose="020F0502020204030204" pitchFamily="34" charset="0"/>
                          <a:ea typeface="+mn-ea"/>
                          <a:cs typeface="+mn-cs"/>
                        </a:rPr>
                        <a:t>❸</a:t>
                      </a:r>
                      <a:endParaRPr kumimoji="0" lang="en-US" sz="1200" b="0" i="0" u="none" strike="noStrike" kern="1200" cap="none" spc="0" normalizeH="0" baseline="0" dirty="0">
                        <a:ln>
                          <a:noFill/>
                        </a:ln>
                        <a:solidFill>
                          <a:schemeClr val="accent2"/>
                        </a:solidFill>
                        <a:effectLst/>
                        <a:uLnTx/>
                        <a:uFillTx/>
                        <a:latin typeface="Calibri" panose="020F0502020204030204" pitchFamily="34" charset="0"/>
                        <a:ea typeface="+mn-ea"/>
                        <a:cs typeface="+mn-cs"/>
                      </a:endParaRPr>
                    </a:p>
                  </a:txBody>
                  <a:tcPr marL="45720" marR="45720" anchor="ctr"/>
                </a:tc>
                <a:tc>
                  <a:txBody>
                    <a:bodyPr/>
                    <a:lstStyle/>
                    <a:p>
                      <a:pPr marL="0" algn="ctr" defTabSz="1341150" rtl="0" eaLnBrk="1" fontAlgn="b" latinLnBrk="0" hangingPunct="1"/>
                      <a:r>
                        <a:rPr lang="en-US" sz="900" b="0" i="0" u="none" strike="noStrike" kern="1200" dirty="0" smtClean="0">
                          <a:solidFill>
                            <a:schemeClr val="accent5">
                              <a:lumMod val="75000"/>
                            </a:schemeClr>
                          </a:solidFill>
                          <a:effectLst/>
                          <a:latin typeface="Calibri" panose="020F0502020204030204" pitchFamily="34" charset="0"/>
                          <a:ea typeface="+mn-ea"/>
                          <a:cs typeface="+mn-cs"/>
                        </a:rPr>
                        <a:t>Dec 2020</a:t>
                      </a:r>
                      <a:endParaRPr lang="en-US" sz="900" b="0" i="0" u="none" strike="noStrike" kern="1200" dirty="0">
                        <a:solidFill>
                          <a:schemeClr val="accent5">
                            <a:lumMod val="75000"/>
                          </a:schemeClr>
                        </a:solidFill>
                        <a:effectLst/>
                        <a:latin typeface="Calibri" panose="020F0502020204030204" pitchFamily="34" charset="0"/>
                        <a:ea typeface="+mn-ea"/>
                        <a:cs typeface="+mn-cs"/>
                      </a:endParaRPr>
                    </a:p>
                  </a:txBody>
                  <a:tcPr marL="45720" marR="45720" anchor="ctr"/>
                </a:tc>
                <a:tc>
                  <a:txBody>
                    <a:bodyPr/>
                    <a:lstStyle/>
                    <a:p>
                      <a:pPr marL="0" algn="ctr" defTabSz="1341150" rtl="0" eaLnBrk="1" fontAlgn="b" latinLnBrk="0" hangingPunct="1"/>
                      <a:r>
                        <a:rPr lang="en-US" sz="900" b="0" i="0" u="none" strike="noStrike" kern="1200" dirty="0" smtClean="0">
                          <a:solidFill>
                            <a:schemeClr val="accent5">
                              <a:lumMod val="75000"/>
                            </a:schemeClr>
                          </a:solidFill>
                          <a:effectLst/>
                          <a:latin typeface="Calibri" panose="020F0502020204030204" pitchFamily="34" charset="0"/>
                          <a:ea typeface="+mn-ea"/>
                          <a:cs typeface="+mn-cs"/>
                        </a:rPr>
                        <a:t>SolarWinds Orion compromise</a:t>
                      </a:r>
                      <a:endParaRPr lang="en-US" sz="900" b="0" i="0" u="none" strike="noStrike" kern="1200" dirty="0">
                        <a:solidFill>
                          <a:schemeClr val="accent5">
                            <a:lumMod val="75000"/>
                          </a:schemeClr>
                        </a:solidFill>
                        <a:effectLst/>
                        <a:latin typeface="Calibri" panose="020F0502020204030204" pitchFamily="34" charset="0"/>
                        <a:ea typeface="+mn-ea"/>
                        <a:cs typeface="+mn-cs"/>
                      </a:endParaRPr>
                    </a:p>
                  </a:txBody>
                  <a:tcPr marL="45720" marR="45720" anchor="ctr"/>
                </a:tc>
                <a:tc>
                  <a:txBody>
                    <a:bodyPr/>
                    <a:lstStyle/>
                    <a:p>
                      <a:pPr marL="0" algn="ctr" defTabSz="1341150" rtl="0" eaLnBrk="1" fontAlgn="b" latinLnBrk="0" hangingPunct="1"/>
                      <a:r>
                        <a:rPr lang="en-US" sz="900" b="0" i="0" u="none" strike="noStrike" kern="1200" dirty="0" smtClean="0">
                          <a:solidFill>
                            <a:schemeClr val="accent5">
                              <a:lumMod val="75000"/>
                            </a:schemeClr>
                          </a:solidFill>
                          <a:effectLst/>
                          <a:latin typeface="Calibri" panose="020F0502020204030204" pitchFamily="34" charset="0"/>
                          <a:ea typeface="+mn-ea"/>
                          <a:cs typeface="+mn-cs"/>
                        </a:rPr>
                        <a:t>Undisclosed</a:t>
                      </a:r>
                      <a:endParaRPr lang="en-US" sz="900" b="0" i="0" u="none" strike="noStrike" kern="1200" dirty="0">
                        <a:solidFill>
                          <a:schemeClr val="accent5">
                            <a:lumMod val="75000"/>
                          </a:schemeClr>
                        </a:solidFill>
                        <a:effectLst/>
                        <a:latin typeface="Calibri" panose="020F0502020204030204" pitchFamily="34" charset="0"/>
                        <a:ea typeface="+mn-ea"/>
                        <a:cs typeface="+mn-cs"/>
                      </a:endParaRPr>
                    </a:p>
                  </a:txBody>
                  <a:tcPr marL="45720" marR="45720" anchor="ctr"/>
                </a:tc>
                <a:tc>
                  <a:txBody>
                    <a:bodyPr/>
                    <a:lstStyle/>
                    <a:p>
                      <a:pPr marL="0" marR="0" lvl="0" indent="0" algn="ctr" defTabSz="1341150" rtl="0" eaLnBrk="1" fontAlgn="b" latinLnBrk="0" hangingPunct="1">
                        <a:lnSpc>
                          <a:spcPct val="100000"/>
                        </a:lnSpc>
                        <a:spcBef>
                          <a:spcPts val="0"/>
                        </a:spcBef>
                        <a:spcAft>
                          <a:spcPts val="0"/>
                        </a:spcAft>
                        <a:buClrTx/>
                        <a:buSzTx/>
                        <a:buFontTx/>
                        <a:buNone/>
                        <a:tabLst/>
                        <a:defRPr/>
                      </a:pPr>
                      <a:r>
                        <a:rPr lang="en-US" sz="900" b="0" i="0" u="none" strike="noStrike" kern="1200" dirty="0" smtClean="0">
                          <a:solidFill>
                            <a:schemeClr val="accent5">
                              <a:lumMod val="75000"/>
                            </a:schemeClr>
                          </a:solidFill>
                          <a:effectLst/>
                          <a:latin typeface="Calibri" panose="020F0502020204030204" pitchFamily="34" charset="0"/>
                          <a:ea typeface="+mn-ea"/>
                          <a:cs typeface="+mn-cs"/>
                        </a:rPr>
                        <a:t>Development (infrastructure)</a:t>
                      </a:r>
                    </a:p>
                  </a:txBody>
                  <a:tcPr marL="45720" marR="45720" anchor="ctr">
                    <a:lnR w="12700" cap="flat" cmpd="sng" algn="ctr">
                      <a:noFill/>
                      <a:prstDash val="solid"/>
                      <a:round/>
                      <a:headEnd type="none" w="med" len="med"/>
                      <a:tailEnd type="none" w="med" len="med"/>
                    </a:lnR>
                  </a:tcPr>
                </a:tc>
                <a:tc>
                  <a:txBody>
                    <a:bodyPr/>
                    <a:lstStyle/>
                    <a:p>
                      <a:pPr marL="0" algn="ctr" defTabSz="1341150" rtl="0" eaLnBrk="1" fontAlgn="b" latinLnBrk="0" hangingPunct="1"/>
                      <a:endParaRPr lang="en-US" sz="900" b="0" i="0" u="none" strike="noStrike" kern="1200" dirty="0">
                        <a:solidFill>
                          <a:schemeClr val="accent5">
                            <a:lumMod val="75000"/>
                          </a:schemeClr>
                        </a:solidFill>
                        <a:effectLst/>
                        <a:latin typeface="Calibri" panose="020F0502020204030204" pitchFamily="34" charset="0"/>
                        <a:ea typeface="+mn-ea"/>
                        <a:cs typeface="+mn-cs"/>
                      </a:endParaRPr>
                    </a:p>
                  </a:txBody>
                  <a:tcPr marL="45720" marR="45720" anchor="ctr">
                    <a:lnL w="12700" cap="flat" cmpd="sng" algn="ctr">
                      <a:noFill/>
                      <a:prstDash val="solid"/>
                      <a:round/>
                      <a:headEnd type="none" w="med" len="med"/>
                      <a:tailEnd type="none" w="med" len="med"/>
                    </a:lnL>
                  </a:tcPr>
                </a:tc>
                <a:tc>
                  <a:txBody>
                    <a:bodyPr/>
                    <a:lstStyle/>
                    <a:p>
                      <a:pPr marL="0" algn="ctr" defTabSz="1341150" rtl="0" eaLnBrk="1" fontAlgn="b" latinLnBrk="0" hangingPunct="1"/>
                      <a:r>
                        <a:rPr lang="en-US" sz="900" b="0" i="0" u="none" strike="noStrike" kern="1200" dirty="0" smtClean="0">
                          <a:solidFill>
                            <a:schemeClr val="accent5">
                              <a:lumMod val="75000"/>
                            </a:schemeClr>
                          </a:solidFill>
                          <a:effectLst/>
                          <a:latin typeface="Calibri" panose="020F0502020204030204" pitchFamily="34" charset="0"/>
                          <a:ea typeface="+mn-ea"/>
                          <a:cs typeface="+mn-cs"/>
                        </a:rPr>
                        <a:t>Network Monitoring and</a:t>
                      </a:r>
                      <a:r>
                        <a:rPr lang="en-US" sz="900" b="0" i="0" u="none" strike="noStrike" kern="1200" baseline="0" dirty="0" smtClean="0">
                          <a:solidFill>
                            <a:schemeClr val="accent5">
                              <a:lumMod val="75000"/>
                            </a:schemeClr>
                          </a:solidFill>
                          <a:effectLst/>
                          <a:latin typeface="Calibri" panose="020F0502020204030204" pitchFamily="34" charset="0"/>
                          <a:ea typeface="+mn-ea"/>
                          <a:cs typeface="+mn-cs"/>
                        </a:rPr>
                        <a:t> Management Platform</a:t>
                      </a:r>
                      <a:endParaRPr lang="en-US" sz="900" b="0" i="0" u="none" strike="noStrike" kern="1200" dirty="0">
                        <a:solidFill>
                          <a:schemeClr val="accent5">
                            <a:lumMod val="75000"/>
                          </a:schemeClr>
                        </a:solidFill>
                        <a:effectLst/>
                        <a:latin typeface="Calibri" panose="020F0502020204030204" pitchFamily="34" charset="0"/>
                        <a:ea typeface="+mn-ea"/>
                        <a:cs typeface="+mn-cs"/>
                      </a:endParaRPr>
                    </a:p>
                  </a:txBody>
                  <a:tcPr marL="45720" marR="45720" anchor="ctr"/>
                </a:tc>
                <a:tc>
                  <a:txBody>
                    <a:bodyPr/>
                    <a:lstStyle/>
                    <a:p>
                      <a:pPr marL="0" algn="ctr" defTabSz="1341150" rtl="0" eaLnBrk="1" fontAlgn="b" latinLnBrk="0" hangingPunct="1"/>
                      <a:r>
                        <a:rPr lang="en-US" sz="900" b="0" i="0" u="none" strike="noStrike" kern="1200" dirty="0" smtClean="0">
                          <a:solidFill>
                            <a:schemeClr val="accent5">
                              <a:lumMod val="75000"/>
                            </a:schemeClr>
                          </a:solidFill>
                          <a:effectLst/>
                          <a:latin typeface="Calibri" panose="020F0502020204030204" pitchFamily="34" charset="0"/>
                          <a:ea typeface="+mn-ea"/>
                          <a:cs typeface="+mn-cs"/>
                        </a:rPr>
                        <a:t>Espionage</a:t>
                      </a:r>
                      <a:endParaRPr lang="en-US" sz="900" b="0" i="0" u="none" strike="noStrike" kern="1200" dirty="0">
                        <a:solidFill>
                          <a:schemeClr val="accent5">
                            <a:lumMod val="75000"/>
                          </a:schemeClr>
                        </a:solidFill>
                        <a:effectLst/>
                        <a:latin typeface="Calibri" panose="020F0502020204030204" pitchFamily="34" charset="0"/>
                        <a:ea typeface="+mn-ea"/>
                        <a:cs typeface="+mn-cs"/>
                      </a:endParaRPr>
                    </a:p>
                  </a:txBody>
                  <a:tcPr marL="45720" marR="45720" anchor="ctr"/>
                </a:tc>
                <a:tc>
                  <a:txBody>
                    <a:bodyPr/>
                    <a:lstStyle/>
                    <a:p>
                      <a:pPr marL="0" indent="0">
                        <a:buFont typeface="Arial" panose="020B0604020202020204" pitchFamily="34" charset="0"/>
                        <a:buNone/>
                      </a:pPr>
                      <a:r>
                        <a:rPr lang="en-US" sz="900" b="0" i="0" u="none" strike="noStrike" kern="1200" dirty="0" smtClean="0">
                          <a:solidFill>
                            <a:schemeClr val="accent5">
                              <a:lumMod val="75000"/>
                            </a:schemeClr>
                          </a:solidFill>
                          <a:effectLst/>
                          <a:latin typeface="Calibri" panose="020F0502020204030204" pitchFamily="34" charset="0"/>
                          <a:ea typeface="+mn-ea"/>
                          <a:cs typeface="+mn-cs"/>
                        </a:rPr>
                        <a:t>T</a:t>
                      </a:r>
                      <a:r>
                        <a:rPr lang="en-US" sz="900" b="0" i="0" u="none" strike="noStrike" kern="1200" baseline="0" dirty="0" smtClean="0">
                          <a:solidFill>
                            <a:schemeClr val="accent5">
                              <a:lumMod val="75000"/>
                            </a:schemeClr>
                          </a:solidFill>
                          <a:effectLst/>
                          <a:latin typeface="Calibri" panose="020F0502020204030204" pitchFamily="34" charset="0"/>
                          <a:ea typeface="+mn-ea"/>
                          <a:cs typeface="+mn-cs"/>
                        </a:rPr>
                        <a:t>he SolarWinds Orion source code compromise represents the most significant cyber incident impacting enterprise networks across the private sector, federal, state, and local governments to date.</a:t>
                      </a:r>
                      <a:endParaRPr lang="en-US" sz="900" b="0" i="0" u="none" strike="noStrike" kern="1200" dirty="0">
                        <a:solidFill>
                          <a:schemeClr val="accent5">
                            <a:lumMod val="75000"/>
                          </a:schemeClr>
                        </a:solidFill>
                        <a:effectLst/>
                        <a:latin typeface="Calibri" panose="020F0502020204030204" pitchFamily="34" charset="0"/>
                        <a:ea typeface="+mn-ea"/>
                        <a:cs typeface="+mn-cs"/>
                      </a:endParaRPr>
                    </a:p>
                  </a:txBody>
                  <a:tcPr marL="45720" marR="45720" anchor="ctr"/>
                </a:tc>
                <a:extLst>
                  <a:ext uri="{0D108BD9-81ED-4DB2-BD59-A6C34878D82A}">
                    <a16:rowId xmlns:a16="http://schemas.microsoft.com/office/drawing/2014/main" val="4220338445"/>
                  </a:ext>
                </a:extLst>
              </a:tr>
              <a:tr h="389823">
                <a:tc>
                  <a:txBody>
                    <a:bodyPr/>
                    <a:lstStyle/>
                    <a:p>
                      <a:pPr marL="0" marR="0" lvl="0" indent="0" algn="ctr" defTabSz="134115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dirty="0" smtClean="0">
                          <a:ln>
                            <a:noFill/>
                          </a:ln>
                          <a:solidFill>
                            <a:schemeClr val="accent2"/>
                          </a:solidFill>
                          <a:effectLst/>
                          <a:uLnTx/>
                          <a:uFillTx/>
                          <a:latin typeface="Calibri" panose="020F0502020204030204" pitchFamily="34" charset="0"/>
                          <a:ea typeface="+mn-ea"/>
                          <a:cs typeface="+mn-cs"/>
                        </a:rPr>
                        <a:t>❹</a:t>
                      </a:r>
                    </a:p>
                  </a:txBody>
                  <a:tcPr marL="45720" marR="45720" anchor="ctr"/>
                </a:tc>
                <a:tc>
                  <a:txBody>
                    <a:bodyPr/>
                    <a:lstStyle/>
                    <a:p>
                      <a:pPr marL="0" algn="ctr" defTabSz="1341150" rtl="0" eaLnBrk="1" fontAlgn="b" latinLnBrk="0" hangingPunct="1"/>
                      <a:r>
                        <a:rPr lang="en-US" sz="900" b="0" i="0" u="none" strike="noStrike" kern="1200" dirty="0" smtClean="0">
                          <a:solidFill>
                            <a:schemeClr val="accent5">
                              <a:lumMod val="75000"/>
                            </a:schemeClr>
                          </a:solidFill>
                          <a:effectLst/>
                          <a:latin typeface="Calibri" panose="020F0502020204030204" pitchFamily="34" charset="0"/>
                          <a:ea typeface="+mn-ea"/>
                          <a:cs typeface="+mn-cs"/>
                        </a:rPr>
                        <a:t>Nov 2020</a:t>
                      </a:r>
                      <a:endParaRPr lang="en-US" sz="900" b="0" i="0" u="none" strike="noStrike" kern="1200" dirty="0">
                        <a:solidFill>
                          <a:schemeClr val="accent5">
                            <a:lumMod val="75000"/>
                          </a:schemeClr>
                        </a:solidFill>
                        <a:effectLst/>
                        <a:latin typeface="Calibri" panose="020F0502020204030204" pitchFamily="34" charset="0"/>
                        <a:ea typeface="+mn-ea"/>
                        <a:cs typeface="+mn-cs"/>
                      </a:endParaRPr>
                    </a:p>
                  </a:txBody>
                  <a:tcPr marL="45720" marR="45720" anchor="ctr"/>
                </a:tc>
                <a:tc>
                  <a:txBody>
                    <a:bodyPr/>
                    <a:lstStyle/>
                    <a:p>
                      <a:pPr marL="0" algn="ctr" defTabSz="1341150" rtl="0" eaLnBrk="1" fontAlgn="b" latinLnBrk="0" hangingPunct="1"/>
                      <a:r>
                        <a:rPr lang="en-US" sz="900" b="0" i="0" u="none" strike="noStrike" kern="1200" dirty="0" smtClean="0">
                          <a:solidFill>
                            <a:schemeClr val="accent5">
                              <a:lumMod val="75000"/>
                            </a:schemeClr>
                          </a:solidFill>
                          <a:effectLst/>
                          <a:latin typeface="Calibri" panose="020F0502020204030204" pitchFamily="34" charset="0"/>
                          <a:ea typeface="+mn-ea"/>
                          <a:cs typeface="+mn-cs"/>
                        </a:rPr>
                        <a:t>VeraPort compromise</a:t>
                      </a:r>
                      <a:endParaRPr lang="en-US" sz="900" b="0" i="0" u="none" strike="noStrike" kern="1200" dirty="0">
                        <a:solidFill>
                          <a:schemeClr val="accent5">
                            <a:lumMod val="75000"/>
                          </a:schemeClr>
                        </a:solidFill>
                        <a:effectLst/>
                        <a:latin typeface="Calibri" panose="020F0502020204030204" pitchFamily="34" charset="0"/>
                        <a:ea typeface="+mn-ea"/>
                        <a:cs typeface="+mn-cs"/>
                      </a:endParaRPr>
                    </a:p>
                  </a:txBody>
                  <a:tcPr marL="45720" marR="45720" anchor="ctr"/>
                </a:tc>
                <a:tc>
                  <a:txBody>
                    <a:bodyPr/>
                    <a:lstStyle/>
                    <a:p>
                      <a:pPr marL="0" algn="ctr" defTabSz="1341150" rtl="0" eaLnBrk="1" fontAlgn="b" latinLnBrk="0" hangingPunct="1"/>
                      <a:r>
                        <a:rPr lang="en-US" sz="900" b="0" i="0" u="none" strike="noStrike" kern="1200" dirty="0" smtClean="0">
                          <a:solidFill>
                            <a:schemeClr val="accent5">
                              <a:lumMod val="75000"/>
                            </a:schemeClr>
                          </a:solidFill>
                          <a:effectLst/>
                          <a:latin typeface="Calibri" panose="020F0502020204030204" pitchFamily="34" charset="0"/>
                          <a:ea typeface="+mn-ea"/>
                          <a:cs typeface="+mn-cs"/>
                        </a:rPr>
                        <a:t>Compromised</a:t>
                      </a:r>
                      <a:r>
                        <a:rPr lang="en-US" sz="900" b="0" i="0" u="none" strike="noStrike" kern="1200" baseline="0" dirty="0" smtClean="0">
                          <a:solidFill>
                            <a:schemeClr val="accent5">
                              <a:lumMod val="75000"/>
                            </a:schemeClr>
                          </a:solidFill>
                          <a:effectLst/>
                          <a:latin typeface="Calibri" panose="020F0502020204030204" pitchFamily="34" charset="0"/>
                          <a:ea typeface="+mn-ea"/>
                          <a:cs typeface="+mn-cs"/>
                        </a:rPr>
                        <a:t> Website</a:t>
                      </a:r>
                      <a:br>
                        <a:rPr lang="en-US" sz="900" b="0" i="0" u="none" strike="noStrike" kern="1200" baseline="0" dirty="0" smtClean="0">
                          <a:solidFill>
                            <a:schemeClr val="accent5">
                              <a:lumMod val="75000"/>
                            </a:schemeClr>
                          </a:solidFill>
                          <a:effectLst/>
                          <a:latin typeface="Calibri" panose="020F0502020204030204" pitchFamily="34" charset="0"/>
                          <a:ea typeface="+mn-ea"/>
                          <a:cs typeface="+mn-cs"/>
                        </a:rPr>
                      </a:br>
                      <a:r>
                        <a:rPr lang="en-US" sz="900" b="0" i="0" u="none" strike="noStrike" kern="1200" baseline="0" dirty="0" smtClean="0">
                          <a:solidFill>
                            <a:schemeClr val="accent5">
                              <a:lumMod val="75000"/>
                            </a:schemeClr>
                          </a:solidFill>
                          <a:effectLst/>
                          <a:latin typeface="Calibri" panose="020F0502020204030204" pitchFamily="34" charset="0"/>
                          <a:ea typeface="+mn-ea"/>
                          <a:cs typeface="+mn-cs"/>
                        </a:rPr>
                        <a:t>(Watering Hole)</a:t>
                      </a:r>
                      <a:endParaRPr lang="en-US" sz="900" b="0" i="0" u="none" strike="noStrike" kern="1200" dirty="0">
                        <a:solidFill>
                          <a:schemeClr val="accent5">
                            <a:lumMod val="75000"/>
                          </a:schemeClr>
                        </a:solidFill>
                        <a:effectLst/>
                        <a:latin typeface="Calibri" panose="020F0502020204030204" pitchFamily="34" charset="0"/>
                        <a:ea typeface="+mn-ea"/>
                        <a:cs typeface="+mn-cs"/>
                      </a:endParaRPr>
                    </a:p>
                  </a:txBody>
                  <a:tcPr marL="45720" marR="45720" anchor="ctr"/>
                </a:tc>
                <a:tc>
                  <a:txBody>
                    <a:bodyPr/>
                    <a:lstStyle/>
                    <a:p>
                      <a:pPr marL="0" algn="ctr" defTabSz="1341150" rtl="0" eaLnBrk="1" fontAlgn="b" latinLnBrk="0" hangingPunct="1"/>
                      <a:r>
                        <a:rPr lang="en-US" sz="900" b="0" i="0" u="none" strike="noStrike" kern="1200" baseline="0" dirty="0" smtClean="0">
                          <a:solidFill>
                            <a:schemeClr val="accent5">
                              <a:lumMod val="75000"/>
                            </a:schemeClr>
                          </a:solidFill>
                          <a:effectLst/>
                          <a:latin typeface="Calibri" panose="020F0502020204030204" pitchFamily="34" charset="0"/>
                          <a:ea typeface="+mn-ea"/>
                          <a:cs typeface="+mn-cs"/>
                        </a:rPr>
                        <a:t>Deployment</a:t>
                      </a:r>
                      <a:br>
                        <a:rPr lang="en-US" sz="900" b="0" i="0" u="none" strike="noStrike" kern="1200" baseline="0" dirty="0" smtClean="0">
                          <a:solidFill>
                            <a:schemeClr val="accent5">
                              <a:lumMod val="75000"/>
                            </a:schemeClr>
                          </a:solidFill>
                          <a:effectLst/>
                          <a:latin typeface="Calibri" panose="020F0502020204030204" pitchFamily="34" charset="0"/>
                          <a:ea typeface="+mn-ea"/>
                          <a:cs typeface="+mn-cs"/>
                        </a:rPr>
                      </a:br>
                      <a:r>
                        <a:rPr lang="en-US" sz="900" b="0" i="0" u="none" strike="noStrike" kern="1200" baseline="0" dirty="0" smtClean="0">
                          <a:solidFill>
                            <a:schemeClr val="accent5">
                              <a:lumMod val="75000"/>
                            </a:schemeClr>
                          </a:solidFill>
                          <a:effectLst/>
                          <a:latin typeface="Calibri" panose="020F0502020204030204" pitchFamily="34" charset="0"/>
                          <a:ea typeface="+mn-ea"/>
                          <a:cs typeface="+mn-cs"/>
                        </a:rPr>
                        <a:t>(digital certificates)</a:t>
                      </a:r>
                      <a:endParaRPr lang="en-US" sz="900" b="0" i="0" u="none" strike="noStrike" kern="1200" dirty="0">
                        <a:solidFill>
                          <a:schemeClr val="accent5">
                            <a:lumMod val="75000"/>
                          </a:schemeClr>
                        </a:solidFill>
                        <a:effectLst/>
                        <a:latin typeface="Calibri" panose="020F0502020204030204" pitchFamily="34" charset="0"/>
                        <a:ea typeface="+mn-ea"/>
                        <a:cs typeface="+mn-cs"/>
                      </a:endParaRPr>
                    </a:p>
                  </a:txBody>
                  <a:tcPr marL="45720" marR="45720" anchor="ctr">
                    <a:lnR w="12700" cap="flat" cmpd="sng" algn="ctr">
                      <a:noFill/>
                      <a:prstDash val="solid"/>
                      <a:round/>
                      <a:headEnd type="none" w="med" len="med"/>
                      <a:tailEnd type="none" w="med" len="med"/>
                    </a:lnR>
                  </a:tcPr>
                </a:tc>
                <a:tc>
                  <a:txBody>
                    <a:bodyPr/>
                    <a:lstStyle/>
                    <a:p>
                      <a:pPr marL="0" algn="ctr" defTabSz="1341150" rtl="0" eaLnBrk="1" fontAlgn="b" latinLnBrk="0" hangingPunct="1"/>
                      <a:endParaRPr lang="en-US" sz="900" b="0" i="0" u="none" strike="noStrike" kern="1200" dirty="0">
                        <a:solidFill>
                          <a:schemeClr val="accent5">
                            <a:lumMod val="75000"/>
                          </a:schemeClr>
                        </a:solidFill>
                        <a:effectLst/>
                        <a:latin typeface="Calibri" panose="020F0502020204030204" pitchFamily="34" charset="0"/>
                        <a:ea typeface="+mn-ea"/>
                        <a:cs typeface="+mn-cs"/>
                      </a:endParaRPr>
                    </a:p>
                  </a:txBody>
                  <a:tcPr marL="45720" marR="45720" anchor="ctr">
                    <a:lnL w="12700" cap="flat" cmpd="sng" algn="ctr">
                      <a:noFill/>
                      <a:prstDash val="solid"/>
                      <a:round/>
                      <a:headEnd type="none" w="med" len="med"/>
                      <a:tailEnd type="none" w="med" len="med"/>
                    </a:lnL>
                  </a:tcPr>
                </a:tc>
                <a:tc>
                  <a:txBody>
                    <a:bodyPr/>
                    <a:lstStyle/>
                    <a:p>
                      <a:pPr marL="0" algn="ctr" defTabSz="1341150" rtl="0" eaLnBrk="1" fontAlgn="b" latinLnBrk="0" hangingPunct="1"/>
                      <a:r>
                        <a:rPr lang="en-US" sz="900" b="0" i="0" u="none" strike="noStrike" kern="1200" dirty="0" smtClean="0">
                          <a:solidFill>
                            <a:schemeClr val="accent5">
                              <a:lumMod val="75000"/>
                            </a:schemeClr>
                          </a:solidFill>
                          <a:effectLst/>
                          <a:latin typeface="Calibri" panose="020F0502020204030204" pitchFamily="34" charset="0"/>
                          <a:ea typeface="+mn-ea"/>
                          <a:cs typeface="+mn-cs"/>
                        </a:rPr>
                        <a:t>Computer Utility</a:t>
                      </a:r>
                      <a:br>
                        <a:rPr lang="en-US" sz="900" b="0" i="0" u="none" strike="noStrike" kern="1200" dirty="0" smtClean="0">
                          <a:solidFill>
                            <a:schemeClr val="accent5">
                              <a:lumMod val="75000"/>
                            </a:schemeClr>
                          </a:solidFill>
                          <a:effectLst/>
                          <a:latin typeface="Calibri" panose="020F0502020204030204" pitchFamily="34" charset="0"/>
                          <a:ea typeface="+mn-ea"/>
                          <a:cs typeface="+mn-cs"/>
                        </a:rPr>
                      </a:br>
                      <a:r>
                        <a:rPr lang="en-US" sz="900" b="0" i="0" u="none" strike="noStrike" kern="1200" dirty="0" smtClean="0">
                          <a:solidFill>
                            <a:schemeClr val="accent5">
                              <a:lumMod val="75000"/>
                            </a:schemeClr>
                          </a:solidFill>
                          <a:effectLst/>
                          <a:latin typeface="Calibri" panose="020F0502020204030204" pitchFamily="34" charset="0"/>
                          <a:ea typeface="+mn-ea"/>
                          <a:cs typeface="+mn-cs"/>
                        </a:rPr>
                        <a:t>(Browser Plugin)</a:t>
                      </a:r>
                      <a:endParaRPr lang="en-US" sz="900" b="0" i="0" u="none" strike="noStrike" kern="1200" dirty="0">
                        <a:solidFill>
                          <a:schemeClr val="accent5">
                            <a:lumMod val="75000"/>
                          </a:schemeClr>
                        </a:solidFill>
                        <a:effectLst/>
                        <a:latin typeface="Calibri" panose="020F0502020204030204" pitchFamily="34" charset="0"/>
                        <a:ea typeface="+mn-ea"/>
                        <a:cs typeface="+mn-cs"/>
                      </a:endParaRPr>
                    </a:p>
                  </a:txBody>
                  <a:tcPr marL="45720" marR="45720" anchor="ctr"/>
                </a:tc>
                <a:tc>
                  <a:txBody>
                    <a:bodyPr/>
                    <a:lstStyle/>
                    <a:p>
                      <a:pPr marL="0" algn="ctr" defTabSz="1341150" rtl="0" eaLnBrk="1" fontAlgn="b" latinLnBrk="0" hangingPunct="1"/>
                      <a:r>
                        <a:rPr lang="en-US" sz="900" b="0" i="0" u="none" strike="noStrike" kern="1200" dirty="0" smtClean="0">
                          <a:solidFill>
                            <a:schemeClr val="accent5">
                              <a:lumMod val="75000"/>
                            </a:schemeClr>
                          </a:solidFill>
                          <a:effectLst/>
                          <a:latin typeface="Calibri" panose="020F0502020204030204" pitchFamily="34" charset="0"/>
                          <a:ea typeface="+mn-ea"/>
                          <a:cs typeface="+mn-cs"/>
                        </a:rPr>
                        <a:t>Targeted government and financial</a:t>
                      </a:r>
                      <a:r>
                        <a:rPr lang="en-US" sz="900" b="0" i="0" u="none" strike="noStrike" kern="1200" baseline="0" dirty="0" smtClean="0">
                          <a:solidFill>
                            <a:schemeClr val="accent5">
                              <a:lumMod val="75000"/>
                            </a:schemeClr>
                          </a:solidFill>
                          <a:effectLst/>
                          <a:latin typeface="Calibri" panose="020F0502020204030204" pitchFamily="34" charset="0"/>
                          <a:ea typeface="+mn-ea"/>
                          <a:cs typeface="+mn-cs"/>
                        </a:rPr>
                        <a:t> websites</a:t>
                      </a:r>
                      <a:endParaRPr lang="en-US" sz="900" b="0" i="0" u="none" strike="noStrike" kern="1200" dirty="0">
                        <a:solidFill>
                          <a:schemeClr val="accent5">
                            <a:lumMod val="75000"/>
                          </a:schemeClr>
                        </a:solidFill>
                        <a:effectLst/>
                        <a:latin typeface="Calibri" panose="020F0502020204030204" pitchFamily="34" charset="0"/>
                        <a:ea typeface="+mn-ea"/>
                        <a:cs typeface="+mn-cs"/>
                      </a:endParaRPr>
                    </a:p>
                  </a:txBody>
                  <a:tcPr marL="45720" marR="45720" anchor="ctr"/>
                </a:tc>
                <a:tc>
                  <a:txBody>
                    <a:bodyPr/>
                    <a:lstStyle/>
                    <a:p>
                      <a:pPr marL="0" indent="0">
                        <a:buFont typeface="Arial" panose="020B0604020202020204" pitchFamily="34" charset="0"/>
                        <a:buNone/>
                      </a:pPr>
                      <a:r>
                        <a:rPr lang="en-US" sz="900" b="0" i="0" u="none" strike="noStrike" kern="1200" dirty="0" smtClean="0">
                          <a:solidFill>
                            <a:schemeClr val="accent5">
                              <a:lumMod val="75000"/>
                            </a:schemeClr>
                          </a:solidFill>
                          <a:effectLst/>
                          <a:latin typeface="Calibri" panose="020F0502020204030204" pitchFamily="34" charset="0"/>
                          <a:ea typeface="+mn-ea"/>
                          <a:cs typeface="+mn-cs"/>
                        </a:rPr>
                        <a:t>Targeted South Korean users of a trusted download verification tool</a:t>
                      </a:r>
                      <a:r>
                        <a:rPr lang="en-US" sz="900" b="0" i="0" u="none" strike="noStrike" kern="1200" baseline="0" dirty="0" smtClean="0">
                          <a:solidFill>
                            <a:schemeClr val="accent5">
                              <a:lumMod val="75000"/>
                            </a:schemeClr>
                          </a:solidFill>
                          <a:effectLst/>
                          <a:latin typeface="Calibri" panose="020F0502020204030204" pitchFamily="34" charset="0"/>
                          <a:ea typeface="+mn-ea"/>
                          <a:cs typeface="+mn-cs"/>
                        </a:rPr>
                        <a:t> by prompting its browser plugin to install malware signed with stolen authentic</a:t>
                      </a:r>
                      <a:r>
                        <a:rPr lang="en-US" sz="900" b="0" i="0" u="none" strike="noStrike" kern="1200" dirty="0" smtClean="0">
                          <a:solidFill>
                            <a:schemeClr val="accent5">
                              <a:lumMod val="75000"/>
                            </a:schemeClr>
                          </a:solidFill>
                          <a:effectLst/>
                          <a:latin typeface="Calibri" panose="020F0502020204030204" pitchFamily="34" charset="0"/>
                          <a:ea typeface="+mn-ea"/>
                          <a:cs typeface="+mn-cs"/>
                        </a:rPr>
                        <a:t> digital certificates.</a:t>
                      </a:r>
                      <a:endParaRPr lang="en-US" sz="900" b="0" i="0" u="none" strike="noStrike" kern="1200" dirty="0">
                        <a:solidFill>
                          <a:schemeClr val="accent5">
                            <a:lumMod val="75000"/>
                          </a:schemeClr>
                        </a:solidFill>
                        <a:effectLst/>
                        <a:latin typeface="Calibri" panose="020F0502020204030204" pitchFamily="34" charset="0"/>
                        <a:ea typeface="+mn-ea"/>
                        <a:cs typeface="+mn-cs"/>
                      </a:endParaRPr>
                    </a:p>
                  </a:txBody>
                  <a:tcPr marL="45720" marR="45720" anchor="ctr"/>
                </a:tc>
                <a:extLst>
                  <a:ext uri="{0D108BD9-81ED-4DB2-BD59-A6C34878D82A}">
                    <a16:rowId xmlns:a16="http://schemas.microsoft.com/office/drawing/2014/main" val="3837661716"/>
                  </a:ext>
                </a:extLst>
              </a:tr>
              <a:tr h="389823">
                <a:tc>
                  <a:txBody>
                    <a:bodyPr/>
                    <a:lstStyle/>
                    <a:p>
                      <a:pPr marL="0" marR="0" lvl="0" indent="0" algn="ctr" defTabSz="134115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dirty="0" smtClean="0">
                          <a:ln>
                            <a:noFill/>
                          </a:ln>
                          <a:solidFill>
                            <a:schemeClr val="accent2"/>
                          </a:solidFill>
                          <a:effectLst/>
                          <a:uLnTx/>
                          <a:uFillTx/>
                          <a:latin typeface="Calibri" panose="020F0502020204030204" pitchFamily="34" charset="0"/>
                          <a:ea typeface="+mn-ea"/>
                          <a:cs typeface="+mn-cs"/>
                        </a:rPr>
                        <a:t>❺</a:t>
                      </a:r>
                    </a:p>
                  </a:txBody>
                  <a:tcPr marL="45720" marR="45720" anchor="ctr"/>
                </a:tc>
                <a:tc>
                  <a:txBody>
                    <a:bodyPr/>
                    <a:lstStyle/>
                    <a:p>
                      <a:pPr marL="0" algn="ctr" defTabSz="1341150" rtl="0" eaLnBrk="1" fontAlgn="b" latinLnBrk="0" hangingPunct="1"/>
                      <a:r>
                        <a:rPr lang="en-US" sz="900" b="0" i="0" u="none" strike="noStrike" kern="1200" dirty="0" smtClean="0">
                          <a:solidFill>
                            <a:schemeClr val="accent5">
                              <a:lumMod val="75000"/>
                            </a:schemeClr>
                          </a:solidFill>
                          <a:effectLst/>
                          <a:latin typeface="Calibri" panose="020F0502020204030204" pitchFamily="34" charset="0"/>
                          <a:ea typeface="+mn-ea"/>
                          <a:cs typeface="+mn-cs"/>
                        </a:rPr>
                        <a:t>Jul 2020</a:t>
                      </a:r>
                      <a:endParaRPr lang="en-US" sz="900" b="0" i="0" u="none" strike="noStrike" kern="1200" dirty="0">
                        <a:solidFill>
                          <a:schemeClr val="accent5">
                            <a:lumMod val="75000"/>
                          </a:schemeClr>
                        </a:solidFill>
                        <a:effectLst/>
                        <a:latin typeface="Calibri" panose="020F0502020204030204" pitchFamily="34" charset="0"/>
                        <a:ea typeface="+mn-ea"/>
                        <a:cs typeface="+mn-cs"/>
                      </a:endParaRPr>
                    </a:p>
                  </a:txBody>
                  <a:tcPr marL="45720" marR="45720" anchor="ctr"/>
                </a:tc>
                <a:tc>
                  <a:txBody>
                    <a:bodyPr/>
                    <a:lstStyle/>
                    <a:p>
                      <a:pPr marL="0" algn="ctr" defTabSz="1341150" rtl="0" eaLnBrk="1" fontAlgn="b" latinLnBrk="0" hangingPunct="1"/>
                      <a:r>
                        <a:rPr lang="en-US" sz="900" b="0" i="0" u="none" strike="noStrike" kern="1200" dirty="0" smtClean="0">
                          <a:solidFill>
                            <a:schemeClr val="accent5">
                              <a:lumMod val="75000"/>
                            </a:schemeClr>
                          </a:solidFill>
                          <a:effectLst/>
                          <a:latin typeface="Calibri" panose="020F0502020204030204" pitchFamily="34" charset="0"/>
                          <a:ea typeface="+mn-ea"/>
                          <a:cs typeface="+mn-cs"/>
                        </a:rPr>
                        <a:t>Twilio SDK compromise</a:t>
                      </a:r>
                      <a:endParaRPr lang="en-US" sz="900" b="0" i="0" u="none" strike="noStrike" kern="1200" dirty="0">
                        <a:solidFill>
                          <a:schemeClr val="accent5">
                            <a:lumMod val="75000"/>
                          </a:schemeClr>
                        </a:solidFill>
                        <a:effectLst/>
                        <a:latin typeface="Calibri" panose="020F0502020204030204" pitchFamily="34" charset="0"/>
                        <a:ea typeface="+mn-ea"/>
                        <a:cs typeface="+mn-cs"/>
                      </a:endParaRPr>
                    </a:p>
                  </a:txBody>
                  <a:tcPr marL="45720" marR="45720" anchor="ctr"/>
                </a:tc>
                <a:tc>
                  <a:txBody>
                    <a:bodyPr/>
                    <a:lstStyle/>
                    <a:p>
                      <a:pPr marL="0" algn="ctr" defTabSz="1341150" rtl="0" eaLnBrk="1" fontAlgn="b" latinLnBrk="0" hangingPunct="1"/>
                      <a:r>
                        <a:rPr lang="en-US" sz="900" b="0" i="0" u="none" strike="noStrike" kern="1200" dirty="0" smtClean="0">
                          <a:solidFill>
                            <a:schemeClr val="accent5">
                              <a:lumMod val="75000"/>
                            </a:schemeClr>
                          </a:solidFill>
                          <a:effectLst/>
                          <a:latin typeface="Calibri" panose="020F0502020204030204" pitchFamily="34" charset="0"/>
                          <a:ea typeface="+mn-ea"/>
                          <a:cs typeface="+mn-cs"/>
                        </a:rPr>
                        <a:t>Misconfigured Public Cloud </a:t>
                      </a:r>
                      <a:br>
                        <a:rPr lang="en-US" sz="900" b="0" i="0" u="none" strike="noStrike" kern="1200" dirty="0" smtClean="0">
                          <a:solidFill>
                            <a:schemeClr val="accent5">
                              <a:lumMod val="75000"/>
                            </a:schemeClr>
                          </a:solidFill>
                          <a:effectLst/>
                          <a:latin typeface="Calibri" panose="020F0502020204030204" pitchFamily="34" charset="0"/>
                          <a:ea typeface="+mn-ea"/>
                          <a:cs typeface="+mn-cs"/>
                        </a:rPr>
                      </a:br>
                      <a:r>
                        <a:rPr lang="en-US" sz="900" b="0" i="0" u="none" strike="noStrike" kern="1200" dirty="0" smtClean="0">
                          <a:solidFill>
                            <a:schemeClr val="accent5">
                              <a:lumMod val="75000"/>
                            </a:schemeClr>
                          </a:solidFill>
                          <a:effectLst/>
                          <a:latin typeface="Calibri" panose="020F0502020204030204" pitchFamily="34" charset="0"/>
                          <a:ea typeface="+mn-ea"/>
                          <a:cs typeface="+mn-cs"/>
                        </a:rPr>
                        <a:t>Storage Bucket</a:t>
                      </a:r>
                      <a:endParaRPr lang="en-US" sz="900" b="0" i="0" u="none" strike="noStrike" kern="1200" dirty="0">
                        <a:solidFill>
                          <a:schemeClr val="accent5">
                            <a:lumMod val="75000"/>
                          </a:schemeClr>
                        </a:solidFill>
                        <a:effectLst/>
                        <a:latin typeface="Calibri" panose="020F0502020204030204" pitchFamily="34" charset="0"/>
                        <a:ea typeface="+mn-ea"/>
                        <a:cs typeface="+mn-cs"/>
                      </a:endParaRPr>
                    </a:p>
                  </a:txBody>
                  <a:tcPr marL="45720" marR="45720" anchor="ctr"/>
                </a:tc>
                <a:tc>
                  <a:txBody>
                    <a:bodyPr/>
                    <a:lstStyle/>
                    <a:p>
                      <a:pPr marL="0" algn="ctr" defTabSz="1341150" rtl="0" eaLnBrk="1" fontAlgn="b" latinLnBrk="0" hangingPunct="1"/>
                      <a:r>
                        <a:rPr lang="en-US" sz="900" b="0" i="0" u="none" strike="noStrike" kern="1200" dirty="0" smtClean="0">
                          <a:solidFill>
                            <a:schemeClr val="accent5">
                              <a:lumMod val="75000"/>
                            </a:schemeClr>
                          </a:solidFill>
                          <a:effectLst/>
                          <a:latin typeface="Calibri" panose="020F0502020204030204" pitchFamily="34" charset="0"/>
                          <a:ea typeface="+mn-ea"/>
                          <a:cs typeface="+mn-cs"/>
                        </a:rPr>
                        <a:t>Development</a:t>
                      </a:r>
                      <a:br>
                        <a:rPr lang="en-US" sz="900" b="0" i="0" u="none" strike="noStrike" kern="1200" dirty="0" smtClean="0">
                          <a:solidFill>
                            <a:schemeClr val="accent5">
                              <a:lumMod val="75000"/>
                            </a:schemeClr>
                          </a:solidFill>
                          <a:effectLst/>
                          <a:latin typeface="Calibri" panose="020F0502020204030204" pitchFamily="34" charset="0"/>
                          <a:ea typeface="+mn-ea"/>
                          <a:cs typeface="+mn-cs"/>
                        </a:rPr>
                      </a:br>
                      <a:r>
                        <a:rPr lang="en-US" sz="900" b="0" i="0" u="none" strike="noStrike" kern="1200" dirty="0" smtClean="0">
                          <a:solidFill>
                            <a:schemeClr val="accent5">
                              <a:lumMod val="75000"/>
                            </a:schemeClr>
                          </a:solidFill>
                          <a:effectLst/>
                          <a:latin typeface="Calibri" panose="020F0502020204030204" pitchFamily="34" charset="0"/>
                          <a:ea typeface="+mn-ea"/>
                          <a:cs typeface="+mn-cs"/>
                        </a:rPr>
                        <a:t>(SDK tool)</a:t>
                      </a:r>
                      <a:endParaRPr lang="en-US" sz="900" b="0" i="0" u="none" strike="noStrike" kern="1200" dirty="0">
                        <a:solidFill>
                          <a:schemeClr val="accent5">
                            <a:lumMod val="75000"/>
                          </a:schemeClr>
                        </a:solidFill>
                        <a:effectLst/>
                        <a:latin typeface="Calibri" panose="020F0502020204030204" pitchFamily="34" charset="0"/>
                        <a:ea typeface="+mn-ea"/>
                        <a:cs typeface="+mn-cs"/>
                      </a:endParaRPr>
                    </a:p>
                  </a:txBody>
                  <a:tcPr marL="45720" marR="45720" anchor="ctr">
                    <a:lnR w="12700" cap="flat" cmpd="sng" algn="ctr">
                      <a:noFill/>
                      <a:prstDash val="solid"/>
                      <a:round/>
                      <a:headEnd type="none" w="med" len="med"/>
                      <a:tailEnd type="none" w="med" len="med"/>
                    </a:lnR>
                  </a:tcPr>
                </a:tc>
                <a:tc>
                  <a:txBody>
                    <a:bodyPr/>
                    <a:lstStyle/>
                    <a:p>
                      <a:pPr marL="0" algn="ctr" defTabSz="1341150" rtl="0" eaLnBrk="1" fontAlgn="b" latinLnBrk="0" hangingPunct="1"/>
                      <a:endParaRPr lang="en-US" sz="900" b="0" i="0" u="none" strike="noStrike" kern="1200" dirty="0">
                        <a:solidFill>
                          <a:schemeClr val="accent5">
                            <a:lumMod val="75000"/>
                          </a:schemeClr>
                        </a:solidFill>
                        <a:effectLst/>
                        <a:latin typeface="Calibri" panose="020F0502020204030204" pitchFamily="34" charset="0"/>
                        <a:ea typeface="+mn-ea"/>
                        <a:cs typeface="+mn-cs"/>
                      </a:endParaRPr>
                    </a:p>
                  </a:txBody>
                  <a:tcPr marL="45720" marR="45720" anchor="ctr">
                    <a:lnL w="12700" cap="flat" cmpd="sng" algn="ctr">
                      <a:noFill/>
                      <a:prstDash val="solid"/>
                      <a:round/>
                      <a:headEnd type="none" w="med" len="med"/>
                      <a:tailEnd type="none" w="med" len="med"/>
                    </a:lnL>
                  </a:tcPr>
                </a:tc>
                <a:tc>
                  <a:txBody>
                    <a:bodyPr/>
                    <a:lstStyle/>
                    <a:p>
                      <a:pPr marL="0" algn="ctr" defTabSz="1341150" rtl="0" eaLnBrk="1" fontAlgn="b" latinLnBrk="0" hangingPunct="1"/>
                      <a:r>
                        <a:rPr lang="en-US" sz="900" b="0" i="0" u="none" strike="noStrike" kern="1200" dirty="0" smtClean="0">
                          <a:solidFill>
                            <a:schemeClr val="accent5">
                              <a:lumMod val="75000"/>
                            </a:schemeClr>
                          </a:solidFill>
                          <a:effectLst/>
                          <a:latin typeface="Calibri" panose="020F0502020204030204" pitchFamily="34" charset="0"/>
                          <a:ea typeface="+mn-ea"/>
                          <a:cs typeface="+mn-cs"/>
                        </a:rPr>
                        <a:t>Cloud-Based Communications</a:t>
                      </a:r>
                      <a:endParaRPr lang="en-US" sz="900" b="0" i="0" u="none" strike="noStrike" kern="1200" dirty="0">
                        <a:solidFill>
                          <a:schemeClr val="accent5">
                            <a:lumMod val="75000"/>
                          </a:schemeClr>
                        </a:solidFill>
                        <a:effectLst/>
                        <a:latin typeface="Calibri" panose="020F0502020204030204" pitchFamily="34" charset="0"/>
                        <a:ea typeface="+mn-ea"/>
                        <a:cs typeface="+mn-cs"/>
                      </a:endParaRPr>
                    </a:p>
                  </a:txBody>
                  <a:tcPr marL="45720" marR="45720" anchor="ctr"/>
                </a:tc>
                <a:tc>
                  <a:txBody>
                    <a:bodyPr/>
                    <a:lstStyle/>
                    <a:p>
                      <a:pPr marL="0" algn="ctr" defTabSz="1341150" rtl="0" eaLnBrk="1" fontAlgn="b" latinLnBrk="0" hangingPunct="1"/>
                      <a:r>
                        <a:rPr lang="en-US" sz="900" b="0" i="0" u="none" strike="noStrike" kern="1200" dirty="0" smtClean="0">
                          <a:solidFill>
                            <a:schemeClr val="accent5">
                              <a:lumMod val="75000"/>
                            </a:schemeClr>
                          </a:solidFill>
                          <a:effectLst/>
                          <a:latin typeface="Calibri" panose="020F0502020204030204" pitchFamily="34" charset="0"/>
                          <a:ea typeface="+mn-ea"/>
                          <a:cs typeface="+mn-cs"/>
                        </a:rPr>
                        <a:t>Theft</a:t>
                      </a:r>
                      <a:endParaRPr lang="en-US" sz="900" b="0" i="0" u="none" strike="noStrike" kern="1200" dirty="0">
                        <a:solidFill>
                          <a:schemeClr val="accent5">
                            <a:lumMod val="75000"/>
                          </a:schemeClr>
                        </a:solidFill>
                        <a:effectLst/>
                        <a:latin typeface="Calibri" panose="020F0502020204030204" pitchFamily="34" charset="0"/>
                        <a:ea typeface="+mn-ea"/>
                        <a:cs typeface="+mn-cs"/>
                      </a:endParaRPr>
                    </a:p>
                  </a:txBody>
                  <a:tcPr marL="45720" marR="45720" anchor="ctr"/>
                </a:tc>
                <a:tc>
                  <a:txBody>
                    <a:bodyPr/>
                    <a:lstStyle/>
                    <a:p>
                      <a:pPr marL="0" indent="0">
                        <a:buFont typeface="Arial" panose="020B0604020202020204" pitchFamily="34" charset="0"/>
                        <a:buNone/>
                      </a:pPr>
                      <a:r>
                        <a:rPr lang="en-US" sz="900" b="0" i="0" u="none" strike="noStrike" kern="1200" dirty="0" smtClean="0">
                          <a:solidFill>
                            <a:schemeClr val="accent5">
                              <a:lumMod val="75000"/>
                            </a:schemeClr>
                          </a:solidFill>
                          <a:effectLst/>
                          <a:latin typeface="Calibri" panose="020F0502020204030204" pitchFamily="34" charset="0"/>
                          <a:ea typeface="+mn-ea"/>
                          <a:cs typeface="+mn-cs"/>
                        </a:rPr>
                        <a:t>Attackers injected malicious code</a:t>
                      </a:r>
                      <a:r>
                        <a:rPr lang="en-US" sz="900" b="0" i="0" u="none" strike="noStrike" kern="1200" baseline="0" dirty="0" smtClean="0">
                          <a:solidFill>
                            <a:schemeClr val="accent5">
                              <a:lumMod val="75000"/>
                            </a:schemeClr>
                          </a:solidFill>
                          <a:effectLst/>
                          <a:latin typeface="Calibri" panose="020F0502020204030204" pitchFamily="34" charset="0"/>
                          <a:ea typeface="+mn-ea"/>
                          <a:cs typeface="+mn-cs"/>
                        </a:rPr>
                        <a:t> within the SDK library of a </a:t>
                      </a:r>
                      <a:r>
                        <a:rPr lang="en-US" sz="900" b="0" i="0" u="none" strike="noStrike" kern="1200" dirty="0" smtClean="0">
                          <a:solidFill>
                            <a:schemeClr val="accent5">
                              <a:lumMod val="75000"/>
                            </a:schemeClr>
                          </a:solidFill>
                          <a:effectLst/>
                          <a:latin typeface="Calibri" panose="020F0502020204030204" pitchFamily="34" charset="0"/>
                          <a:ea typeface="+mn-ea"/>
                          <a:cs typeface="+mn-cs"/>
                        </a:rPr>
                        <a:t>Communications Platform as a Service (CPAAS) company through its misconfigured</a:t>
                      </a:r>
                      <a:r>
                        <a:rPr lang="en-US" sz="900" b="0" i="0" u="none" strike="noStrike" kern="1200" baseline="0" dirty="0" smtClean="0">
                          <a:solidFill>
                            <a:schemeClr val="accent5">
                              <a:lumMod val="75000"/>
                            </a:schemeClr>
                          </a:solidFill>
                          <a:effectLst/>
                          <a:latin typeface="Calibri" panose="020F0502020204030204" pitchFamily="34" charset="0"/>
                          <a:ea typeface="+mn-ea"/>
                          <a:cs typeface="+mn-cs"/>
                        </a:rPr>
                        <a:t> cloud-hosted infrastructure.</a:t>
                      </a:r>
                      <a:endParaRPr lang="en-US" sz="900" b="0" i="0" u="none" strike="noStrike" kern="1200" dirty="0">
                        <a:solidFill>
                          <a:schemeClr val="accent5">
                            <a:lumMod val="75000"/>
                          </a:schemeClr>
                        </a:solidFill>
                        <a:effectLst/>
                        <a:latin typeface="Calibri" panose="020F0502020204030204" pitchFamily="34" charset="0"/>
                        <a:ea typeface="+mn-ea"/>
                        <a:cs typeface="+mn-cs"/>
                      </a:endParaRPr>
                    </a:p>
                  </a:txBody>
                  <a:tcPr marL="45720" marR="45720" anchor="ctr"/>
                </a:tc>
                <a:extLst>
                  <a:ext uri="{0D108BD9-81ED-4DB2-BD59-A6C34878D82A}">
                    <a16:rowId xmlns:a16="http://schemas.microsoft.com/office/drawing/2014/main" val="1193397889"/>
                  </a:ext>
                </a:extLst>
              </a:tr>
              <a:tr h="389823">
                <a:tc>
                  <a:txBody>
                    <a:bodyPr/>
                    <a:lstStyle/>
                    <a:p>
                      <a:pPr marL="0" marR="0" lvl="0" indent="0" algn="ctr" defTabSz="134115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dirty="0" smtClean="0">
                          <a:ln>
                            <a:noFill/>
                          </a:ln>
                          <a:solidFill>
                            <a:schemeClr val="accent2"/>
                          </a:solidFill>
                          <a:effectLst/>
                          <a:uLnTx/>
                          <a:uFillTx/>
                          <a:latin typeface="Calibri" panose="020F0502020204030204" pitchFamily="34" charset="0"/>
                          <a:ea typeface="+mn-ea"/>
                          <a:cs typeface="+mn-cs"/>
                        </a:rPr>
                        <a:t>❻</a:t>
                      </a:r>
                    </a:p>
                  </a:txBody>
                  <a:tcPr marL="45720" marR="45720" anchor="ctr"/>
                </a:tc>
                <a:tc>
                  <a:txBody>
                    <a:bodyPr/>
                    <a:lstStyle/>
                    <a:p>
                      <a:pPr marL="0" algn="ctr" defTabSz="1341150" rtl="0" eaLnBrk="1" fontAlgn="b" latinLnBrk="0" hangingPunct="1"/>
                      <a:r>
                        <a:rPr lang="en-US" sz="900" b="0" i="0" u="none" strike="noStrike" kern="1200" dirty="0" smtClean="0">
                          <a:solidFill>
                            <a:schemeClr val="accent5">
                              <a:lumMod val="75000"/>
                            </a:schemeClr>
                          </a:solidFill>
                          <a:effectLst/>
                          <a:latin typeface="Calibri" panose="020F0502020204030204" pitchFamily="34" charset="0"/>
                          <a:ea typeface="+mn-ea"/>
                          <a:cs typeface="+mn-cs"/>
                        </a:rPr>
                        <a:t>Jun 2020</a:t>
                      </a:r>
                      <a:endParaRPr lang="en-US" sz="900" b="0" i="0" u="none" strike="noStrike" kern="1200" dirty="0">
                        <a:solidFill>
                          <a:schemeClr val="accent5">
                            <a:lumMod val="75000"/>
                          </a:schemeClr>
                        </a:solidFill>
                        <a:effectLst/>
                        <a:latin typeface="Calibri" panose="020F0502020204030204" pitchFamily="34" charset="0"/>
                        <a:ea typeface="+mn-ea"/>
                        <a:cs typeface="+mn-cs"/>
                      </a:endParaRPr>
                    </a:p>
                  </a:txBody>
                  <a:tcPr marL="45720" marR="45720" anchor="ctr"/>
                </a:tc>
                <a:tc>
                  <a:txBody>
                    <a:bodyPr/>
                    <a:lstStyle/>
                    <a:p>
                      <a:pPr marL="0" algn="ctr" defTabSz="1341150" rtl="0" eaLnBrk="1" fontAlgn="b" latinLnBrk="0" hangingPunct="1"/>
                      <a:r>
                        <a:rPr lang="en-US" sz="900" b="0" i="0" u="none" strike="noStrike" kern="1200" dirty="0" smtClean="0">
                          <a:solidFill>
                            <a:schemeClr val="accent5">
                              <a:lumMod val="75000"/>
                            </a:schemeClr>
                          </a:solidFill>
                          <a:effectLst/>
                          <a:latin typeface="Calibri" panose="020F0502020204030204" pitchFamily="34" charset="0"/>
                          <a:ea typeface="+mn-ea"/>
                          <a:cs typeface="+mn-cs"/>
                        </a:rPr>
                        <a:t>GoldenSpy</a:t>
                      </a:r>
                    </a:p>
                    <a:p>
                      <a:pPr marL="0" algn="ctr" defTabSz="1341150" rtl="0" eaLnBrk="1" fontAlgn="b" latinLnBrk="0" hangingPunct="1"/>
                      <a:r>
                        <a:rPr lang="en-US" sz="900" b="0" i="0" u="none" strike="noStrike" kern="1200" dirty="0" smtClean="0">
                          <a:solidFill>
                            <a:schemeClr val="accent5">
                              <a:lumMod val="75000"/>
                            </a:schemeClr>
                          </a:solidFill>
                          <a:effectLst/>
                          <a:latin typeface="Calibri" panose="020F0502020204030204" pitchFamily="34" charset="0"/>
                          <a:ea typeface="+mn-ea"/>
                          <a:cs typeface="+mn-cs"/>
                        </a:rPr>
                        <a:t>(MITRE ID: </a:t>
                      </a:r>
                      <a:r>
                        <a:rPr lang="en-US" sz="900" b="0" i="0" u="none" strike="noStrike" kern="1200" dirty="0" err="1" smtClean="0">
                          <a:solidFill>
                            <a:schemeClr val="accent5">
                              <a:lumMod val="75000"/>
                            </a:schemeClr>
                          </a:solidFill>
                          <a:effectLst/>
                          <a:latin typeface="Calibri" panose="020F0502020204030204" pitchFamily="34" charset="0"/>
                          <a:ea typeface="+mn-ea"/>
                          <a:cs typeface="+mn-cs"/>
                        </a:rPr>
                        <a:t>S0493</a:t>
                      </a:r>
                      <a:r>
                        <a:rPr lang="en-US" sz="900" b="0" i="0" u="none" strike="noStrike" kern="1200" dirty="0" smtClean="0">
                          <a:solidFill>
                            <a:schemeClr val="accent5">
                              <a:lumMod val="75000"/>
                            </a:schemeClr>
                          </a:solidFill>
                          <a:effectLst/>
                          <a:latin typeface="Calibri" panose="020F0502020204030204" pitchFamily="34" charset="0"/>
                          <a:ea typeface="+mn-ea"/>
                          <a:cs typeface="+mn-cs"/>
                        </a:rPr>
                        <a:t>)</a:t>
                      </a:r>
                      <a:endParaRPr lang="en-US" sz="900" b="0" i="0" u="none" strike="noStrike" kern="1200" dirty="0">
                        <a:solidFill>
                          <a:schemeClr val="accent5">
                            <a:lumMod val="75000"/>
                          </a:schemeClr>
                        </a:solidFill>
                        <a:effectLst/>
                        <a:latin typeface="Calibri" panose="020F0502020204030204" pitchFamily="34" charset="0"/>
                        <a:ea typeface="+mn-ea"/>
                        <a:cs typeface="+mn-cs"/>
                      </a:endParaRPr>
                    </a:p>
                  </a:txBody>
                  <a:tcPr marL="45720" marR="45720" anchor="ctr"/>
                </a:tc>
                <a:tc>
                  <a:txBody>
                    <a:bodyPr/>
                    <a:lstStyle/>
                    <a:p>
                      <a:pPr marL="0" algn="ctr" defTabSz="1341150" rtl="0" eaLnBrk="1" fontAlgn="b" latinLnBrk="0" hangingPunct="1"/>
                      <a:r>
                        <a:rPr lang="en-US" sz="900" b="0" i="0" u="none" strike="noStrike" kern="1200" dirty="0" smtClean="0">
                          <a:solidFill>
                            <a:schemeClr val="accent5">
                              <a:lumMod val="75000"/>
                            </a:schemeClr>
                          </a:solidFill>
                          <a:effectLst/>
                          <a:latin typeface="Calibri" panose="020F0502020204030204" pitchFamily="34" charset="0"/>
                          <a:ea typeface="+mn-ea"/>
                          <a:cs typeface="+mn-cs"/>
                        </a:rPr>
                        <a:t>Over Distribution with Hidden</a:t>
                      </a:r>
                      <a:r>
                        <a:rPr lang="en-US" sz="900" b="0" i="0" u="none" strike="noStrike" kern="1200" baseline="0" dirty="0" smtClean="0">
                          <a:solidFill>
                            <a:schemeClr val="accent5">
                              <a:lumMod val="75000"/>
                            </a:schemeClr>
                          </a:solidFill>
                          <a:effectLst/>
                          <a:latin typeface="Calibri" panose="020F0502020204030204" pitchFamily="34" charset="0"/>
                          <a:ea typeface="+mn-ea"/>
                          <a:cs typeface="+mn-cs"/>
                        </a:rPr>
                        <a:t> Malicious Properties</a:t>
                      </a:r>
                      <a:endParaRPr lang="en-US" sz="900" b="0" i="0" u="none" strike="noStrike" kern="1200" dirty="0">
                        <a:solidFill>
                          <a:schemeClr val="accent5">
                            <a:lumMod val="75000"/>
                          </a:schemeClr>
                        </a:solidFill>
                        <a:effectLst/>
                        <a:latin typeface="Calibri" panose="020F0502020204030204" pitchFamily="34" charset="0"/>
                        <a:ea typeface="+mn-ea"/>
                        <a:cs typeface="+mn-cs"/>
                      </a:endParaRPr>
                    </a:p>
                  </a:txBody>
                  <a:tcPr marL="45720" marR="45720" anchor="ctr"/>
                </a:tc>
                <a:tc>
                  <a:txBody>
                    <a:bodyPr/>
                    <a:lstStyle/>
                    <a:p>
                      <a:pPr marL="0" algn="ctr" defTabSz="1341150" rtl="0" eaLnBrk="1" fontAlgn="b" latinLnBrk="0" hangingPunct="1"/>
                      <a:r>
                        <a:rPr lang="en-US" sz="900" b="0" i="0" u="none" strike="noStrike" kern="1200" dirty="0" smtClean="0">
                          <a:solidFill>
                            <a:schemeClr val="accent5">
                              <a:lumMod val="75000"/>
                            </a:schemeClr>
                          </a:solidFill>
                          <a:effectLst/>
                          <a:latin typeface="Calibri" panose="020F0502020204030204" pitchFamily="34" charset="0"/>
                          <a:ea typeface="+mn-ea"/>
                          <a:cs typeface="+mn-cs"/>
                        </a:rPr>
                        <a:t>Design</a:t>
                      </a:r>
                      <a:br>
                        <a:rPr lang="en-US" sz="900" b="0" i="0" u="none" strike="noStrike" kern="1200" dirty="0" smtClean="0">
                          <a:solidFill>
                            <a:schemeClr val="accent5">
                              <a:lumMod val="75000"/>
                            </a:schemeClr>
                          </a:solidFill>
                          <a:effectLst/>
                          <a:latin typeface="Calibri" panose="020F0502020204030204" pitchFamily="34" charset="0"/>
                          <a:ea typeface="+mn-ea"/>
                          <a:cs typeface="+mn-cs"/>
                        </a:rPr>
                      </a:br>
                      <a:r>
                        <a:rPr lang="en-US" sz="900" b="0" i="0" u="none" strike="noStrike" kern="1200" dirty="0" smtClean="0">
                          <a:solidFill>
                            <a:schemeClr val="accent5">
                              <a:lumMod val="75000"/>
                            </a:schemeClr>
                          </a:solidFill>
                          <a:effectLst/>
                          <a:latin typeface="Calibri" panose="020F0502020204030204" pitchFamily="34" charset="0"/>
                          <a:ea typeface="+mn-ea"/>
                          <a:cs typeface="+mn-cs"/>
                        </a:rPr>
                        <a:t>(intentional)</a:t>
                      </a:r>
                      <a:endParaRPr lang="en-US" sz="900" b="0" i="0" u="none" strike="noStrike" kern="1200" dirty="0">
                        <a:solidFill>
                          <a:schemeClr val="accent5">
                            <a:lumMod val="75000"/>
                          </a:schemeClr>
                        </a:solidFill>
                        <a:effectLst/>
                        <a:latin typeface="Calibri" panose="020F0502020204030204" pitchFamily="34" charset="0"/>
                        <a:ea typeface="+mn-ea"/>
                        <a:cs typeface="+mn-cs"/>
                      </a:endParaRPr>
                    </a:p>
                  </a:txBody>
                  <a:tcPr marL="45720" marR="45720" anchor="ctr">
                    <a:lnR w="12700" cap="flat" cmpd="sng" algn="ctr">
                      <a:noFill/>
                      <a:prstDash val="solid"/>
                      <a:round/>
                      <a:headEnd type="none" w="med" len="med"/>
                      <a:tailEnd type="none" w="med" len="med"/>
                    </a:lnR>
                  </a:tcPr>
                </a:tc>
                <a:tc>
                  <a:txBody>
                    <a:bodyPr/>
                    <a:lstStyle/>
                    <a:p>
                      <a:pPr marL="0" algn="ctr" defTabSz="1341150" rtl="0" eaLnBrk="1" fontAlgn="b" latinLnBrk="0" hangingPunct="1"/>
                      <a:endParaRPr lang="en-US" sz="900" b="0" i="0" u="none" strike="noStrike" kern="1200" dirty="0">
                        <a:solidFill>
                          <a:schemeClr val="accent5">
                            <a:lumMod val="75000"/>
                          </a:schemeClr>
                        </a:solidFill>
                        <a:effectLst/>
                        <a:latin typeface="Calibri" panose="020F0502020204030204" pitchFamily="34" charset="0"/>
                        <a:ea typeface="+mn-ea"/>
                        <a:cs typeface="+mn-cs"/>
                      </a:endParaRPr>
                    </a:p>
                  </a:txBody>
                  <a:tcPr marL="45720" marR="45720" anchor="ctr">
                    <a:lnL w="12700" cap="flat" cmpd="sng" algn="ctr">
                      <a:noFill/>
                      <a:prstDash val="solid"/>
                      <a:round/>
                      <a:headEnd type="none" w="med" len="med"/>
                      <a:tailEnd type="none" w="med" len="med"/>
                    </a:lnL>
                  </a:tcPr>
                </a:tc>
                <a:tc>
                  <a:txBody>
                    <a:bodyPr/>
                    <a:lstStyle/>
                    <a:p>
                      <a:pPr marL="0" algn="ctr" defTabSz="1341150" rtl="0" eaLnBrk="1" fontAlgn="b" latinLnBrk="0" hangingPunct="1"/>
                      <a:r>
                        <a:rPr lang="en-US" sz="900" b="0" i="0" u="none" strike="noStrike" kern="1200" dirty="0" smtClean="0">
                          <a:solidFill>
                            <a:schemeClr val="accent5">
                              <a:lumMod val="75000"/>
                            </a:schemeClr>
                          </a:solidFill>
                          <a:effectLst/>
                          <a:latin typeface="Calibri" panose="020F0502020204030204" pitchFamily="34" charset="0"/>
                          <a:ea typeface="+mn-ea"/>
                          <a:cs typeface="+mn-cs"/>
                        </a:rPr>
                        <a:t>Business Software</a:t>
                      </a:r>
                      <a:endParaRPr lang="en-US" sz="900" b="0" i="0" u="none" strike="noStrike" kern="1200" dirty="0">
                        <a:solidFill>
                          <a:schemeClr val="accent5">
                            <a:lumMod val="75000"/>
                          </a:schemeClr>
                        </a:solidFill>
                        <a:effectLst/>
                        <a:latin typeface="Calibri" panose="020F0502020204030204" pitchFamily="34" charset="0"/>
                        <a:ea typeface="+mn-ea"/>
                        <a:cs typeface="+mn-cs"/>
                      </a:endParaRPr>
                    </a:p>
                  </a:txBody>
                  <a:tcPr marL="45720" marR="45720" anchor="ctr"/>
                </a:tc>
                <a:tc>
                  <a:txBody>
                    <a:bodyPr/>
                    <a:lstStyle/>
                    <a:p>
                      <a:pPr marL="0" algn="ctr" defTabSz="1341150" rtl="0" eaLnBrk="1" fontAlgn="b" latinLnBrk="0" hangingPunct="1"/>
                      <a:r>
                        <a:rPr lang="en-US" sz="900" b="0" i="0" u="none" strike="noStrike" kern="1200" dirty="0" smtClean="0">
                          <a:solidFill>
                            <a:schemeClr val="accent5">
                              <a:lumMod val="75000"/>
                            </a:schemeClr>
                          </a:solidFill>
                          <a:effectLst/>
                          <a:latin typeface="Calibri" panose="020F0502020204030204" pitchFamily="34" charset="0"/>
                          <a:ea typeface="+mn-ea"/>
                          <a:cs typeface="+mn-cs"/>
                        </a:rPr>
                        <a:t>Targeted specific</a:t>
                      </a:r>
                      <a:r>
                        <a:rPr lang="en-US" sz="900" b="0" i="0" u="none" strike="noStrike" kern="1200" baseline="0" dirty="0" smtClean="0">
                          <a:solidFill>
                            <a:schemeClr val="accent5">
                              <a:lumMod val="75000"/>
                            </a:schemeClr>
                          </a:solidFill>
                          <a:effectLst/>
                          <a:latin typeface="Calibri" panose="020F0502020204030204" pitchFamily="34" charset="0"/>
                          <a:ea typeface="+mn-ea"/>
                          <a:cs typeface="+mn-cs"/>
                        </a:rPr>
                        <a:t> Western c</a:t>
                      </a:r>
                      <a:r>
                        <a:rPr lang="en-US" sz="900" b="0" i="0" u="none" strike="noStrike" kern="1200" dirty="0" smtClean="0">
                          <a:solidFill>
                            <a:schemeClr val="accent5">
                              <a:lumMod val="75000"/>
                            </a:schemeClr>
                          </a:solidFill>
                          <a:effectLst/>
                          <a:latin typeface="Calibri" panose="020F0502020204030204" pitchFamily="34" charset="0"/>
                          <a:ea typeface="+mn-ea"/>
                          <a:cs typeface="+mn-cs"/>
                        </a:rPr>
                        <a:t>ompanies</a:t>
                      </a:r>
                      <a:endParaRPr lang="en-US" sz="900" b="0" i="0" u="none" strike="noStrike" kern="1200" dirty="0">
                        <a:solidFill>
                          <a:schemeClr val="accent5">
                            <a:lumMod val="75000"/>
                          </a:schemeClr>
                        </a:solidFill>
                        <a:effectLst/>
                        <a:latin typeface="Calibri" panose="020F0502020204030204" pitchFamily="34" charset="0"/>
                        <a:ea typeface="+mn-ea"/>
                        <a:cs typeface="+mn-cs"/>
                      </a:endParaRPr>
                    </a:p>
                  </a:txBody>
                  <a:tcPr marL="45720" marR="45720" anchor="ctr"/>
                </a:tc>
                <a:tc>
                  <a:txBody>
                    <a:bodyPr/>
                    <a:lstStyle/>
                    <a:p>
                      <a:pPr marL="0" indent="0">
                        <a:buFont typeface="Arial" panose="020B0604020202020204" pitchFamily="34" charset="0"/>
                        <a:buNone/>
                      </a:pPr>
                      <a:r>
                        <a:rPr lang="en-US" sz="900" b="0" i="0" u="none" strike="noStrike" kern="1200" dirty="0" smtClean="0">
                          <a:solidFill>
                            <a:schemeClr val="accent5">
                              <a:lumMod val="75000"/>
                            </a:schemeClr>
                          </a:solidFill>
                          <a:effectLst/>
                          <a:latin typeface="Calibri" panose="020F0502020204030204" pitchFamily="34" charset="0"/>
                          <a:ea typeface="+mn-ea"/>
                          <a:cs typeface="+mn-cs"/>
                        </a:rPr>
                        <a:t>A Chinese bank compelled Western corporate clients to install tax software containing a hidden backdoor.</a:t>
                      </a:r>
                      <a:endParaRPr lang="en-US" sz="900" b="0" i="0" u="none" strike="noStrike" kern="1200" dirty="0">
                        <a:solidFill>
                          <a:schemeClr val="accent5">
                            <a:lumMod val="75000"/>
                          </a:schemeClr>
                        </a:solidFill>
                        <a:effectLst/>
                        <a:latin typeface="Calibri" panose="020F0502020204030204" pitchFamily="34" charset="0"/>
                        <a:ea typeface="+mn-ea"/>
                        <a:cs typeface="+mn-cs"/>
                      </a:endParaRPr>
                    </a:p>
                  </a:txBody>
                  <a:tcPr marL="45720" marR="45720" anchor="ctr"/>
                </a:tc>
                <a:extLst>
                  <a:ext uri="{0D108BD9-81ED-4DB2-BD59-A6C34878D82A}">
                    <a16:rowId xmlns:a16="http://schemas.microsoft.com/office/drawing/2014/main" val="2056554066"/>
                  </a:ext>
                </a:extLst>
              </a:tr>
              <a:tr h="389823">
                <a:tc>
                  <a:txBody>
                    <a:bodyPr/>
                    <a:lstStyle/>
                    <a:p>
                      <a:pPr marL="0" marR="0" lvl="0" indent="0" algn="ctr" defTabSz="134115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dirty="0" smtClean="0">
                          <a:ln>
                            <a:noFill/>
                          </a:ln>
                          <a:solidFill>
                            <a:schemeClr val="accent2"/>
                          </a:solidFill>
                          <a:effectLst/>
                          <a:uLnTx/>
                          <a:uFillTx/>
                          <a:latin typeface="Calibri" panose="020F0502020204030204" pitchFamily="34" charset="0"/>
                          <a:ea typeface="+mn-ea"/>
                          <a:cs typeface="+mn-cs"/>
                        </a:rPr>
                        <a:t>❼</a:t>
                      </a:r>
                    </a:p>
                  </a:txBody>
                  <a:tcPr marL="45720" marR="45720" anchor="ctr"/>
                </a:tc>
                <a:tc>
                  <a:txBody>
                    <a:bodyPr/>
                    <a:lstStyle/>
                    <a:p>
                      <a:pPr marL="0" algn="ctr" defTabSz="1341150" rtl="0" eaLnBrk="1" fontAlgn="b" latinLnBrk="0" hangingPunct="1"/>
                      <a:r>
                        <a:rPr lang="en-US" sz="900" b="0" i="0" u="none" strike="noStrike" kern="1200" dirty="0" smtClean="0">
                          <a:solidFill>
                            <a:schemeClr val="accent5">
                              <a:lumMod val="75000"/>
                            </a:schemeClr>
                          </a:solidFill>
                          <a:effectLst/>
                          <a:latin typeface="Calibri" panose="020F0502020204030204" pitchFamily="34" charset="0"/>
                          <a:ea typeface="+mn-ea"/>
                          <a:cs typeface="+mn-cs"/>
                        </a:rPr>
                        <a:t>Jan 2019</a:t>
                      </a:r>
                      <a:endParaRPr lang="en-US" sz="900" b="0" i="0" u="none" strike="noStrike" kern="1200" dirty="0">
                        <a:solidFill>
                          <a:schemeClr val="accent5">
                            <a:lumMod val="75000"/>
                          </a:schemeClr>
                        </a:solidFill>
                        <a:effectLst/>
                        <a:latin typeface="Calibri" panose="020F0502020204030204" pitchFamily="34" charset="0"/>
                        <a:ea typeface="+mn-ea"/>
                        <a:cs typeface="+mn-cs"/>
                      </a:endParaRPr>
                    </a:p>
                  </a:txBody>
                  <a:tcPr marL="45720" marR="45720" anchor="ctr"/>
                </a:tc>
                <a:tc>
                  <a:txBody>
                    <a:bodyPr/>
                    <a:lstStyle/>
                    <a:p>
                      <a:pPr marL="0" algn="ctr" defTabSz="1341150" rtl="0" eaLnBrk="1" fontAlgn="b" latinLnBrk="0" hangingPunct="1"/>
                      <a:r>
                        <a:rPr lang="en-US" sz="900" b="0" i="0" u="none" strike="noStrike" kern="1200" dirty="0" smtClean="0">
                          <a:solidFill>
                            <a:schemeClr val="accent5">
                              <a:lumMod val="75000"/>
                            </a:schemeClr>
                          </a:solidFill>
                          <a:effectLst/>
                          <a:latin typeface="Calibri" panose="020F0502020204030204" pitchFamily="34" charset="0"/>
                          <a:ea typeface="+mn-ea"/>
                          <a:cs typeface="+mn-cs"/>
                        </a:rPr>
                        <a:t>Asus compromise (ShadowHammer)</a:t>
                      </a:r>
                      <a:endParaRPr lang="en-US" sz="900" b="0" i="0" u="none" strike="noStrike" kern="1200" dirty="0">
                        <a:solidFill>
                          <a:schemeClr val="accent5">
                            <a:lumMod val="75000"/>
                          </a:schemeClr>
                        </a:solidFill>
                        <a:effectLst/>
                        <a:latin typeface="Calibri" panose="020F0502020204030204" pitchFamily="34" charset="0"/>
                        <a:ea typeface="+mn-ea"/>
                        <a:cs typeface="+mn-cs"/>
                      </a:endParaRPr>
                    </a:p>
                  </a:txBody>
                  <a:tcPr marL="45720" marR="45720" anchor="ctr"/>
                </a:tc>
                <a:tc>
                  <a:txBody>
                    <a:bodyPr/>
                    <a:lstStyle/>
                    <a:p>
                      <a:pPr marL="0" algn="ctr" defTabSz="1341150" rtl="0" eaLnBrk="1" fontAlgn="b" latinLnBrk="0" hangingPunct="1"/>
                      <a:r>
                        <a:rPr lang="en-US" sz="900" b="0" i="0" u="none" strike="noStrike" kern="1200" dirty="0" smtClean="0">
                          <a:solidFill>
                            <a:schemeClr val="accent5">
                              <a:lumMod val="75000"/>
                            </a:schemeClr>
                          </a:solidFill>
                          <a:effectLst/>
                          <a:latin typeface="Calibri" panose="020F0502020204030204" pitchFamily="34" charset="0"/>
                          <a:ea typeface="+mn-ea"/>
                          <a:cs typeface="+mn-cs"/>
                        </a:rPr>
                        <a:t>Compromised Development Infrastructure</a:t>
                      </a:r>
                      <a:endParaRPr lang="en-US" sz="900" b="0" i="0" u="none" strike="noStrike" kern="1200" dirty="0">
                        <a:solidFill>
                          <a:schemeClr val="accent5">
                            <a:lumMod val="75000"/>
                          </a:schemeClr>
                        </a:solidFill>
                        <a:effectLst/>
                        <a:latin typeface="Calibri" panose="020F0502020204030204" pitchFamily="34" charset="0"/>
                        <a:ea typeface="+mn-ea"/>
                        <a:cs typeface="+mn-cs"/>
                      </a:endParaRPr>
                    </a:p>
                  </a:txBody>
                  <a:tcPr marL="45720" marR="45720" anchor="ctr"/>
                </a:tc>
                <a:tc>
                  <a:txBody>
                    <a:bodyPr/>
                    <a:lstStyle/>
                    <a:p>
                      <a:pPr marL="0" marR="0" lvl="0" indent="0" algn="ctr" defTabSz="1341150" rtl="0" eaLnBrk="1" fontAlgn="b" latinLnBrk="0" hangingPunct="1">
                        <a:lnSpc>
                          <a:spcPct val="100000"/>
                        </a:lnSpc>
                        <a:spcBef>
                          <a:spcPts val="0"/>
                        </a:spcBef>
                        <a:spcAft>
                          <a:spcPts val="0"/>
                        </a:spcAft>
                        <a:buClrTx/>
                        <a:buSzTx/>
                        <a:buFontTx/>
                        <a:buNone/>
                        <a:tabLst/>
                        <a:defRPr/>
                      </a:pPr>
                      <a:r>
                        <a:rPr lang="en-US" sz="900" b="0" i="0" u="none" strike="noStrike" kern="1200" dirty="0" smtClean="0">
                          <a:solidFill>
                            <a:schemeClr val="accent5">
                              <a:lumMod val="75000"/>
                            </a:schemeClr>
                          </a:solidFill>
                          <a:effectLst/>
                          <a:latin typeface="Calibri" panose="020F0502020204030204" pitchFamily="34" charset="0"/>
                          <a:ea typeface="+mn-ea"/>
                          <a:cs typeface="+mn-cs"/>
                        </a:rPr>
                        <a:t>Development</a:t>
                      </a:r>
                      <a:br>
                        <a:rPr lang="en-US" sz="900" b="0" i="0" u="none" strike="noStrike" kern="1200" dirty="0" smtClean="0">
                          <a:solidFill>
                            <a:schemeClr val="accent5">
                              <a:lumMod val="75000"/>
                            </a:schemeClr>
                          </a:solidFill>
                          <a:effectLst/>
                          <a:latin typeface="Calibri" panose="020F0502020204030204" pitchFamily="34" charset="0"/>
                          <a:ea typeface="+mn-ea"/>
                          <a:cs typeface="+mn-cs"/>
                        </a:rPr>
                      </a:br>
                      <a:r>
                        <a:rPr lang="en-US" sz="900" b="0" i="0" u="none" strike="noStrike" kern="1200" dirty="0" smtClean="0">
                          <a:solidFill>
                            <a:schemeClr val="accent5">
                              <a:lumMod val="75000"/>
                            </a:schemeClr>
                          </a:solidFill>
                          <a:effectLst/>
                          <a:latin typeface="Calibri" panose="020F0502020204030204" pitchFamily="34" charset="0"/>
                          <a:ea typeface="+mn-ea"/>
                          <a:cs typeface="+mn-cs"/>
                        </a:rPr>
                        <a:t>(digital certificates)</a:t>
                      </a:r>
                    </a:p>
                  </a:txBody>
                  <a:tcPr marL="45720" marR="45720" anchor="ctr">
                    <a:lnR w="12700" cap="flat" cmpd="sng" algn="ctr">
                      <a:noFill/>
                      <a:prstDash val="solid"/>
                      <a:round/>
                      <a:headEnd type="none" w="med" len="med"/>
                      <a:tailEnd type="none" w="med" len="med"/>
                    </a:lnR>
                  </a:tcPr>
                </a:tc>
                <a:tc>
                  <a:txBody>
                    <a:bodyPr/>
                    <a:lstStyle/>
                    <a:p>
                      <a:pPr marL="0" algn="ctr" defTabSz="1341150" rtl="0" eaLnBrk="1" fontAlgn="b" latinLnBrk="0" hangingPunct="1"/>
                      <a:endParaRPr lang="en-US" sz="900" b="0" i="0" u="none" strike="noStrike" kern="1200" dirty="0">
                        <a:solidFill>
                          <a:schemeClr val="accent5">
                            <a:lumMod val="75000"/>
                          </a:schemeClr>
                        </a:solidFill>
                        <a:effectLst/>
                        <a:latin typeface="Calibri" panose="020F0502020204030204" pitchFamily="34" charset="0"/>
                        <a:ea typeface="+mn-ea"/>
                        <a:cs typeface="+mn-cs"/>
                      </a:endParaRPr>
                    </a:p>
                  </a:txBody>
                  <a:tcPr marL="45720" marR="45720" anchor="ctr">
                    <a:lnL w="12700" cap="flat" cmpd="sng" algn="ctr">
                      <a:noFill/>
                      <a:prstDash val="solid"/>
                      <a:round/>
                      <a:headEnd type="none" w="med" len="med"/>
                      <a:tailEnd type="none" w="med" len="med"/>
                    </a:lnL>
                  </a:tcPr>
                </a:tc>
                <a:tc>
                  <a:txBody>
                    <a:bodyPr/>
                    <a:lstStyle/>
                    <a:p>
                      <a:pPr marL="0" algn="ctr" defTabSz="1341150" rtl="0" eaLnBrk="1" fontAlgn="b" latinLnBrk="0" hangingPunct="1"/>
                      <a:r>
                        <a:rPr lang="en-US" sz="900" b="0" i="0" u="none" strike="noStrike" kern="1200" dirty="0" smtClean="0">
                          <a:solidFill>
                            <a:schemeClr val="accent5">
                              <a:lumMod val="75000"/>
                            </a:schemeClr>
                          </a:solidFill>
                          <a:effectLst/>
                          <a:latin typeface="Calibri" panose="020F0502020204030204" pitchFamily="34" charset="0"/>
                          <a:ea typeface="+mn-ea"/>
                          <a:cs typeface="+mn-cs"/>
                        </a:rPr>
                        <a:t>Computer Utility</a:t>
                      </a:r>
                    </a:p>
                    <a:p>
                      <a:pPr marL="0" algn="ctr" defTabSz="1341150" rtl="0" eaLnBrk="1" fontAlgn="b" latinLnBrk="0" hangingPunct="1"/>
                      <a:r>
                        <a:rPr lang="en-US" sz="900" b="0" i="0" u="none" strike="noStrike" kern="1200" dirty="0" smtClean="0">
                          <a:solidFill>
                            <a:schemeClr val="accent5">
                              <a:lumMod val="75000"/>
                            </a:schemeClr>
                          </a:solidFill>
                          <a:effectLst/>
                          <a:latin typeface="Calibri" panose="020F0502020204030204" pitchFamily="34" charset="0"/>
                          <a:ea typeface="+mn-ea"/>
                          <a:cs typeface="+mn-cs"/>
                        </a:rPr>
                        <a:t>(Software Updater)</a:t>
                      </a:r>
                      <a:endParaRPr lang="en-US" sz="900" b="0" i="0" u="none" strike="noStrike" kern="1200" dirty="0">
                        <a:solidFill>
                          <a:schemeClr val="accent5">
                            <a:lumMod val="75000"/>
                          </a:schemeClr>
                        </a:solidFill>
                        <a:effectLst/>
                        <a:latin typeface="Calibri" panose="020F0502020204030204" pitchFamily="34" charset="0"/>
                        <a:ea typeface="+mn-ea"/>
                        <a:cs typeface="+mn-cs"/>
                      </a:endParaRPr>
                    </a:p>
                  </a:txBody>
                  <a:tcPr marL="45720" marR="45720" anchor="ctr"/>
                </a:tc>
                <a:tc>
                  <a:txBody>
                    <a:bodyPr/>
                    <a:lstStyle/>
                    <a:p>
                      <a:pPr marL="0" algn="ctr" defTabSz="1341150" rtl="0" eaLnBrk="1" fontAlgn="b" latinLnBrk="0" hangingPunct="1"/>
                      <a:r>
                        <a:rPr lang="en-US" sz="900" b="0" i="0" u="none" strike="noStrike" kern="1200" dirty="0" smtClean="0">
                          <a:solidFill>
                            <a:schemeClr val="accent5">
                              <a:lumMod val="75000"/>
                            </a:schemeClr>
                          </a:solidFill>
                          <a:effectLst/>
                          <a:latin typeface="Calibri" panose="020F0502020204030204" pitchFamily="34" charset="0"/>
                          <a:ea typeface="+mn-ea"/>
                          <a:cs typeface="+mn-cs"/>
                        </a:rPr>
                        <a:t>Targeted specific individuals</a:t>
                      </a:r>
                      <a:endParaRPr lang="en-US" sz="900" b="0" i="0" u="none" strike="noStrike" kern="1200" dirty="0">
                        <a:solidFill>
                          <a:schemeClr val="accent5">
                            <a:lumMod val="75000"/>
                          </a:schemeClr>
                        </a:solidFill>
                        <a:effectLst/>
                        <a:latin typeface="Calibri" panose="020F0502020204030204" pitchFamily="34" charset="0"/>
                        <a:ea typeface="+mn-ea"/>
                        <a:cs typeface="+mn-cs"/>
                      </a:endParaRPr>
                    </a:p>
                  </a:txBody>
                  <a:tcPr marL="45720" marR="45720" anchor="ctr"/>
                </a:tc>
                <a:tc>
                  <a:txBody>
                    <a:bodyPr/>
                    <a:lstStyle/>
                    <a:p>
                      <a:pPr marL="0" indent="0">
                        <a:buFont typeface="Arial" panose="020B0604020202020204" pitchFamily="34" charset="0"/>
                        <a:buNone/>
                      </a:pPr>
                      <a:r>
                        <a:rPr lang="en-US" sz="900" b="0" i="0" u="none" strike="noStrike" kern="1200" dirty="0" smtClean="0">
                          <a:solidFill>
                            <a:schemeClr val="accent5">
                              <a:lumMod val="75000"/>
                            </a:schemeClr>
                          </a:solidFill>
                          <a:effectLst/>
                          <a:latin typeface="Calibri" panose="020F0502020204030204" pitchFamily="34" charset="0"/>
                          <a:ea typeface="+mn-ea"/>
                          <a:cs typeface="+mn-cs"/>
                        </a:rPr>
                        <a:t>Compromised manufacturer to target a pool of specific customers by delivering malware via software updates signed with authentic certificates.</a:t>
                      </a:r>
                      <a:endParaRPr lang="en-US" sz="900" b="0" i="0" u="none" strike="noStrike" kern="1200" dirty="0">
                        <a:solidFill>
                          <a:schemeClr val="accent5">
                            <a:lumMod val="75000"/>
                          </a:schemeClr>
                        </a:solidFill>
                        <a:effectLst/>
                        <a:latin typeface="Calibri" panose="020F0502020204030204" pitchFamily="34" charset="0"/>
                        <a:ea typeface="+mn-ea"/>
                        <a:cs typeface="+mn-cs"/>
                      </a:endParaRPr>
                    </a:p>
                  </a:txBody>
                  <a:tcPr marL="45720" marR="45720" anchor="ctr"/>
                </a:tc>
                <a:extLst>
                  <a:ext uri="{0D108BD9-81ED-4DB2-BD59-A6C34878D82A}">
                    <a16:rowId xmlns:a16="http://schemas.microsoft.com/office/drawing/2014/main" val="1593835850"/>
                  </a:ext>
                </a:extLst>
              </a:tr>
              <a:tr h="389823">
                <a:tc>
                  <a:txBody>
                    <a:bodyPr/>
                    <a:lstStyle/>
                    <a:p>
                      <a:pPr marL="0" marR="0" lvl="0" indent="0" algn="ctr" defTabSz="134115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dirty="0" smtClean="0">
                          <a:ln>
                            <a:noFill/>
                          </a:ln>
                          <a:solidFill>
                            <a:schemeClr val="accent2"/>
                          </a:solidFill>
                          <a:effectLst/>
                          <a:uLnTx/>
                          <a:uFillTx/>
                          <a:latin typeface="Calibri" panose="020F0502020204030204" pitchFamily="34" charset="0"/>
                          <a:ea typeface="+mn-ea"/>
                          <a:cs typeface="+mn-cs"/>
                        </a:rPr>
                        <a:t>❽</a:t>
                      </a:r>
                    </a:p>
                  </a:txBody>
                  <a:tcPr marL="45720" marR="45720" anchor="ctr"/>
                </a:tc>
                <a:tc>
                  <a:txBody>
                    <a:bodyPr/>
                    <a:lstStyle/>
                    <a:p>
                      <a:pPr marL="0" algn="ctr" defTabSz="1341150" rtl="0" eaLnBrk="1" fontAlgn="b" latinLnBrk="0" hangingPunct="1"/>
                      <a:r>
                        <a:rPr lang="en-US" sz="900" b="0" i="0" u="none" strike="noStrike" kern="1200" dirty="0" smtClean="0">
                          <a:solidFill>
                            <a:schemeClr val="accent5">
                              <a:lumMod val="75000"/>
                            </a:schemeClr>
                          </a:solidFill>
                          <a:effectLst/>
                          <a:latin typeface="Calibri" panose="020F0502020204030204" pitchFamily="34" charset="0"/>
                          <a:ea typeface="+mn-ea"/>
                          <a:cs typeface="+mn-cs"/>
                        </a:rPr>
                        <a:t>Nov 2018</a:t>
                      </a:r>
                      <a:endParaRPr lang="en-US" sz="900" b="0" i="0" u="none" strike="noStrike" kern="1200" dirty="0">
                        <a:solidFill>
                          <a:schemeClr val="accent5">
                            <a:lumMod val="75000"/>
                          </a:schemeClr>
                        </a:solidFill>
                        <a:effectLst/>
                        <a:latin typeface="Calibri" panose="020F0502020204030204" pitchFamily="34" charset="0"/>
                        <a:ea typeface="+mn-ea"/>
                        <a:cs typeface="+mn-cs"/>
                      </a:endParaRPr>
                    </a:p>
                  </a:txBody>
                  <a:tcPr marL="45720" marR="45720" anchor="ctr"/>
                </a:tc>
                <a:tc>
                  <a:txBody>
                    <a:bodyPr/>
                    <a:lstStyle/>
                    <a:p>
                      <a:pPr marL="0" algn="ctr" defTabSz="1341150" rtl="0" eaLnBrk="1" fontAlgn="b" latinLnBrk="0" hangingPunct="1"/>
                      <a:r>
                        <a:rPr lang="en-US" sz="900" b="0" i="0" u="none" strike="noStrike" kern="1200" dirty="0" smtClean="0">
                          <a:solidFill>
                            <a:schemeClr val="accent5">
                              <a:lumMod val="75000"/>
                            </a:schemeClr>
                          </a:solidFill>
                          <a:effectLst/>
                          <a:latin typeface="Calibri" panose="020F0502020204030204" pitchFamily="34" charset="0"/>
                          <a:ea typeface="+mn-ea"/>
                          <a:cs typeface="+mn-cs"/>
                        </a:rPr>
                        <a:t>Copay compromise</a:t>
                      </a:r>
                      <a:endParaRPr lang="en-US" sz="900" b="0" i="0" u="none" strike="noStrike" kern="1200" dirty="0">
                        <a:solidFill>
                          <a:schemeClr val="accent5">
                            <a:lumMod val="75000"/>
                          </a:schemeClr>
                        </a:solidFill>
                        <a:effectLst/>
                        <a:latin typeface="Calibri" panose="020F0502020204030204" pitchFamily="34" charset="0"/>
                        <a:ea typeface="+mn-ea"/>
                        <a:cs typeface="+mn-cs"/>
                      </a:endParaRPr>
                    </a:p>
                  </a:txBody>
                  <a:tcPr marL="45720" marR="45720" anchor="ctr"/>
                </a:tc>
                <a:tc>
                  <a:txBody>
                    <a:bodyPr/>
                    <a:lstStyle/>
                    <a:p>
                      <a:pPr marL="0" algn="ctr" defTabSz="1341150" rtl="0" eaLnBrk="1" fontAlgn="b" latinLnBrk="0" hangingPunct="1"/>
                      <a:r>
                        <a:rPr lang="en-US" sz="900" b="0" i="0" u="none" strike="noStrike" kern="1200" dirty="0" smtClean="0">
                          <a:solidFill>
                            <a:schemeClr val="accent5">
                              <a:lumMod val="75000"/>
                            </a:schemeClr>
                          </a:solidFill>
                          <a:effectLst/>
                          <a:latin typeface="Calibri" panose="020F0502020204030204" pitchFamily="34" charset="0"/>
                          <a:ea typeface="+mn-ea"/>
                          <a:cs typeface="+mn-cs"/>
                        </a:rPr>
                        <a:t>Open-Source Library</a:t>
                      </a:r>
                      <a:endParaRPr lang="en-US" sz="900" b="0" i="0" u="none" strike="noStrike" kern="1200" dirty="0">
                        <a:solidFill>
                          <a:schemeClr val="accent5">
                            <a:lumMod val="75000"/>
                          </a:schemeClr>
                        </a:solidFill>
                        <a:effectLst/>
                        <a:latin typeface="Calibri" panose="020F0502020204030204" pitchFamily="34" charset="0"/>
                        <a:ea typeface="+mn-ea"/>
                        <a:cs typeface="+mn-cs"/>
                      </a:endParaRPr>
                    </a:p>
                  </a:txBody>
                  <a:tcPr marL="45720" marR="45720" anchor="ctr"/>
                </a:tc>
                <a:tc>
                  <a:txBody>
                    <a:bodyPr/>
                    <a:lstStyle/>
                    <a:p>
                      <a:pPr marL="0" marR="0" lvl="0" indent="0" algn="ctr" defTabSz="1341150" rtl="0" eaLnBrk="1" fontAlgn="b" latinLnBrk="0" hangingPunct="1">
                        <a:lnSpc>
                          <a:spcPct val="100000"/>
                        </a:lnSpc>
                        <a:spcBef>
                          <a:spcPts val="0"/>
                        </a:spcBef>
                        <a:spcAft>
                          <a:spcPts val="0"/>
                        </a:spcAft>
                        <a:buClrTx/>
                        <a:buSzTx/>
                        <a:buFontTx/>
                        <a:buNone/>
                        <a:tabLst/>
                        <a:defRPr/>
                      </a:pPr>
                      <a:r>
                        <a:rPr lang="en-US" sz="900" b="0" i="0" u="none" strike="noStrike" kern="1200" dirty="0" smtClean="0">
                          <a:solidFill>
                            <a:schemeClr val="accent5">
                              <a:lumMod val="75000"/>
                            </a:schemeClr>
                          </a:solidFill>
                          <a:effectLst/>
                          <a:latin typeface="Calibri" panose="020F0502020204030204" pitchFamily="34" charset="0"/>
                          <a:ea typeface="+mn-ea"/>
                          <a:cs typeface="+mn-cs"/>
                        </a:rPr>
                        <a:t>Development</a:t>
                      </a:r>
                    </a:p>
                    <a:p>
                      <a:pPr marL="0" marR="0" lvl="0" indent="0" algn="ctr" defTabSz="1341150" rtl="0" eaLnBrk="1" fontAlgn="b" latinLnBrk="0" hangingPunct="1">
                        <a:lnSpc>
                          <a:spcPct val="100000"/>
                        </a:lnSpc>
                        <a:spcBef>
                          <a:spcPts val="0"/>
                        </a:spcBef>
                        <a:spcAft>
                          <a:spcPts val="0"/>
                        </a:spcAft>
                        <a:buClrTx/>
                        <a:buSzTx/>
                        <a:buFontTx/>
                        <a:buNone/>
                        <a:tabLst/>
                        <a:defRPr/>
                      </a:pPr>
                      <a:r>
                        <a:rPr lang="en-US" sz="900" b="0" i="0" u="none" strike="noStrike" kern="1200" dirty="0" smtClean="0">
                          <a:solidFill>
                            <a:schemeClr val="accent5">
                              <a:lumMod val="75000"/>
                            </a:schemeClr>
                          </a:solidFill>
                          <a:effectLst/>
                          <a:latin typeface="Calibri" panose="020F0502020204030204" pitchFamily="34" charset="0"/>
                          <a:ea typeface="+mn-ea"/>
                          <a:cs typeface="+mn-cs"/>
                        </a:rPr>
                        <a:t>(open-source code)</a:t>
                      </a:r>
                    </a:p>
                  </a:txBody>
                  <a:tcPr marL="45720" marR="45720" anchor="ctr">
                    <a:lnR w="12700" cap="flat" cmpd="sng" algn="ctr">
                      <a:noFill/>
                      <a:prstDash val="solid"/>
                      <a:round/>
                      <a:headEnd type="none" w="med" len="med"/>
                      <a:tailEnd type="none" w="med" len="med"/>
                    </a:lnR>
                  </a:tcPr>
                </a:tc>
                <a:tc>
                  <a:txBody>
                    <a:bodyPr/>
                    <a:lstStyle/>
                    <a:p>
                      <a:pPr marL="0" algn="ctr" defTabSz="1341150" rtl="0" eaLnBrk="1" fontAlgn="b" latinLnBrk="0" hangingPunct="1"/>
                      <a:endParaRPr lang="en-US" sz="900" b="0" i="0" u="none" strike="noStrike" kern="1200" dirty="0">
                        <a:solidFill>
                          <a:schemeClr val="accent5">
                            <a:lumMod val="75000"/>
                          </a:schemeClr>
                        </a:solidFill>
                        <a:effectLst/>
                        <a:latin typeface="Calibri" panose="020F0502020204030204" pitchFamily="34" charset="0"/>
                        <a:ea typeface="+mn-ea"/>
                        <a:cs typeface="+mn-cs"/>
                      </a:endParaRPr>
                    </a:p>
                  </a:txBody>
                  <a:tcPr marL="45720" marR="45720" anchor="ctr">
                    <a:lnL w="12700" cap="flat" cmpd="sng" algn="ctr">
                      <a:noFill/>
                      <a:prstDash val="solid"/>
                      <a:round/>
                      <a:headEnd type="none" w="med" len="med"/>
                      <a:tailEnd type="none" w="med" len="med"/>
                    </a:lnL>
                  </a:tcPr>
                </a:tc>
                <a:tc>
                  <a:txBody>
                    <a:bodyPr/>
                    <a:lstStyle/>
                    <a:p>
                      <a:pPr marL="0" algn="ctr" defTabSz="1341150" rtl="0" eaLnBrk="1" fontAlgn="b" latinLnBrk="0" hangingPunct="1"/>
                      <a:r>
                        <a:rPr lang="en-US" sz="900" b="0" i="0" u="none" strike="noStrike" kern="1200" dirty="0" smtClean="0">
                          <a:solidFill>
                            <a:schemeClr val="accent5">
                              <a:lumMod val="75000"/>
                            </a:schemeClr>
                          </a:solidFill>
                          <a:effectLst/>
                          <a:latin typeface="Calibri" panose="020F0502020204030204" pitchFamily="34" charset="0"/>
                          <a:ea typeface="+mn-ea"/>
                          <a:cs typeface="+mn-cs"/>
                        </a:rPr>
                        <a:t>Cryptocurrency</a:t>
                      </a:r>
                      <a:r>
                        <a:rPr lang="en-US" sz="900" b="0" i="0" u="none" strike="noStrike" kern="1200" baseline="0" dirty="0" smtClean="0">
                          <a:solidFill>
                            <a:schemeClr val="accent5">
                              <a:lumMod val="75000"/>
                            </a:schemeClr>
                          </a:solidFill>
                          <a:effectLst/>
                          <a:latin typeface="Calibri" panose="020F0502020204030204" pitchFamily="34" charset="0"/>
                          <a:ea typeface="+mn-ea"/>
                          <a:cs typeface="+mn-cs"/>
                        </a:rPr>
                        <a:t> Wallet</a:t>
                      </a:r>
                      <a:endParaRPr lang="en-US" sz="900" b="0" i="0" u="none" strike="noStrike" kern="1200" dirty="0">
                        <a:solidFill>
                          <a:schemeClr val="accent5">
                            <a:lumMod val="75000"/>
                          </a:schemeClr>
                        </a:solidFill>
                        <a:effectLst/>
                        <a:latin typeface="Calibri" panose="020F0502020204030204" pitchFamily="34" charset="0"/>
                        <a:ea typeface="+mn-ea"/>
                        <a:cs typeface="+mn-cs"/>
                      </a:endParaRPr>
                    </a:p>
                  </a:txBody>
                  <a:tcPr marL="45720" marR="45720" anchor="ctr"/>
                </a:tc>
                <a:tc>
                  <a:txBody>
                    <a:bodyPr/>
                    <a:lstStyle/>
                    <a:p>
                      <a:pPr marL="0" algn="ctr" defTabSz="1341150" rtl="0" eaLnBrk="1" fontAlgn="b" latinLnBrk="0" hangingPunct="1"/>
                      <a:r>
                        <a:rPr lang="en-US" sz="900" b="0" i="0" u="none" strike="noStrike" kern="1200" dirty="0" smtClean="0">
                          <a:solidFill>
                            <a:schemeClr val="accent5">
                              <a:lumMod val="75000"/>
                            </a:schemeClr>
                          </a:solidFill>
                          <a:effectLst/>
                          <a:latin typeface="Calibri" panose="020F0502020204030204" pitchFamily="34" charset="0"/>
                          <a:ea typeface="+mn-ea"/>
                          <a:cs typeface="+mn-cs"/>
                        </a:rPr>
                        <a:t>Cryptocurrency theft</a:t>
                      </a:r>
                      <a:endParaRPr lang="en-US" sz="900" b="0" i="0" u="none" strike="noStrike" kern="1200" dirty="0">
                        <a:solidFill>
                          <a:schemeClr val="accent5">
                            <a:lumMod val="75000"/>
                          </a:schemeClr>
                        </a:solidFill>
                        <a:effectLst/>
                        <a:latin typeface="Calibri" panose="020F0502020204030204" pitchFamily="34" charset="0"/>
                        <a:ea typeface="+mn-ea"/>
                        <a:cs typeface="+mn-cs"/>
                      </a:endParaRPr>
                    </a:p>
                  </a:txBody>
                  <a:tcPr marL="45720" marR="45720" anchor="ctr"/>
                </a:tc>
                <a:tc>
                  <a:txBody>
                    <a:bodyPr/>
                    <a:lstStyle/>
                    <a:p>
                      <a:pPr marL="0" indent="0">
                        <a:buFont typeface="Arial" panose="020B0604020202020204" pitchFamily="34" charset="0"/>
                        <a:buNone/>
                      </a:pPr>
                      <a:r>
                        <a:rPr lang="en-US" sz="900" b="0" i="0" u="none" strike="noStrike" kern="1200" dirty="0" smtClean="0">
                          <a:solidFill>
                            <a:schemeClr val="accent5">
                              <a:lumMod val="75000"/>
                            </a:schemeClr>
                          </a:solidFill>
                          <a:effectLst/>
                          <a:latin typeface="Calibri" panose="020F0502020204030204" pitchFamily="34" charset="0"/>
                          <a:ea typeface="+mn-ea"/>
                          <a:cs typeface="+mn-cs"/>
                        </a:rPr>
                        <a:t>Poisoned</a:t>
                      </a:r>
                      <a:r>
                        <a:rPr lang="en-US" sz="900" b="0" i="0" u="none" strike="noStrike" kern="1200" baseline="0" dirty="0" smtClean="0">
                          <a:solidFill>
                            <a:schemeClr val="accent5">
                              <a:lumMod val="75000"/>
                            </a:schemeClr>
                          </a:solidFill>
                          <a:effectLst/>
                          <a:latin typeface="Calibri" panose="020F0502020204030204" pitchFamily="34" charset="0"/>
                          <a:ea typeface="+mn-ea"/>
                          <a:cs typeface="+mn-cs"/>
                        </a:rPr>
                        <a:t> popular open-source JavaScript library by injecting malicious code to steal cryptocurrency stored in desktop and mobile wallet software.</a:t>
                      </a:r>
                      <a:endParaRPr lang="en-US" sz="900" b="0" i="0" u="none" strike="noStrike" kern="1200" dirty="0">
                        <a:solidFill>
                          <a:schemeClr val="accent5">
                            <a:lumMod val="75000"/>
                          </a:schemeClr>
                        </a:solidFill>
                        <a:effectLst/>
                        <a:latin typeface="Calibri" panose="020F0502020204030204" pitchFamily="34" charset="0"/>
                        <a:ea typeface="+mn-ea"/>
                        <a:cs typeface="+mn-cs"/>
                      </a:endParaRPr>
                    </a:p>
                  </a:txBody>
                  <a:tcPr marL="45720" marR="45720" anchor="ctr"/>
                </a:tc>
                <a:extLst>
                  <a:ext uri="{0D108BD9-81ED-4DB2-BD59-A6C34878D82A}">
                    <a16:rowId xmlns:a16="http://schemas.microsoft.com/office/drawing/2014/main" val="1008825654"/>
                  </a:ext>
                </a:extLst>
              </a:tr>
              <a:tr h="389823">
                <a:tc>
                  <a:txBody>
                    <a:bodyPr/>
                    <a:lstStyle/>
                    <a:p>
                      <a:pPr marL="0" marR="0" lvl="0" indent="0" algn="ctr" defTabSz="134115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dirty="0" smtClean="0">
                          <a:ln>
                            <a:noFill/>
                          </a:ln>
                          <a:solidFill>
                            <a:schemeClr val="accent2"/>
                          </a:solidFill>
                          <a:effectLst/>
                          <a:uLnTx/>
                          <a:uFillTx/>
                          <a:latin typeface="Calibri" panose="020F0502020204030204" pitchFamily="34" charset="0"/>
                          <a:ea typeface="+mn-ea"/>
                          <a:cs typeface="+mn-cs"/>
                        </a:rPr>
                        <a:t>❾</a:t>
                      </a:r>
                      <a:endParaRPr kumimoji="0" lang="en-US" sz="1200" b="0" i="0" u="none" strike="noStrike" kern="1200" cap="none" spc="0" normalizeH="0" baseline="0" noProof="0" dirty="0" smtClean="0">
                        <a:ln>
                          <a:noFill/>
                        </a:ln>
                        <a:solidFill>
                          <a:schemeClr val="accent2"/>
                        </a:solidFill>
                        <a:effectLst/>
                        <a:uLnTx/>
                        <a:uFillTx/>
                        <a:latin typeface="Calibri" panose="020F0502020204030204" pitchFamily="34" charset="0"/>
                        <a:ea typeface="+mn-ea"/>
                        <a:cs typeface="+mn-cs"/>
                      </a:endParaRPr>
                    </a:p>
                  </a:txBody>
                  <a:tcPr marL="45720" marR="45720" anchor="ctr"/>
                </a:tc>
                <a:tc>
                  <a:txBody>
                    <a:bodyPr/>
                    <a:lstStyle/>
                    <a:p>
                      <a:pPr marL="0" algn="ctr" defTabSz="1341150" rtl="0" eaLnBrk="1" fontAlgn="b" latinLnBrk="0" hangingPunct="1"/>
                      <a:r>
                        <a:rPr lang="en-US" sz="900" b="0" i="0" u="none" strike="noStrike" kern="1200" dirty="0" smtClean="0">
                          <a:solidFill>
                            <a:schemeClr val="accent5">
                              <a:lumMod val="75000"/>
                            </a:schemeClr>
                          </a:solidFill>
                          <a:effectLst/>
                          <a:latin typeface="Calibri" panose="020F0502020204030204" pitchFamily="34" charset="0"/>
                          <a:ea typeface="+mn-ea"/>
                          <a:cs typeface="+mn-cs"/>
                        </a:rPr>
                        <a:t>Aug 2018</a:t>
                      </a:r>
                      <a:endParaRPr lang="en-US" sz="900" b="0" i="0" u="none" strike="noStrike" kern="1200" dirty="0">
                        <a:solidFill>
                          <a:schemeClr val="accent5">
                            <a:lumMod val="75000"/>
                          </a:schemeClr>
                        </a:solidFill>
                        <a:effectLst/>
                        <a:latin typeface="Calibri" panose="020F0502020204030204" pitchFamily="34" charset="0"/>
                        <a:ea typeface="+mn-ea"/>
                        <a:cs typeface="+mn-cs"/>
                      </a:endParaRPr>
                    </a:p>
                  </a:txBody>
                  <a:tcPr marL="45720" marR="45720" anchor="ctr"/>
                </a:tc>
                <a:tc>
                  <a:txBody>
                    <a:bodyPr/>
                    <a:lstStyle/>
                    <a:p>
                      <a:pPr marL="0" algn="ctr" defTabSz="1341150" rtl="0" eaLnBrk="1" fontAlgn="b" latinLnBrk="0" hangingPunct="1"/>
                      <a:r>
                        <a:rPr lang="en-US" sz="900" b="0" i="0" u="none" strike="noStrike" kern="1200" dirty="0" err="1" smtClean="0">
                          <a:solidFill>
                            <a:schemeClr val="accent5">
                              <a:lumMod val="75000"/>
                            </a:schemeClr>
                          </a:solidFill>
                          <a:effectLst/>
                          <a:latin typeface="Calibri" panose="020F0502020204030204" pitchFamily="34" charset="0"/>
                          <a:ea typeface="+mn-ea"/>
                          <a:cs typeface="+mn-cs"/>
                        </a:rPr>
                        <a:t>AppleJeus</a:t>
                      </a:r>
                      <a:r>
                        <a:rPr lang="en-US" sz="900" b="0" i="0" u="none" strike="noStrike" kern="1200" dirty="0" smtClean="0">
                          <a:solidFill>
                            <a:schemeClr val="accent5">
                              <a:lumMod val="75000"/>
                            </a:schemeClr>
                          </a:solidFill>
                          <a:effectLst/>
                          <a:latin typeface="Calibri" panose="020F0502020204030204" pitchFamily="34" charset="0"/>
                          <a:ea typeface="+mn-ea"/>
                          <a:cs typeface="+mn-cs"/>
                        </a:rPr>
                        <a:t> campaign</a:t>
                      </a:r>
                      <a:endParaRPr lang="en-US" sz="900" b="0" i="0" u="none" strike="noStrike" kern="1200" dirty="0">
                        <a:solidFill>
                          <a:schemeClr val="accent5">
                            <a:lumMod val="75000"/>
                          </a:schemeClr>
                        </a:solidFill>
                        <a:effectLst/>
                        <a:latin typeface="Calibri" panose="020F0502020204030204" pitchFamily="34" charset="0"/>
                        <a:ea typeface="+mn-ea"/>
                        <a:cs typeface="+mn-cs"/>
                      </a:endParaRPr>
                    </a:p>
                  </a:txBody>
                  <a:tcPr marL="45720" marR="45720" anchor="ctr"/>
                </a:tc>
                <a:tc>
                  <a:txBody>
                    <a:bodyPr/>
                    <a:lstStyle/>
                    <a:p>
                      <a:pPr marL="0" algn="ctr" defTabSz="1341150" rtl="0" eaLnBrk="1" fontAlgn="b" latinLnBrk="0" hangingPunct="1"/>
                      <a:r>
                        <a:rPr lang="en-US" sz="900" b="0" i="0" u="none" strike="noStrike" kern="1200" dirty="0" smtClean="0">
                          <a:solidFill>
                            <a:schemeClr val="accent5">
                              <a:lumMod val="75000"/>
                            </a:schemeClr>
                          </a:solidFill>
                          <a:effectLst/>
                          <a:latin typeface="Calibri" panose="020F0502020204030204" pitchFamily="34" charset="0"/>
                          <a:ea typeface="+mn-ea"/>
                          <a:cs typeface="+mn-cs"/>
                        </a:rPr>
                        <a:t>Overt Distribution </a:t>
                      </a:r>
                      <a:r>
                        <a:rPr lang="en-US" sz="900" b="0" i="0" u="none" strike="noStrike" kern="1200" baseline="0" dirty="0" smtClean="0">
                          <a:solidFill>
                            <a:schemeClr val="accent5">
                              <a:lumMod val="75000"/>
                            </a:schemeClr>
                          </a:solidFill>
                          <a:effectLst/>
                          <a:latin typeface="Calibri" panose="020F0502020204030204" pitchFamily="34" charset="0"/>
                          <a:ea typeface="+mn-ea"/>
                          <a:cs typeface="+mn-cs"/>
                        </a:rPr>
                        <a:t>with Hidden Malicious Properties</a:t>
                      </a:r>
                      <a:endParaRPr lang="en-US" sz="900" b="0" i="0" u="none" strike="noStrike" kern="1200" dirty="0">
                        <a:solidFill>
                          <a:schemeClr val="accent5">
                            <a:lumMod val="75000"/>
                          </a:schemeClr>
                        </a:solidFill>
                        <a:effectLst/>
                        <a:latin typeface="Calibri" panose="020F0502020204030204" pitchFamily="34" charset="0"/>
                        <a:ea typeface="+mn-ea"/>
                        <a:cs typeface="+mn-cs"/>
                      </a:endParaRPr>
                    </a:p>
                  </a:txBody>
                  <a:tcPr marL="45720" marR="45720" anchor="ctr"/>
                </a:tc>
                <a:tc>
                  <a:txBody>
                    <a:bodyPr/>
                    <a:lstStyle/>
                    <a:p>
                      <a:pPr marL="0" marR="0" lvl="0" indent="0" algn="ctr" defTabSz="1341150" rtl="0" eaLnBrk="1" fontAlgn="b" latinLnBrk="0" hangingPunct="1">
                        <a:lnSpc>
                          <a:spcPct val="100000"/>
                        </a:lnSpc>
                        <a:spcBef>
                          <a:spcPts val="0"/>
                        </a:spcBef>
                        <a:spcAft>
                          <a:spcPts val="0"/>
                        </a:spcAft>
                        <a:buClrTx/>
                        <a:buSzTx/>
                        <a:buFontTx/>
                        <a:buNone/>
                        <a:tabLst/>
                        <a:defRPr/>
                      </a:pPr>
                      <a:r>
                        <a:rPr lang="en-US" sz="900" b="0" i="0" u="none" strike="noStrike" kern="1200" dirty="0" smtClean="0">
                          <a:solidFill>
                            <a:schemeClr val="accent5">
                              <a:lumMod val="75000"/>
                            </a:schemeClr>
                          </a:solidFill>
                          <a:effectLst/>
                          <a:latin typeface="Calibri" panose="020F0502020204030204" pitchFamily="34" charset="0"/>
                          <a:ea typeface="+mn-ea"/>
                          <a:cs typeface="+mn-cs"/>
                        </a:rPr>
                        <a:t>Design</a:t>
                      </a:r>
                      <a:br>
                        <a:rPr lang="en-US" sz="900" b="0" i="0" u="none" strike="noStrike" kern="1200" dirty="0" smtClean="0">
                          <a:solidFill>
                            <a:schemeClr val="accent5">
                              <a:lumMod val="75000"/>
                            </a:schemeClr>
                          </a:solidFill>
                          <a:effectLst/>
                          <a:latin typeface="Calibri" panose="020F0502020204030204" pitchFamily="34" charset="0"/>
                          <a:ea typeface="+mn-ea"/>
                          <a:cs typeface="+mn-cs"/>
                        </a:rPr>
                      </a:br>
                      <a:r>
                        <a:rPr lang="en-US" sz="900" b="0" i="0" u="none" strike="noStrike" kern="1200" dirty="0" smtClean="0">
                          <a:solidFill>
                            <a:schemeClr val="accent5">
                              <a:lumMod val="75000"/>
                            </a:schemeClr>
                          </a:solidFill>
                          <a:effectLst/>
                          <a:latin typeface="Calibri" panose="020F0502020204030204" pitchFamily="34" charset="0"/>
                          <a:ea typeface="+mn-ea"/>
                          <a:cs typeface="+mn-cs"/>
                        </a:rPr>
                        <a:t>(intentional)</a:t>
                      </a:r>
                    </a:p>
                  </a:txBody>
                  <a:tcPr marL="45720" marR="45720" anchor="ctr">
                    <a:lnR w="12700" cap="flat" cmpd="sng" algn="ctr">
                      <a:noFill/>
                      <a:prstDash val="solid"/>
                      <a:round/>
                      <a:headEnd type="none" w="med" len="med"/>
                      <a:tailEnd type="none" w="med" len="med"/>
                    </a:lnR>
                  </a:tcPr>
                </a:tc>
                <a:tc>
                  <a:txBody>
                    <a:bodyPr/>
                    <a:lstStyle/>
                    <a:p>
                      <a:pPr marL="0" algn="ctr" defTabSz="1341150" rtl="0" eaLnBrk="1" fontAlgn="b" latinLnBrk="0" hangingPunct="1"/>
                      <a:endParaRPr lang="en-US" sz="900" b="0" i="0" u="none" strike="noStrike" kern="1200" dirty="0">
                        <a:solidFill>
                          <a:schemeClr val="accent5">
                            <a:lumMod val="75000"/>
                          </a:schemeClr>
                        </a:solidFill>
                        <a:effectLst/>
                        <a:latin typeface="Calibri" panose="020F0502020204030204" pitchFamily="34" charset="0"/>
                        <a:ea typeface="+mn-ea"/>
                        <a:cs typeface="+mn-cs"/>
                      </a:endParaRPr>
                    </a:p>
                  </a:txBody>
                  <a:tcPr marL="45720" marR="45720" anchor="ctr">
                    <a:lnL w="12700" cap="flat" cmpd="sng" algn="ctr">
                      <a:noFill/>
                      <a:prstDash val="solid"/>
                      <a:round/>
                      <a:headEnd type="none" w="med" len="med"/>
                      <a:tailEnd type="none" w="med" len="med"/>
                    </a:lnL>
                  </a:tcPr>
                </a:tc>
                <a:tc>
                  <a:txBody>
                    <a:bodyPr/>
                    <a:lstStyle/>
                    <a:p>
                      <a:pPr marL="0" algn="ctr" defTabSz="1341150" rtl="0" eaLnBrk="1" fontAlgn="b" latinLnBrk="0" hangingPunct="1"/>
                      <a:r>
                        <a:rPr lang="en-US" sz="900" b="0" i="0" u="none" strike="noStrike" kern="1200" dirty="0" smtClean="0">
                          <a:solidFill>
                            <a:schemeClr val="accent5">
                              <a:lumMod val="75000"/>
                            </a:schemeClr>
                          </a:solidFill>
                          <a:effectLst/>
                          <a:latin typeface="Calibri" panose="020F0502020204030204" pitchFamily="34" charset="0"/>
                          <a:ea typeface="+mn-ea"/>
                          <a:cs typeface="+mn-cs"/>
                        </a:rPr>
                        <a:t>Cryptocurrency</a:t>
                      </a:r>
                      <a:r>
                        <a:rPr lang="en-US" sz="900" b="0" i="0" u="none" strike="noStrike" kern="1200" baseline="0" dirty="0" smtClean="0">
                          <a:solidFill>
                            <a:schemeClr val="accent5">
                              <a:lumMod val="75000"/>
                            </a:schemeClr>
                          </a:solidFill>
                          <a:effectLst/>
                          <a:latin typeface="Calibri" panose="020F0502020204030204" pitchFamily="34" charset="0"/>
                          <a:ea typeface="+mn-ea"/>
                          <a:cs typeface="+mn-cs"/>
                        </a:rPr>
                        <a:t> Apps</a:t>
                      </a:r>
                      <a:endParaRPr lang="en-US" sz="900" b="0" i="0" u="none" strike="noStrike" kern="1200" dirty="0">
                        <a:solidFill>
                          <a:schemeClr val="accent5">
                            <a:lumMod val="75000"/>
                          </a:schemeClr>
                        </a:solidFill>
                        <a:effectLst/>
                        <a:latin typeface="Calibri" panose="020F0502020204030204" pitchFamily="34" charset="0"/>
                        <a:ea typeface="+mn-ea"/>
                        <a:cs typeface="+mn-cs"/>
                      </a:endParaRPr>
                    </a:p>
                  </a:txBody>
                  <a:tcPr marL="45720" marR="45720" anchor="ctr"/>
                </a:tc>
                <a:tc>
                  <a:txBody>
                    <a:bodyPr/>
                    <a:lstStyle/>
                    <a:p>
                      <a:pPr marL="0" algn="ctr" defTabSz="1341150" rtl="0" eaLnBrk="1" fontAlgn="b" latinLnBrk="0" hangingPunct="1"/>
                      <a:r>
                        <a:rPr lang="en-US" sz="900" b="0" i="0" u="none" strike="noStrike" kern="1200" dirty="0" smtClean="0">
                          <a:solidFill>
                            <a:schemeClr val="accent5">
                              <a:lumMod val="75000"/>
                            </a:schemeClr>
                          </a:solidFill>
                          <a:effectLst/>
                          <a:latin typeface="Calibri" panose="020F0502020204030204" pitchFamily="34" charset="0"/>
                          <a:ea typeface="+mn-ea"/>
                          <a:cs typeface="+mn-cs"/>
                        </a:rPr>
                        <a:t>Cryptocurrency theft</a:t>
                      </a:r>
                      <a:endParaRPr lang="en-US" sz="900" b="0" i="0" u="none" strike="noStrike" kern="1200" dirty="0">
                        <a:solidFill>
                          <a:schemeClr val="accent5">
                            <a:lumMod val="75000"/>
                          </a:schemeClr>
                        </a:solidFill>
                        <a:effectLst/>
                        <a:latin typeface="Calibri" panose="020F0502020204030204" pitchFamily="34" charset="0"/>
                        <a:ea typeface="+mn-ea"/>
                        <a:cs typeface="+mn-cs"/>
                      </a:endParaRPr>
                    </a:p>
                  </a:txBody>
                  <a:tcPr marL="45720" marR="45720" anchor="ctr"/>
                </a:tc>
                <a:tc>
                  <a:txBody>
                    <a:bodyPr/>
                    <a:lstStyle/>
                    <a:p>
                      <a:pPr marL="0" indent="0">
                        <a:buFont typeface="Arial" panose="020B0604020202020204" pitchFamily="34" charset="0"/>
                        <a:buNone/>
                      </a:pPr>
                      <a:r>
                        <a:rPr lang="en-US" sz="900" b="0" i="0" u="none" strike="noStrike" kern="1200" dirty="0" smtClean="0">
                          <a:solidFill>
                            <a:schemeClr val="accent5">
                              <a:lumMod val="75000"/>
                            </a:schemeClr>
                          </a:solidFill>
                          <a:effectLst/>
                          <a:latin typeface="Calibri" panose="020F0502020204030204" pitchFamily="34" charset="0"/>
                          <a:ea typeface="+mn-ea"/>
                          <a:cs typeface="+mn-cs"/>
                        </a:rPr>
                        <a:t>Overt distribution of software with hidden malicious properties.</a:t>
                      </a:r>
                      <a:r>
                        <a:rPr lang="en-US" sz="900" b="0" i="0" u="none" strike="noStrike" kern="1200" baseline="0" dirty="0" smtClean="0">
                          <a:solidFill>
                            <a:schemeClr val="accent5">
                              <a:lumMod val="75000"/>
                            </a:schemeClr>
                          </a:solidFill>
                          <a:effectLst/>
                          <a:latin typeface="Calibri" panose="020F0502020204030204" pitchFamily="34" charset="0"/>
                          <a:ea typeface="+mn-ea"/>
                          <a:cs typeface="+mn-cs"/>
                        </a:rPr>
                        <a:t>  </a:t>
                      </a:r>
                      <a:r>
                        <a:rPr lang="en-US" sz="900" b="0" i="0" u="none" strike="noStrike" kern="1200" dirty="0" smtClean="0">
                          <a:solidFill>
                            <a:schemeClr val="accent5">
                              <a:lumMod val="75000"/>
                            </a:schemeClr>
                          </a:solidFill>
                          <a:effectLst/>
                          <a:latin typeface="Calibri" panose="020F0502020204030204" pitchFamily="34" charset="0"/>
                          <a:ea typeface="+mn-ea"/>
                          <a:cs typeface="+mn-cs"/>
                        </a:rPr>
                        <a:t>Persistent campaign developed and</a:t>
                      </a:r>
                      <a:r>
                        <a:rPr lang="en-US" sz="900" b="0" i="0" u="none" strike="noStrike" kern="1200" baseline="0" dirty="0" smtClean="0">
                          <a:solidFill>
                            <a:schemeClr val="accent5">
                              <a:lumMod val="75000"/>
                            </a:schemeClr>
                          </a:solidFill>
                          <a:effectLst/>
                          <a:latin typeface="Calibri" panose="020F0502020204030204" pitchFamily="34" charset="0"/>
                          <a:ea typeface="+mn-ea"/>
                          <a:cs typeface="+mn-cs"/>
                        </a:rPr>
                        <a:t> distributed innocent-looking cryptocurrency applications that contained hidden malicious content.</a:t>
                      </a:r>
                      <a:endParaRPr lang="en-US" sz="900" b="0" i="0" u="none" strike="noStrike" kern="1200" dirty="0">
                        <a:solidFill>
                          <a:schemeClr val="accent5">
                            <a:lumMod val="75000"/>
                          </a:schemeClr>
                        </a:solidFill>
                        <a:effectLst/>
                        <a:latin typeface="Calibri" panose="020F0502020204030204" pitchFamily="34" charset="0"/>
                        <a:ea typeface="+mn-ea"/>
                        <a:cs typeface="+mn-cs"/>
                      </a:endParaRPr>
                    </a:p>
                  </a:txBody>
                  <a:tcPr marL="45720" marR="45720" anchor="ctr"/>
                </a:tc>
                <a:extLst>
                  <a:ext uri="{0D108BD9-81ED-4DB2-BD59-A6C34878D82A}">
                    <a16:rowId xmlns:a16="http://schemas.microsoft.com/office/drawing/2014/main" val="2562580584"/>
                  </a:ext>
                </a:extLst>
              </a:tr>
              <a:tr h="389823">
                <a:tc>
                  <a:txBody>
                    <a:bodyPr/>
                    <a:lstStyle/>
                    <a:p>
                      <a:pPr marL="0" marR="0" lvl="0" indent="0" algn="ctr" defTabSz="134115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schemeClr val="accent2"/>
                          </a:solidFill>
                          <a:effectLst/>
                          <a:uLnTx/>
                          <a:uFillTx/>
                          <a:latin typeface="Calibri" panose="020F0502020204030204" pitchFamily="34" charset="0"/>
                          <a:ea typeface="+mn-ea"/>
                          <a:cs typeface="+mn-cs"/>
                        </a:rPr>
                        <a:t>❿</a:t>
                      </a:r>
                    </a:p>
                  </a:txBody>
                  <a:tcPr marL="45720" marR="45720" anchor="ctr"/>
                </a:tc>
                <a:tc>
                  <a:txBody>
                    <a:bodyPr/>
                    <a:lstStyle/>
                    <a:p>
                      <a:pPr marL="0" algn="ctr" defTabSz="1341150" rtl="0" eaLnBrk="1" fontAlgn="b" latinLnBrk="0" hangingPunct="1"/>
                      <a:r>
                        <a:rPr lang="en-US" sz="900" b="0" i="0" u="none" strike="noStrike" kern="1200" dirty="0" smtClean="0">
                          <a:solidFill>
                            <a:schemeClr val="accent5">
                              <a:lumMod val="75000"/>
                            </a:schemeClr>
                          </a:solidFill>
                          <a:effectLst/>
                          <a:latin typeface="Calibri" panose="020F0502020204030204" pitchFamily="34" charset="0"/>
                          <a:ea typeface="+mn-ea"/>
                          <a:cs typeface="+mn-cs"/>
                        </a:rPr>
                        <a:t>Jun 2017</a:t>
                      </a:r>
                      <a:endParaRPr lang="en-US" sz="900" b="0" i="0" u="none" strike="noStrike" kern="1200" dirty="0">
                        <a:solidFill>
                          <a:schemeClr val="accent5">
                            <a:lumMod val="75000"/>
                          </a:schemeClr>
                        </a:solidFill>
                        <a:effectLst/>
                        <a:latin typeface="Calibri" panose="020F0502020204030204" pitchFamily="34" charset="0"/>
                        <a:ea typeface="+mn-ea"/>
                        <a:cs typeface="+mn-cs"/>
                      </a:endParaRPr>
                    </a:p>
                  </a:txBody>
                  <a:tcPr marL="45720" marR="45720" anchor="ctr"/>
                </a:tc>
                <a:tc>
                  <a:txBody>
                    <a:bodyPr/>
                    <a:lstStyle/>
                    <a:p>
                      <a:pPr marL="0" algn="ctr" defTabSz="1341150" rtl="0" eaLnBrk="1" fontAlgn="b" latinLnBrk="0" hangingPunct="1"/>
                      <a:r>
                        <a:rPr lang="en-US" sz="900" b="0" i="0" u="none" strike="noStrike" kern="1200" dirty="0" smtClean="0">
                          <a:solidFill>
                            <a:schemeClr val="accent5">
                              <a:lumMod val="75000"/>
                            </a:schemeClr>
                          </a:solidFill>
                          <a:effectLst/>
                          <a:latin typeface="Calibri" panose="020F0502020204030204" pitchFamily="34" charset="0"/>
                          <a:ea typeface="+mn-ea"/>
                          <a:cs typeface="+mn-cs"/>
                        </a:rPr>
                        <a:t>NotPetya</a:t>
                      </a:r>
                      <a:br>
                        <a:rPr lang="en-US" sz="900" b="0" i="0" u="none" strike="noStrike" kern="1200" dirty="0" smtClean="0">
                          <a:solidFill>
                            <a:schemeClr val="accent5">
                              <a:lumMod val="75000"/>
                            </a:schemeClr>
                          </a:solidFill>
                          <a:effectLst/>
                          <a:latin typeface="Calibri" panose="020F0502020204030204" pitchFamily="34" charset="0"/>
                          <a:ea typeface="+mn-ea"/>
                          <a:cs typeface="+mn-cs"/>
                        </a:rPr>
                      </a:br>
                      <a:r>
                        <a:rPr lang="en-US" sz="900" b="0" i="0" u="none" strike="noStrike" kern="1200" dirty="0" smtClean="0">
                          <a:solidFill>
                            <a:schemeClr val="accent5">
                              <a:lumMod val="75000"/>
                            </a:schemeClr>
                          </a:solidFill>
                          <a:effectLst/>
                          <a:latin typeface="Calibri" panose="020F0502020204030204" pitchFamily="34" charset="0"/>
                          <a:ea typeface="+mn-ea"/>
                          <a:cs typeface="+mn-cs"/>
                        </a:rPr>
                        <a:t>(MITRE ID: </a:t>
                      </a:r>
                      <a:r>
                        <a:rPr lang="en-US" sz="900" b="0" i="0" u="none" strike="noStrike" kern="1200" dirty="0" err="1" smtClean="0">
                          <a:solidFill>
                            <a:schemeClr val="accent5">
                              <a:lumMod val="75000"/>
                            </a:schemeClr>
                          </a:solidFill>
                          <a:effectLst/>
                          <a:latin typeface="Calibri" panose="020F0502020204030204" pitchFamily="34" charset="0"/>
                          <a:ea typeface="+mn-ea"/>
                          <a:cs typeface="+mn-cs"/>
                        </a:rPr>
                        <a:t>S0368</a:t>
                      </a:r>
                      <a:r>
                        <a:rPr lang="en-US" sz="900" b="0" i="0" u="none" strike="noStrike" kern="1200" dirty="0" smtClean="0">
                          <a:solidFill>
                            <a:schemeClr val="accent5">
                              <a:lumMod val="75000"/>
                            </a:schemeClr>
                          </a:solidFill>
                          <a:effectLst/>
                          <a:latin typeface="Calibri" panose="020F0502020204030204" pitchFamily="34" charset="0"/>
                          <a:ea typeface="+mn-ea"/>
                          <a:cs typeface="+mn-cs"/>
                        </a:rPr>
                        <a:t>)</a:t>
                      </a:r>
                      <a:endParaRPr lang="en-US" sz="900" b="0" i="0" u="none" strike="noStrike" kern="1200" dirty="0">
                        <a:solidFill>
                          <a:schemeClr val="accent5">
                            <a:lumMod val="75000"/>
                          </a:schemeClr>
                        </a:solidFill>
                        <a:effectLst/>
                        <a:latin typeface="Calibri" panose="020F0502020204030204" pitchFamily="34" charset="0"/>
                        <a:ea typeface="+mn-ea"/>
                        <a:cs typeface="+mn-cs"/>
                      </a:endParaRPr>
                    </a:p>
                  </a:txBody>
                  <a:tcPr marL="45720" marR="45720" anchor="ctr"/>
                </a:tc>
                <a:tc>
                  <a:txBody>
                    <a:bodyPr/>
                    <a:lstStyle/>
                    <a:p>
                      <a:pPr marL="0" algn="ctr" defTabSz="1341150" rtl="0" eaLnBrk="1" fontAlgn="b" latinLnBrk="0" hangingPunct="1"/>
                      <a:r>
                        <a:rPr lang="en-US" sz="900" b="0" i="0" u="none" strike="noStrike" kern="1200" dirty="0" smtClean="0">
                          <a:solidFill>
                            <a:schemeClr val="accent5">
                              <a:lumMod val="75000"/>
                            </a:schemeClr>
                          </a:solidFill>
                          <a:effectLst/>
                          <a:latin typeface="Calibri" panose="020F0502020204030204" pitchFamily="34" charset="0"/>
                          <a:ea typeface="+mn-ea"/>
                          <a:cs typeface="+mn-cs"/>
                        </a:rPr>
                        <a:t>Compromised Software Update Infrastructure</a:t>
                      </a:r>
                      <a:endParaRPr lang="en-US" sz="900" b="0" i="0" u="none" strike="noStrike" kern="1200" dirty="0">
                        <a:solidFill>
                          <a:schemeClr val="accent5">
                            <a:lumMod val="75000"/>
                          </a:schemeClr>
                        </a:solidFill>
                        <a:effectLst/>
                        <a:latin typeface="Calibri" panose="020F0502020204030204" pitchFamily="34" charset="0"/>
                        <a:ea typeface="+mn-ea"/>
                        <a:cs typeface="+mn-cs"/>
                      </a:endParaRPr>
                    </a:p>
                  </a:txBody>
                  <a:tcPr marL="45720" marR="45720" anchor="ctr"/>
                </a:tc>
                <a:tc>
                  <a:txBody>
                    <a:bodyPr/>
                    <a:lstStyle/>
                    <a:p>
                      <a:pPr marL="0" algn="ctr" defTabSz="1341150" rtl="0" eaLnBrk="1" fontAlgn="b" latinLnBrk="0" hangingPunct="1"/>
                      <a:r>
                        <a:rPr lang="en-US" sz="900" b="0" i="0" u="none" strike="noStrike" kern="1200" dirty="0" smtClean="0">
                          <a:solidFill>
                            <a:schemeClr val="accent5">
                              <a:lumMod val="75000"/>
                            </a:schemeClr>
                          </a:solidFill>
                          <a:effectLst/>
                          <a:latin typeface="Calibri" panose="020F0502020204030204" pitchFamily="34" charset="0"/>
                          <a:ea typeface="+mn-ea"/>
                          <a:cs typeface="+mn-cs"/>
                        </a:rPr>
                        <a:t>Deployment (infrastructure)</a:t>
                      </a:r>
                      <a:endParaRPr lang="en-US" sz="900" b="0" i="0" u="none" strike="noStrike" kern="1200" dirty="0">
                        <a:solidFill>
                          <a:schemeClr val="accent5">
                            <a:lumMod val="75000"/>
                          </a:schemeClr>
                        </a:solidFill>
                        <a:effectLst/>
                        <a:latin typeface="Calibri" panose="020F0502020204030204" pitchFamily="34" charset="0"/>
                        <a:ea typeface="+mn-ea"/>
                        <a:cs typeface="+mn-cs"/>
                      </a:endParaRPr>
                    </a:p>
                  </a:txBody>
                  <a:tcPr marL="45720" marR="45720" anchor="ctr">
                    <a:lnR w="12700" cap="flat" cmpd="sng" algn="ctr">
                      <a:noFill/>
                      <a:prstDash val="solid"/>
                      <a:round/>
                      <a:headEnd type="none" w="med" len="med"/>
                      <a:tailEnd type="none" w="med" len="med"/>
                    </a:lnR>
                  </a:tcPr>
                </a:tc>
                <a:tc>
                  <a:txBody>
                    <a:bodyPr/>
                    <a:lstStyle/>
                    <a:p>
                      <a:pPr marL="0" algn="ctr" defTabSz="1341150" rtl="0" eaLnBrk="1" fontAlgn="b" latinLnBrk="0" hangingPunct="1"/>
                      <a:endParaRPr lang="en-US" sz="900" b="0" i="0" u="none" strike="noStrike" kern="1200" dirty="0">
                        <a:ln>
                          <a:solidFill>
                            <a:schemeClr val="bg1"/>
                          </a:solidFill>
                        </a:ln>
                        <a:solidFill>
                          <a:schemeClr val="accent5">
                            <a:lumMod val="75000"/>
                          </a:schemeClr>
                        </a:solidFill>
                        <a:effectLst/>
                        <a:latin typeface="Calibri" panose="020F0502020204030204" pitchFamily="34" charset="0"/>
                        <a:ea typeface="+mn-ea"/>
                        <a:cs typeface="+mn-cs"/>
                      </a:endParaRPr>
                    </a:p>
                  </a:txBody>
                  <a:tcPr marL="45720" marR="45720" anchor="ctr">
                    <a:lnL w="12700" cap="flat" cmpd="sng" algn="ctr">
                      <a:noFill/>
                      <a:prstDash val="solid"/>
                      <a:round/>
                      <a:headEnd type="none" w="med" len="med"/>
                      <a:tailEnd type="none" w="med" len="med"/>
                    </a:lnL>
                  </a:tcPr>
                </a:tc>
                <a:tc>
                  <a:txBody>
                    <a:bodyPr/>
                    <a:lstStyle/>
                    <a:p>
                      <a:pPr marL="0" algn="ctr" defTabSz="1341150" rtl="0" eaLnBrk="1" fontAlgn="b" latinLnBrk="0" hangingPunct="1"/>
                      <a:r>
                        <a:rPr lang="en-US" sz="900" b="0" i="0" u="none" strike="noStrike" kern="1200" dirty="0" smtClean="0">
                          <a:solidFill>
                            <a:schemeClr val="accent5">
                              <a:lumMod val="75000"/>
                            </a:schemeClr>
                          </a:solidFill>
                          <a:effectLst/>
                          <a:latin typeface="Calibri" panose="020F0502020204030204" pitchFamily="34" charset="0"/>
                          <a:ea typeface="+mn-ea"/>
                          <a:cs typeface="+mn-cs"/>
                        </a:rPr>
                        <a:t>Business Software</a:t>
                      </a:r>
                      <a:endParaRPr lang="en-US" sz="900" b="0" i="0" u="none" strike="noStrike" kern="1200" dirty="0">
                        <a:ln>
                          <a:solidFill>
                            <a:schemeClr val="bg1"/>
                          </a:solidFill>
                        </a:ln>
                        <a:solidFill>
                          <a:schemeClr val="accent5">
                            <a:lumMod val="75000"/>
                          </a:schemeClr>
                        </a:solidFill>
                        <a:effectLst/>
                        <a:latin typeface="Calibri" panose="020F0502020204030204" pitchFamily="34" charset="0"/>
                        <a:ea typeface="+mn-ea"/>
                        <a:cs typeface="+mn-cs"/>
                      </a:endParaRPr>
                    </a:p>
                  </a:txBody>
                  <a:tcPr marL="45720" marR="45720" anchor="ctr"/>
                </a:tc>
                <a:tc>
                  <a:txBody>
                    <a:bodyPr/>
                    <a:lstStyle/>
                    <a:p>
                      <a:pPr marL="0" algn="ctr" defTabSz="1341150" rtl="0" eaLnBrk="1" fontAlgn="b" latinLnBrk="0" hangingPunct="1"/>
                      <a:r>
                        <a:rPr lang="en-US" sz="900" b="0" i="0" u="none" strike="noStrike" kern="1200" dirty="0" smtClean="0">
                          <a:solidFill>
                            <a:schemeClr val="accent5">
                              <a:lumMod val="75000"/>
                            </a:schemeClr>
                          </a:solidFill>
                          <a:effectLst/>
                          <a:latin typeface="Calibri" panose="020F0502020204030204" pitchFamily="34" charset="0"/>
                          <a:ea typeface="+mn-ea"/>
                          <a:cs typeface="+mn-cs"/>
                        </a:rPr>
                        <a:t>Data destruction; disrupted commerce and services</a:t>
                      </a:r>
                      <a:endParaRPr lang="en-US" sz="900" b="0" i="0" u="none" strike="noStrike" kern="1200" dirty="0">
                        <a:solidFill>
                          <a:schemeClr val="accent5">
                            <a:lumMod val="75000"/>
                          </a:schemeClr>
                        </a:solidFill>
                        <a:effectLst/>
                        <a:latin typeface="Calibri" panose="020F0502020204030204" pitchFamily="34" charset="0"/>
                        <a:ea typeface="+mn-ea"/>
                        <a:cs typeface="+mn-cs"/>
                      </a:endParaRPr>
                    </a:p>
                  </a:txBody>
                  <a:tcPr marL="45720" marR="45720" anchor="ctr"/>
                </a:tc>
                <a:tc>
                  <a:txBody>
                    <a:bodyPr/>
                    <a:lstStyle/>
                    <a:p>
                      <a:pPr marL="0" indent="0">
                        <a:buFont typeface="Arial" panose="020B0604020202020204" pitchFamily="34" charset="0"/>
                        <a:buNone/>
                      </a:pPr>
                      <a:r>
                        <a:rPr lang="en-US" sz="900" b="0" i="0" u="none" strike="noStrike" kern="1200" dirty="0" smtClean="0">
                          <a:solidFill>
                            <a:schemeClr val="accent5">
                              <a:lumMod val="75000"/>
                            </a:schemeClr>
                          </a:solidFill>
                          <a:effectLst/>
                          <a:latin typeface="Calibri" panose="020F0502020204030204" pitchFamily="34" charset="0"/>
                          <a:ea typeface="+mn-ea"/>
                          <a:cs typeface="+mn-cs"/>
                        </a:rPr>
                        <a:t>Self-propagating data-destruction malware delivered through a software update from the developer’s compromised infrastructure.</a:t>
                      </a:r>
                      <a:endParaRPr lang="en-US" sz="900" b="0" i="0" u="none" strike="noStrike" kern="1200" dirty="0">
                        <a:solidFill>
                          <a:schemeClr val="accent5">
                            <a:lumMod val="75000"/>
                          </a:schemeClr>
                        </a:solidFill>
                        <a:effectLst/>
                        <a:latin typeface="Calibri" panose="020F0502020204030204" pitchFamily="34" charset="0"/>
                        <a:ea typeface="+mn-ea"/>
                        <a:cs typeface="+mn-cs"/>
                      </a:endParaRPr>
                    </a:p>
                  </a:txBody>
                  <a:tcPr marL="45720" marR="45720" anchor="ctr"/>
                </a:tc>
                <a:extLst>
                  <a:ext uri="{0D108BD9-81ED-4DB2-BD59-A6C34878D82A}">
                    <a16:rowId xmlns:a16="http://schemas.microsoft.com/office/drawing/2014/main" val="3003783824"/>
                  </a:ext>
                </a:extLst>
              </a:tr>
            </a:tbl>
          </a:graphicData>
        </a:graphic>
      </p:graphicFrame>
      <p:sp>
        <p:nvSpPr>
          <p:cNvPr id="58" name="Title"/>
          <p:cNvSpPr>
            <a:spLocks noGrp="1"/>
          </p:cNvSpPr>
          <p:nvPr>
            <p:ph type="title"/>
          </p:nvPr>
        </p:nvSpPr>
        <p:spPr>
          <a:xfrm>
            <a:off x="1693965" y="310214"/>
            <a:ext cx="6872522" cy="701731"/>
          </a:xfrm>
        </p:spPr>
        <p:txBody>
          <a:bodyPr wrap="none" anchor="t">
            <a:spAutoFit/>
          </a:bodyPr>
          <a:lstStyle/>
          <a:p>
            <a:r>
              <a:rPr lang="en-US" dirty="0" smtClean="0">
                <a:solidFill>
                  <a:srgbClr val="40566F"/>
                </a:solidFill>
              </a:rPr>
              <a:t>Software Supply Chain Attacks</a:t>
            </a:r>
            <a:endParaRPr lang="en-US" dirty="0">
              <a:solidFill>
                <a:srgbClr val="40566F"/>
              </a:solidFill>
            </a:endParaRPr>
          </a:p>
        </p:txBody>
      </p:sp>
      <p:sp>
        <p:nvSpPr>
          <p:cNvPr id="53" name="Date box"/>
          <p:cNvSpPr txBox="1"/>
          <p:nvPr/>
        </p:nvSpPr>
        <p:spPr>
          <a:xfrm>
            <a:off x="14297960" y="9842956"/>
            <a:ext cx="1250469" cy="215444"/>
          </a:xfrm>
          <a:prstGeom prst="rect">
            <a:avLst/>
          </a:prstGeom>
          <a:noFill/>
        </p:spPr>
        <p:txBody>
          <a:bodyPr wrap="square" rtlCol="0">
            <a:spAutoFit/>
          </a:bodyPr>
          <a:lstStyle/>
          <a:p>
            <a:pPr algn="r"/>
            <a:r>
              <a:rPr lang="en-US" sz="800" i="1" dirty="0" smtClean="0">
                <a:solidFill>
                  <a:srgbClr val="40566F"/>
                </a:solidFill>
              </a:rPr>
              <a:t>Dated:  21 March 2021</a:t>
            </a:r>
            <a:endParaRPr lang="en-US" sz="800" i="1" dirty="0">
              <a:solidFill>
                <a:srgbClr val="40566F"/>
              </a:solidFill>
            </a:endParaRPr>
          </a:p>
        </p:txBody>
      </p:sp>
      <p:pic>
        <p:nvPicPr>
          <p:cNvPr id="70" name="Picture 69"/>
          <p:cNvPicPr>
            <a:picLocks noChangeAspect="1"/>
          </p:cNvPicPr>
          <p:nvPr/>
        </p:nvPicPr>
        <p:blipFill>
          <a:blip r:embed="rId3"/>
          <a:stretch>
            <a:fillRect/>
          </a:stretch>
        </p:blipFill>
        <p:spPr>
          <a:xfrm>
            <a:off x="5720159" y="7198827"/>
            <a:ext cx="274320" cy="274320"/>
          </a:xfrm>
          <a:prstGeom prst="rect">
            <a:avLst/>
          </a:prstGeom>
        </p:spPr>
      </p:pic>
      <p:pic>
        <p:nvPicPr>
          <p:cNvPr id="75" name="Picture 74"/>
          <p:cNvPicPr>
            <a:picLocks noChangeAspect="1"/>
          </p:cNvPicPr>
          <p:nvPr/>
        </p:nvPicPr>
        <p:blipFill>
          <a:blip r:embed="rId4"/>
          <a:stretch>
            <a:fillRect/>
          </a:stretch>
        </p:blipFill>
        <p:spPr>
          <a:xfrm>
            <a:off x="5720159" y="6379129"/>
            <a:ext cx="274320" cy="274320"/>
          </a:xfrm>
          <a:prstGeom prst="rect">
            <a:avLst/>
          </a:prstGeom>
        </p:spPr>
      </p:pic>
      <p:pic>
        <p:nvPicPr>
          <p:cNvPr id="41" name="Picture 40"/>
          <p:cNvPicPr>
            <a:picLocks noChangeAspect="1"/>
          </p:cNvPicPr>
          <p:nvPr/>
        </p:nvPicPr>
        <p:blipFill>
          <a:blip r:embed="rId3"/>
          <a:stretch>
            <a:fillRect/>
          </a:stretch>
        </p:blipFill>
        <p:spPr>
          <a:xfrm>
            <a:off x="5720159" y="8329733"/>
            <a:ext cx="274320" cy="274320"/>
          </a:xfrm>
          <a:prstGeom prst="rect">
            <a:avLst/>
          </a:prstGeom>
        </p:spPr>
      </p:pic>
      <p:pic>
        <p:nvPicPr>
          <p:cNvPr id="43" name="Picture 42"/>
          <p:cNvPicPr>
            <a:picLocks noChangeAspect="1"/>
          </p:cNvPicPr>
          <p:nvPr/>
        </p:nvPicPr>
        <p:blipFill rotWithShape="1">
          <a:blip r:embed="rId5"/>
          <a:srcRect l="21350" t="11107" r="21665" b="48005"/>
          <a:stretch/>
        </p:blipFill>
        <p:spPr>
          <a:xfrm>
            <a:off x="5743019" y="8713244"/>
            <a:ext cx="228600" cy="274320"/>
          </a:xfrm>
          <a:prstGeom prst="rect">
            <a:avLst/>
          </a:prstGeom>
        </p:spPr>
      </p:pic>
      <p:sp>
        <p:nvSpPr>
          <p:cNvPr id="2" name="Right Arrow 1"/>
          <p:cNvSpPr/>
          <p:nvPr/>
        </p:nvSpPr>
        <p:spPr>
          <a:xfrm>
            <a:off x="457200" y="1341120"/>
            <a:ext cx="6400800" cy="1371600"/>
          </a:xfrm>
          <a:prstGeom prst="rightArrow">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DESIGN</a:t>
            </a:r>
            <a:endParaRPr lang="en-US" dirty="0"/>
          </a:p>
        </p:txBody>
      </p:sp>
      <p:sp>
        <p:nvSpPr>
          <p:cNvPr id="61" name="Right Arrow 60"/>
          <p:cNvSpPr/>
          <p:nvPr/>
        </p:nvSpPr>
        <p:spPr>
          <a:xfrm>
            <a:off x="5486400" y="3409950"/>
            <a:ext cx="3200400" cy="1371600"/>
          </a:xfrm>
          <a:prstGeom prst="rightArrow">
            <a:avLst/>
          </a:pr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DEPLOY</a:t>
            </a:r>
            <a:endParaRPr lang="en-US" dirty="0"/>
          </a:p>
        </p:txBody>
      </p:sp>
      <p:sp>
        <p:nvSpPr>
          <p:cNvPr id="105" name="Bent-Up Arrow 104"/>
          <p:cNvSpPr/>
          <p:nvPr/>
        </p:nvSpPr>
        <p:spPr>
          <a:xfrm flipH="1">
            <a:off x="406393" y="2446461"/>
            <a:ext cx="9144000" cy="2743200"/>
          </a:xfrm>
          <a:prstGeom prst="bentUpArrow">
            <a:avLst>
              <a:gd name="adj1" fmla="val 18821"/>
              <a:gd name="adj2" fmla="val 20905"/>
              <a:gd name="adj3" fmla="val 25314"/>
            </a:avLst>
          </a:prstGeom>
          <a:solidFill>
            <a:srgbClr val="5A99D3"/>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dirty="0" smtClean="0"/>
              <a:t>MAINTAIN, IMPROVE, UPDATE</a:t>
            </a:r>
            <a:endParaRPr lang="en-US" dirty="0"/>
          </a:p>
        </p:txBody>
      </p:sp>
      <p:sp>
        <p:nvSpPr>
          <p:cNvPr id="35" name="Callout Traditional hacks"/>
          <p:cNvSpPr/>
          <p:nvPr/>
        </p:nvSpPr>
        <p:spPr>
          <a:xfrm>
            <a:off x="8159215" y="1541443"/>
            <a:ext cx="2464979" cy="1736646"/>
          </a:xfrm>
          <a:prstGeom prst="wedgeRoundRectCallout">
            <a:avLst>
              <a:gd name="adj1" fmla="val 21278"/>
              <a:gd name="adj2" fmla="val 70633"/>
              <a:gd name="adj3" fmla="val 16667"/>
            </a:avLst>
          </a:prstGeom>
          <a:solidFill>
            <a:srgbClr val="445C76"/>
          </a:solidFill>
        </p:spPr>
        <p:style>
          <a:lnRef idx="2">
            <a:schemeClr val="accent1">
              <a:shade val="50000"/>
            </a:schemeClr>
          </a:lnRef>
          <a:fillRef idx="1">
            <a:schemeClr val="accent1"/>
          </a:fillRef>
          <a:effectRef idx="0">
            <a:schemeClr val="accent1"/>
          </a:effectRef>
          <a:fontRef idx="minor">
            <a:schemeClr val="lt1"/>
          </a:fontRef>
        </p:style>
        <p:txBody>
          <a:bodyPr wrap="square" lIns="91440" rIns="91440" rtlCol="0" anchor="ctr">
            <a:spAutoFit/>
          </a:bodyPr>
          <a:lstStyle/>
          <a:p>
            <a:pPr lvl="0"/>
            <a:r>
              <a:rPr lang="en-US" sz="1200" dirty="0" smtClean="0">
                <a:solidFill>
                  <a:schemeClr val="accent2"/>
                </a:solidFill>
              </a:rPr>
              <a:t>Conventional attacks </a:t>
            </a:r>
            <a:br>
              <a:rPr lang="en-US" sz="1200" dirty="0" smtClean="0">
                <a:solidFill>
                  <a:schemeClr val="accent2"/>
                </a:solidFill>
              </a:rPr>
            </a:br>
            <a:r>
              <a:rPr lang="en-US" sz="1200" dirty="0" smtClean="0">
                <a:solidFill>
                  <a:schemeClr val="accent2"/>
                </a:solidFill>
              </a:rPr>
              <a:t>and compromises</a:t>
            </a:r>
            <a:endParaRPr lang="en-US" sz="1200" dirty="0">
              <a:solidFill>
                <a:prstClr val="white"/>
              </a:solidFill>
            </a:endParaRPr>
          </a:p>
          <a:p>
            <a:pPr marL="171450" lvl="0" indent="-171450">
              <a:buFont typeface="Arial" panose="020B0604020202020204" pitchFamily="34" charset="0"/>
              <a:buChar char="•"/>
            </a:pPr>
            <a:r>
              <a:rPr lang="en-US" sz="1200" dirty="0" smtClean="0">
                <a:solidFill>
                  <a:prstClr val="white"/>
                </a:solidFill>
              </a:rPr>
              <a:t>Malware packaged</a:t>
            </a:r>
            <a:br>
              <a:rPr lang="en-US" sz="1200" dirty="0" smtClean="0">
                <a:solidFill>
                  <a:prstClr val="white"/>
                </a:solidFill>
              </a:rPr>
            </a:br>
            <a:r>
              <a:rPr lang="en-US" sz="1200" dirty="0" smtClean="0">
                <a:solidFill>
                  <a:prstClr val="white"/>
                </a:solidFill>
              </a:rPr>
              <a:t>with good software</a:t>
            </a:r>
          </a:p>
          <a:p>
            <a:pPr marL="171450" indent="-171450">
              <a:buFont typeface="Arial" panose="020B0604020202020204" pitchFamily="34" charset="0"/>
              <a:buChar char="•"/>
            </a:pPr>
            <a:r>
              <a:rPr lang="en-US" sz="1200" dirty="0" smtClean="0">
                <a:solidFill>
                  <a:prstClr val="white"/>
                </a:solidFill>
              </a:rPr>
              <a:t>Newly found security faults no longer patched or mitigated</a:t>
            </a:r>
            <a:endParaRPr lang="en-US" sz="1200" dirty="0">
              <a:solidFill>
                <a:prstClr val="white"/>
              </a:solidFill>
            </a:endParaRPr>
          </a:p>
          <a:p>
            <a:pPr marL="171450" lvl="0" indent="-171450">
              <a:buFont typeface="Arial" panose="020B0604020202020204" pitchFamily="34" charset="0"/>
              <a:buChar char="•"/>
            </a:pPr>
            <a:r>
              <a:rPr lang="en-US" sz="1200" dirty="0" smtClean="0">
                <a:solidFill>
                  <a:prstClr val="white"/>
                </a:solidFill>
              </a:rPr>
              <a:t>Malign actor takes control of  project or its infrastructure</a:t>
            </a:r>
          </a:p>
        </p:txBody>
      </p:sp>
      <p:sp>
        <p:nvSpPr>
          <p:cNvPr id="36" name="Cybar icon for callout"/>
          <p:cNvSpPr txBox="1"/>
          <p:nvPr/>
        </p:nvSpPr>
        <p:spPr>
          <a:xfrm>
            <a:off x="9992804" y="1681072"/>
            <a:ext cx="448841" cy="615553"/>
          </a:xfrm>
          <a:prstGeom prst="rect">
            <a:avLst/>
          </a:prstGeom>
          <a:solidFill>
            <a:schemeClr val="tx1"/>
          </a:solidFill>
          <a:ln w="50800">
            <a:solidFill>
              <a:schemeClr val="tx1"/>
            </a:solidFill>
          </a:ln>
        </p:spPr>
        <p:txBody>
          <a:bodyPr wrap="none" lIns="0" tIns="0" rIns="0" bIns="0" rtlCol="0">
            <a:spAutoFit/>
          </a:bodyPr>
          <a:lstStyle/>
          <a:p>
            <a:pPr algn="just"/>
            <a:r>
              <a:rPr lang="en-US" sz="800" dirty="0" smtClean="0">
                <a:solidFill>
                  <a:srgbClr val="00CC00"/>
                </a:solidFill>
                <a:latin typeface="Consolas" panose="020B0609020204030204" pitchFamily="49" charset="0"/>
              </a:rPr>
              <a:t>01000011</a:t>
            </a:r>
          </a:p>
          <a:p>
            <a:pPr algn="just"/>
            <a:r>
              <a:rPr lang="en-US" sz="800" dirty="0" smtClean="0">
                <a:solidFill>
                  <a:srgbClr val="00CC00"/>
                </a:solidFill>
                <a:latin typeface="Consolas" panose="020B0609020204030204" pitchFamily="49" charset="0"/>
              </a:rPr>
              <a:t>01011001</a:t>
            </a:r>
          </a:p>
          <a:p>
            <a:pPr algn="just"/>
            <a:r>
              <a:rPr lang="en-US" sz="800" dirty="0" smtClean="0">
                <a:solidFill>
                  <a:srgbClr val="00CC00"/>
                </a:solidFill>
                <a:latin typeface="Consolas" panose="020B0609020204030204" pitchFamily="49" charset="0"/>
              </a:rPr>
              <a:t>01000010</a:t>
            </a:r>
          </a:p>
          <a:p>
            <a:pPr algn="just"/>
            <a:r>
              <a:rPr lang="en-US" sz="800" dirty="0" smtClean="0">
                <a:solidFill>
                  <a:srgbClr val="00CC00"/>
                </a:solidFill>
                <a:latin typeface="Consolas" panose="020B0609020204030204" pitchFamily="49" charset="0"/>
              </a:rPr>
              <a:t>01000001</a:t>
            </a:r>
          </a:p>
          <a:p>
            <a:pPr algn="just"/>
            <a:r>
              <a:rPr lang="en-US" sz="800" dirty="0" smtClean="0">
                <a:solidFill>
                  <a:srgbClr val="00CC00"/>
                </a:solidFill>
                <a:latin typeface="Consolas" panose="020B0609020204030204" pitchFamily="49" charset="0"/>
              </a:rPr>
              <a:t>01010010</a:t>
            </a:r>
          </a:p>
        </p:txBody>
      </p:sp>
      <p:sp>
        <p:nvSpPr>
          <p:cNvPr id="37" name="Rubbish"/>
          <p:cNvSpPr/>
          <p:nvPr/>
        </p:nvSpPr>
        <p:spPr>
          <a:xfrm>
            <a:off x="10063612" y="4092023"/>
            <a:ext cx="351308" cy="422056"/>
          </a:xfrm>
          <a:prstGeom prst="rect">
            <a:avLst/>
          </a:prstGeom>
          <a:blipFill>
            <a:blip r:embed="rId6" cstate="print"/>
            <a:stretch>
              <a:fillRect/>
            </a:stretch>
          </a:blipFill>
        </p:spPr>
        <p:txBody>
          <a:bodyPr wrap="square" lIns="0" tIns="0" rIns="0" bIns="0" rtlCol="0"/>
          <a:lstStyle/>
          <a:p>
            <a:endParaRPr dirty="0"/>
          </a:p>
        </p:txBody>
      </p:sp>
      <p:sp>
        <p:nvSpPr>
          <p:cNvPr id="38" name="Callout VGCA"/>
          <p:cNvSpPr/>
          <p:nvPr/>
        </p:nvSpPr>
        <p:spPr>
          <a:xfrm>
            <a:off x="5421763" y="3380786"/>
            <a:ext cx="1698169" cy="510778"/>
          </a:xfrm>
          <a:prstGeom prst="wedgeRoundRectCallout">
            <a:avLst>
              <a:gd name="adj1" fmla="val 21690"/>
              <a:gd name="adj2" fmla="val 67938"/>
              <a:gd name="adj3" fmla="val 16667"/>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wrap="square" lIns="91440" rIns="457200" rtlCol="0" anchor="ctr">
            <a:spAutoFit/>
          </a:bodyPr>
          <a:lstStyle/>
          <a:p>
            <a:pPr lvl="0"/>
            <a:r>
              <a:rPr lang="en-US" sz="1200" dirty="0" smtClean="0">
                <a:solidFill>
                  <a:schemeClr val="accent2"/>
                </a:solidFill>
              </a:rPr>
              <a:t>❷ Infrastructure </a:t>
            </a:r>
            <a:r>
              <a:rPr lang="en-US" sz="1200" dirty="0" smtClean="0">
                <a:solidFill>
                  <a:prstClr val="white"/>
                </a:solidFill>
              </a:rPr>
              <a:t>(</a:t>
            </a:r>
            <a:r>
              <a:rPr lang="en-US" sz="1200" dirty="0" err="1" smtClean="0">
                <a:solidFill>
                  <a:prstClr val="white"/>
                </a:solidFill>
              </a:rPr>
              <a:t>VGCA</a:t>
            </a:r>
            <a:r>
              <a:rPr lang="en-US" sz="1200" dirty="0" smtClean="0">
                <a:solidFill>
                  <a:prstClr val="white"/>
                </a:solidFill>
              </a:rPr>
              <a:t>)</a:t>
            </a:r>
            <a:r>
              <a:rPr lang="en-US" sz="1200" dirty="0" smtClean="0">
                <a:solidFill>
                  <a:srgbClr val="ED7D31"/>
                </a:solidFill>
              </a:rPr>
              <a:t> </a:t>
            </a:r>
            <a:endParaRPr lang="en-US" sz="1200" dirty="0">
              <a:solidFill>
                <a:prstClr val="white"/>
              </a:solidFill>
            </a:endParaRPr>
          </a:p>
        </p:txBody>
      </p:sp>
      <p:pic>
        <p:nvPicPr>
          <p:cNvPr id="39" name="Computar icon for VGCA callout"/>
          <p:cNvPicPr>
            <a:picLocks noChangeAspect="1"/>
          </p:cNvPicPr>
          <p:nvPr/>
        </p:nvPicPr>
        <p:blipFill>
          <a:blip r:embed="rId4"/>
          <a:stretch>
            <a:fillRect/>
          </a:stretch>
        </p:blipFill>
        <p:spPr>
          <a:xfrm>
            <a:off x="6693319" y="3448049"/>
            <a:ext cx="365760" cy="365760"/>
          </a:xfrm>
          <a:prstGeom prst="rect">
            <a:avLst/>
          </a:prstGeom>
          <a:solidFill>
            <a:schemeClr val="bg1"/>
          </a:solidFill>
          <a:ln>
            <a:solidFill>
              <a:schemeClr val="bg1"/>
            </a:solidFill>
          </a:ln>
        </p:spPr>
      </p:pic>
      <p:pic>
        <p:nvPicPr>
          <p:cNvPr id="3" name="Picture 2"/>
          <p:cNvPicPr>
            <a:picLocks noChangeAspect="1"/>
          </p:cNvPicPr>
          <p:nvPr/>
        </p:nvPicPr>
        <p:blipFill>
          <a:blip r:embed="rId7"/>
          <a:stretch>
            <a:fillRect/>
          </a:stretch>
        </p:blipFill>
        <p:spPr>
          <a:xfrm>
            <a:off x="5720159" y="7572977"/>
            <a:ext cx="274320" cy="274320"/>
          </a:xfrm>
          <a:prstGeom prst="rect">
            <a:avLst/>
          </a:prstGeom>
        </p:spPr>
      </p:pic>
      <p:pic>
        <p:nvPicPr>
          <p:cNvPr id="4" name="Picture 3"/>
          <p:cNvPicPr>
            <a:picLocks noChangeAspect="1"/>
          </p:cNvPicPr>
          <p:nvPr/>
        </p:nvPicPr>
        <p:blipFill>
          <a:blip r:embed="rId8"/>
          <a:stretch>
            <a:fillRect/>
          </a:stretch>
        </p:blipFill>
        <p:spPr>
          <a:xfrm>
            <a:off x="5720159" y="7950289"/>
            <a:ext cx="274320" cy="274320"/>
          </a:xfrm>
          <a:prstGeom prst="rect">
            <a:avLst/>
          </a:prstGeom>
        </p:spPr>
      </p:pic>
      <p:pic>
        <p:nvPicPr>
          <p:cNvPr id="49" name="Picture 48"/>
          <p:cNvPicPr>
            <a:picLocks noChangeAspect="1"/>
          </p:cNvPicPr>
          <p:nvPr/>
        </p:nvPicPr>
        <p:blipFill rotWithShape="1">
          <a:blip r:embed="rId5"/>
          <a:srcRect l="21350" t="11107" r="21665" b="48005"/>
          <a:stretch/>
        </p:blipFill>
        <p:spPr>
          <a:xfrm>
            <a:off x="5743019" y="5977970"/>
            <a:ext cx="228600" cy="274320"/>
          </a:xfrm>
          <a:prstGeom prst="rect">
            <a:avLst/>
          </a:prstGeom>
        </p:spPr>
      </p:pic>
      <p:pic>
        <p:nvPicPr>
          <p:cNvPr id="50" name="Picture 49"/>
          <p:cNvPicPr>
            <a:picLocks noChangeAspect="1"/>
          </p:cNvPicPr>
          <p:nvPr/>
        </p:nvPicPr>
        <p:blipFill>
          <a:blip r:embed="rId8"/>
          <a:stretch>
            <a:fillRect/>
          </a:stretch>
        </p:blipFill>
        <p:spPr>
          <a:xfrm>
            <a:off x="5720159" y="9104544"/>
            <a:ext cx="274320" cy="274320"/>
          </a:xfrm>
          <a:prstGeom prst="rect">
            <a:avLst/>
          </a:prstGeom>
        </p:spPr>
      </p:pic>
      <p:pic>
        <p:nvPicPr>
          <p:cNvPr id="51" name="Picture 50"/>
          <p:cNvPicPr>
            <a:picLocks noChangeAspect="1"/>
          </p:cNvPicPr>
          <p:nvPr/>
        </p:nvPicPr>
        <p:blipFill>
          <a:blip r:embed="rId4"/>
          <a:stretch>
            <a:fillRect/>
          </a:stretch>
        </p:blipFill>
        <p:spPr>
          <a:xfrm>
            <a:off x="5720159" y="6805522"/>
            <a:ext cx="274320" cy="274320"/>
          </a:xfrm>
          <a:prstGeom prst="rect">
            <a:avLst/>
          </a:prstGeom>
        </p:spPr>
      </p:pic>
      <p:pic>
        <p:nvPicPr>
          <p:cNvPr id="52" name="Picture 51"/>
          <p:cNvPicPr>
            <a:picLocks noChangeAspect="1"/>
          </p:cNvPicPr>
          <p:nvPr/>
        </p:nvPicPr>
        <p:blipFill>
          <a:blip r:embed="rId4"/>
          <a:stretch>
            <a:fillRect/>
          </a:stretch>
        </p:blipFill>
        <p:spPr>
          <a:xfrm>
            <a:off x="5720159" y="9479208"/>
            <a:ext cx="274320" cy="274320"/>
          </a:xfrm>
          <a:prstGeom prst="rect">
            <a:avLst/>
          </a:prstGeom>
        </p:spPr>
      </p:pic>
      <p:sp>
        <p:nvSpPr>
          <p:cNvPr id="119" name="Callout SolarWinds"/>
          <p:cNvSpPr/>
          <p:nvPr/>
        </p:nvSpPr>
        <p:spPr>
          <a:xfrm>
            <a:off x="4135430" y="4890730"/>
            <a:ext cx="1698169" cy="510778"/>
          </a:xfrm>
          <a:prstGeom prst="wedgeRoundRectCallout">
            <a:avLst>
              <a:gd name="adj1" fmla="val -22397"/>
              <a:gd name="adj2" fmla="val -69118"/>
              <a:gd name="adj3" fmla="val 16667"/>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wrap="square" lIns="91440" rIns="457200" rtlCol="0" anchor="ctr">
            <a:spAutoFit/>
          </a:bodyPr>
          <a:lstStyle/>
          <a:p>
            <a:r>
              <a:rPr lang="en-US" sz="1200" dirty="0">
                <a:solidFill>
                  <a:schemeClr val="accent2"/>
                </a:solidFill>
                <a:latin typeface="Calibri" panose="020F0502020204030204" pitchFamily="34" charset="0"/>
              </a:rPr>
              <a:t>❸</a:t>
            </a:r>
            <a:r>
              <a:rPr lang="en-US" sz="1200" dirty="0" smtClean="0">
                <a:solidFill>
                  <a:schemeClr val="accent2"/>
                </a:solidFill>
              </a:rPr>
              <a:t> Infrastructure </a:t>
            </a:r>
            <a:r>
              <a:rPr lang="en-US" sz="1200" dirty="0">
                <a:solidFill>
                  <a:srgbClr val="FFC000"/>
                </a:solidFill>
              </a:rPr>
              <a:t/>
            </a:r>
            <a:br>
              <a:rPr lang="en-US" sz="1200" dirty="0">
                <a:solidFill>
                  <a:srgbClr val="FFC000"/>
                </a:solidFill>
              </a:rPr>
            </a:br>
            <a:r>
              <a:rPr lang="en-US" sz="1200" dirty="0" smtClean="0">
                <a:solidFill>
                  <a:prstClr val="white"/>
                </a:solidFill>
              </a:rPr>
              <a:t>(SolarWinds)</a:t>
            </a:r>
            <a:endParaRPr lang="en-US" sz="1200" dirty="0">
              <a:solidFill>
                <a:prstClr val="white"/>
              </a:solidFill>
            </a:endParaRPr>
          </a:p>
        </p:txBody>
      </p:sp>
      <p:pic>
        <p:nvPicPr>
          <p:cNvPr id="120" name="Computar icon for SolarWinds callout"/>
          <p:cNvPicPr>
            <a:picLocks noChangeAspect="1"/>
          </p:cNvPicPr>
          <p:nvPr/>
        </p:nvPicPr>
        <p:blipFill>
          <a:blip r:embed="rId4"/>
          <a:stretch>
            <a:fillRect/>
          </a:stretch>
        </p:blipFill>
        <p:spPr>
          <a:xfrm>
            <a:off x="5406986" y="4957993"/>
            <a:ext cx="365760" cy="365760"/>
          </a:xfrm>
          <a:prstGeom prst="rect">
            <a:avLst/>
          </a:prstGeom>
          <a:solidFill>
            <a:schemeClr val="bg1"/>
          </a:solidFill>
          <a:ln>
            <a:solidFill>
              <a:schemeClr val="bg1"/>
            </a:solidFill>
          </a:ln>
        </p:spPr>
      </p:pic>
      <p:sp>
        <p:nvSpPr>
          <p:cNvPr id="5" name="Development tools callout"/>
          <p:cNvSpPr/>
          <p:nvPr/>
        </p:nvSpPr>
        <p:spPr>
          <a:xfrm>
            <a:off x="1174761" y="2569116"/>
            <a:ext cx="2155250" cy="584775"/>
          </a:xfrm>
          <a:prstGeom prst="leftRightArrowCallout">
            <a:avLst>
              <a:gd name="adj1" fmla="val 13210"/>
              <a:gd name="adj2" fmla="val 29964"/>
              <a:gd name="adj3" fmla="val 43988"/>
              <a:gd name="adj4" fmla="val 63444"/>
            </a:avLst>
          </a:prstGeom>
          <a:solidFill>
            <a:srgbClr val="D9D9D9"/>
          </a:solid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r>
              <a:rPr lang="en-US" sz="1600" b="1" dirty="0" smtClean="0">
                <a:solidFill>
                  <a:schemeClr val="accent5">
                    <a:lumMod val="75000"/>
                  </a:schemeClr>
                </a:solidFill>
              </a:rPr>
              <a:t>Development Tools</a:t>
            </a:r>
            <a:endParaRPr lang="en-US" sz="1600" b="1" dirty="0">
              <a:solidFill>
                <a:schemeClr val="accent5">
                  <a:lumMod val="75000"/>
                </a:schemeClr>
              </a:solidFill>
            </a:endParaRPr>
          </a:p>
        </p:txBody>
      </p:sp>
      <p:sp>
        <p:nvSpPr>
          <p:cNvPr id="114" name="Callout VeraPort"/>
          <p:cNvSpPr/>
          <p:nvPr/>
        </p:nvSpPr>
        <p:spPr>
          <a:xfrm>
            <a:off x="6488598" y="4151396"/>
            <a:ext cx="1619948" cy="510778"/>
          </a:xfrm>
          <a:prstGeom prst="wedgeRoundRectCallout">
            <a:avLst>
              <a:gd name="adj1" fmla="val 20178"/>
              <a:gd name="adj2" fmla="val -73714"/>
              <a:gd name="adj3" fmla="val 16667"/>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wrap="square" rIns="457200" rtlCol="0" anchor="ctr">
            <a:spAutoFit/>
          </a:bodyPr>
          <a:lstStyle/>
          <a:p>
            <a:r>
              <a:rPr lang="en-US" sz="1200" dirty="0">
                <a:solidFill>
                  <a:srgbClr val="ED7D31"/>
                </a:solidFill>
                <a:latin typeface="Calibri" panose="020F0502020204030204" pitchFamily="34" charset="0"/>
              </a:rPr>
              <a:t>❹</a:t>
            </a:r>
            <a:r>
              <a:rPr lang="en-US" sz="1200" dirty="0" smtClean="0">
                <a:solidFill>
                  <a:schemeClr val="accent2"/>
                </a:solidFill>
              </a:rPr>
              <a:t> </a:t>
            </a:r>
            <a:r>
              <a:rPr lang="en-US" sz="1200" dirty="0">
                <a:solidFill>
                  <a:srgbClr val="ED7D31"/>
                </a:solidFill>
              </a:rPr>
              <a:t>Certificates</a:t>
            </a:r>
            <a:r>
              <a:rPr lang="en-US" sz="1200" dirty="0" smtClean="0">
                <a:solidFill>
                  <a:schemeClr val="accent2"/>
                </a:solidFill>
              </a:rPr>
              <a:t> </a:t>
            </a:r>
            <a:r>
              <a:rPr lang="en-US" sz="1200" dirty="0" smtClean="0">
                <a:solidFill>
                  <a:prstClr val="white"/>
                </a:solidFill>
              </a:rPr>
              <a:t>(VeraPort)</a:t>
            </a:r>
            <a:endParaRPr lang="en-US" sz="1200" dirty="0">
              <a:solidFill>
                <a:prstClr val="white"/>
              </a:solidFill>
            </a:endParaRPr>
          </a:p>
        </p:txBody>
      </p:sp>
      <p:pic>
        <p:nvPicPr>
          <p:cNvPr id="115" name="Icon for Veraport callout"/>
          <p:cNvPicPr>
            <a:picLocks noChangeAspect="1"/>
          </p:cNvPicPr>
          <p:nvPr/>
        </p:nvPicPr>
        <p:blipFill>
          <a:blip r:embed="rId3"/>
          <a:stretch>
            <a:fillRect/>
          </a:stretch>
        </p:blipFill>
        <p:spPr>
          <a:xfrm>
            <a:off x="7635196" y="4236029"/>
            <a:ext cx="365760" cy="365760"/>
          </a:xfrm>
          <a:prstGeom prst="rect">
            <a:avLst/>
          </a:prstGeom>
          <a:solidFill>
            <a:schemeClr val="bg1"/>
          </a:solidFill>
          <a:ln>
            <a:solidFill>
              <a:schemeClr val="bg1"/>
            </a:solidFill>
          </a:ln>
        </p:spPr>
      </p:pic>
      <p:sp>
        <p:nvSpPr>
          <p:cNvPr id="59" name="External code callout"/>
          <p:cNvSpPr/>
          <p:nvPr/>
        </p:nvSpPr>
        <p:spPr>
          <a:xfrm rot="5400000">
            <a:off x="2593373" y="3578315"/>
            <a:ext cx="1691878" cy="969992"/>
          </a:xfrm>
          <a:prstGeom prst="leftRightArrowCallout">
            <a:avLst>
              <a:gd name="adj1" fmla="val 13210"/>
              <a:gd name="adj2" fmla="val 17796"/>
              <a:gd name="adj3" fmla="val 27165"/>
              <a:gd name="adj4" fmla="val 63444"/>
            </a:avLst>
          </a:prstGeom>
          <a:solidFill>
            <a:srgbClr val="D9D9D9"/>
          </a:solidFill>
          <a:ln w="254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vert="vert270" lIns="45720" rIns="45720" rtlCol="0" anchor="ctr">
            <a:spAutoFit/>
          </a:bodyPr>
          <a:lstStyle/>
          <a:p>
            <a:pPr algn="ctr"/>
            <a:r>
              <a:rPr lang="en-US" sz="1600" b="1" dirty="0" smtClean="0">
                <a:solidFill>
                  <a:schemeClr val="accent5">
                    <a:lumMod val="75000"/>
                  </a:schemeClr>
                </a:solidFill>
              </a:rPr>
              <a:t>Software Libraries, External Code</a:t>
            </a:r>
            <a:endParaRPr lang="en-US" sz="1600" b="1" dirty="0">
              <a:solidFill>
                <a:schemeClr val="accent5">
                  <a:lumMod val="75000"/>
                </a:schemeClr>
              </a:solidFill>
            </a:endParaRPr>
          </a:p>
        </p:txBody>
      </p:sp>
      <p:sp>
        <p:nvSpPr>
          <p:cNvPr id="122" name="Callout Twilio"/>
          <p:cNvSpPr/>
          <p:nvPr/>
        </p:nvSpPr>
        <p:spPr>
          <a:xfrm>
            <a:off x="1623864" y="3211539"/>
            <a:ext cx="1141792" cy="510778"/>
          </a:xfrm>
          <a:prstGeom prst="wedgeRoundRectCallout">
            <a:avLst>
              <a:gd name="adj1" fmla="val 19691"/>
              <a:gd name="adj2" fmla="val -71255"/>
              <a:gd name="adj3" fmla="val 16667"/>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wrap="square" rIns="457200" rtlCol="0" anchor="ctr">
            <a:spAutoFit/>
          </a:bodyPr>
          <a:lstStyle/>
          <a:p>
            <a:pPr lvl="0"/>
            <a:r>
              <a:rPr lang="en-US" sz="1200" dirty="0" smtClean="0">
                <a:solidFill>
                  <a:srgbClr val="ED7D31"/>
                </a:solidFill>
                <a:latin typeface="Calibri" panose="020F0502020204030204" pitchFamily="34" charset="0"/>
              </a:rPr>
              <a:t>❺</a:t>
            </a:r>
            <a:r>
              <a:rPr lang="en-US" sz="1200" dirty="0" smtClean="0">
                <a:solidFill>
                  <a:srgbClr val="ED7D31"/>
                </a:solidFill>
              </a:rPr>
              <a:t> SDK </a:t>
            </a:r>
            <a:r>
              <a:rPr lang="en-US" sz="1200" dirty="0">
                <a:solidFill>
                  <a:prstClr val="white"/>
                </a:solidFill>
              </a:rPr>
              <a:t>(Twilio)</a:t>
            </a:r>
            <a:r>
              <a:rPr lang="en-US" sz="1200" dirty="0" smtClean="0">
                <a:solidFill>
                  <a:srgbClr val="ED7D31"/>
                </a:solidFill>
              </a:rPr>
              <a:t> </a:t>
            </a:r>
            <a:endParaRPr lang="en-US" sz="1200" dirty="0">
              <a:solidFill>
                <a:prstClr val="white"/>
              </a:solidFill>
            </a:endParaRPr>
          </a:p>
        </p:txBody>
      </p:sp>
      <p:pic>
        <p:nvPicPr>
          <p:cNvPr id="60" name="Icon for Twilio"/>
          <p:cNvPicPr>
            <a:picLocks noChangeAspect="1"/>
          </p:cNvPicPr>
          <p:nvPr/>
        </p:nvPicPr>
        <p:blipFill>
          <a:blip r:embed="rId7"/>
          <a:stretch>
            <a:fillRect/>
          </a:stretch>
        </p:blipFill>
        <p:spPr>
          <a:xfrm>
            <a:off x="2320385" y="3306548"/>
            <a:ext cx="365760" cy="365760"/>
          </a:xfrm>
          <a:prstGeom prst="rect">
            <a:avLst/>
          </a:prstGeom>
          <a:solidFill>
            <a:schemeClr val="bg1"/>
          </a:solidFill>
          <a:ln w="9525">
            <a:solidFill>
              <a:schemeClr val="bg1"/>
            </a:solidFill>
          </a:ln>
        </p:spPr>
      </p:pic>
      <p:sp>
        <p:nvSpPr>
          <p:cNvPr id="77" name="Goldenspy callout"/>
          <p:cNvSpPr/>
          <p:nvPr/>
        </p:nvSpPr>
        <p:spPr>
          <a:xfrm>
            <a:off x="1692139" y="1787172"/>
            <a:ext cx="1496920" cy="51077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wrap="square" lIns="45720" rIns="457200" rtlCol="0" anchor="ctr">
            <a:spAutoFit/>
          </a:bodyPr>
          <a:lstStyle/>
          <a:p>
            <a:pPr lvl="0"/>
            <a:r>
              <a:rPr lang="en-US" sz="1200" dirty="0" smtClean="0">
                <a:solidFill>
                  <a:schemeClr val="accent2"/>
                </a:solidFill>
                <a:latin typeface="Calibri" panose="020F0502020204030204" pitchFamily="34" charset="0"/>
              </a:rPr>
              <a:t>❻</a:t>
            </a:r>
            <a:r>
              <a:rPr lang="en-US" sz="1200" dirty="0" smtClean="0">
                <a:solidFill>
                  <a:srgbClr val="ED7D31"/>
                </a:solidFill>
              </a:rPr>
              <a:t> Trojan</a:t>
            </a:r>
            <a:br>
              <a:rPr lang="en-US" sz="1200" dirty="0" smtClean="0">
                <a:solidFill>
                  <a:srgbClr val="ED7D31"/>
                </a:solidFill>
              </a:rPr>
            </a:br>
            <a:r>
              <a:rPr lang="en-US" sz="1200" dirty="0" smtClean="0">
                <a:solidFill>
                  <a:prstClr val="white"/>
                </a:solidFill>
              </a:rPr>
              <a:t>(GoldenSpy)</a:t>
            </a:r>
            <a:endParaRPr lang="en-US" sz="1200" dirty="0">
              <a:solidFill>
                <a:prstClr val="white"/>
              </a:solidFill>
            </a:endParaRPr>
          </a:p>
        </p:txBody>
      </p:sp>
      <p:pic>
        <p:nvPicPr>
          <p:cNvPr id="48" name="Goldenspy icon"/>
          <p:cNvPicPr>
            <a:picLocks noChangeAspect="1"/>
          </p:cNvPicPr>
          <p:nvPr/>
        </p:nvPicPr>
        <p:blipFill>
          <a:blip r:embed="rId8"/>
          <a:stretch>
            <a:fillRect/>
          </a:stretch>
        </p:blipFill>
        <p:spPr>
          <a:xfrm>
            <a:off x="2731210" y="1866082"/>
            <a:ext cx="365760" cy="365760"/>
          </a:xfrm>
          <a:prstGeom prst="rect">
            <a:avLst/>
          </a:prstGeom>
          <a:solidFill>
            <a:schemeClr val="bg1"/>
          </a:solidFill>
          <a:ln>
            <a:solidFill>
              <a:schemeClr val="bg1"/>
            </a:solidFill>
          </a:ln>
        </p:spPr>
      </p:pic>
      <p:sp>
        <p:nvSpPr>
          <p:cNvPr id="111" name="ShadowHammer callout"/>
          <p:cNvSpPr/>
          <p:nvPr/>
        </p:nvSpPr>
        <p:spPr>
          <a:xfrm>
            <a:off x="4548413" y="2799506"/>
            <a:ext cx="1757634" cy="51077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wrap="square" lIns="45720" rIns="457200" rtlCol="0" anchor="ctr">
            <a:spAutoFit/>
          </a:bodyPr>
          <a:lstStyle/>
          <a:p>
            <a:pPr lvl="0"/>
            <a:r>
              <a:rPr lang="en-US" sz="1200" dirty="0" smtClean="0">
                <a:solidFill>
                  <a:srgbClr val="ED7D31"/>
                </a:solidFill>
                <a:latin typeface="Calibri" panose="020F0502020204030204" pitchFamily="34" charset="0"/>
              </a:rPr>
              <a:t>❼</a:t>
            </a:r>
            <a:r>
              <a:rPr lang="en-US" sz="1200" dirty="0" smtClean="0">
                <a:solidFill>
                  <a:srgbClr val="ED7D31"/>
                </a:solidFill>
              </a:rPr>
              <a:t> Certificates </a:t>
            </a:r>
            <a:r>
              <a:rPr lang="en-US" sz="1200" dirty="0" smtClean="0">
                <a:solidFill>
                  <a:prstClr val="white"/>
                </a:solidFill>
              </a:rPr>
              <a:t>(ShadowHammer)</a:t>
            </a:r>
            <a:r>
              <a:rPr lang="en-US" sz="1200" dirty="0" smtClean="0">
                <a:solidFill>
                  <a:srgbClr val="ED7D31"/>
                </a:solidFill>
              </a:rPr>
              <a:t> </a:t>
            </a:r>
            <a:endParaRPr lang="en-US" sz="1200" dirty="0">
              <a:solidFill>
                <a:prstClr val="white"/>
              </a:solidFill>
            </a:endParaRPr>
          </a:p>
        </p:txBody>
      </p:sp>
      <p:pic>
        <p:nvPicPr>
          <p:cNvPr id="112" name="ShadowHammer icon"/>
          <p:cNvPicPr>
            <a:picLocks noChangeAspect="1"/>
          </p:cNvPicPr>
          <p:nvPr/>
        </p:nvPicPr>
        <p:blipFill>
          <a:blip r:embed="rId3"/>
          <a:stretch>
            <a:fillRect/>
          </a:stretch>
        </p:blipFill>
        <p:spPr>
          <a:xfrm>
            <a:off x="5849628" y="2883310"/>
            <a:ext cx="365760" cy="365760"/>
          </a:xfrm>
          <a:prstGeom prst="rect">
            <a:avLst/>
          </a:prstGeom>
          <a:solidFill>
            <a:schemeClr val="bg1"/>
          </a:solidFill>
          <a:ln>
            <a:solidFill>
              <a:schemeClr val="bg1"/>
            </a:solidFill>
          </a:ln>
        </p:spPr>
      </p:pic>
      <p:sp>
        <p:nvSpPr>
          <p:cNvPr id="54" name="Callout Birsan"/>
          <p:cNvSpPr/>
          <p:nvPr/>
        </p:nvSpPr>
        <p:spPr>
          <a:xfrm>
            <a:off x="1294098" y="3986512"/>
            <a:ext cx="1535577" cy="510778"/>
          </a:xfrm>
          <a:prstGeom prst="wedgeRoundRectCallout">
            <a:avLst>
              <a:gd name="adj1" fmla="val 58736"/>
              <a:gd name="adj2" fmla="val -24013"/>
              <a:gd name="adj3" fmla="val 16667"/>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wrap="square" rIns="457200" rtlCol="0" anchor="ctr">
            <a:spAutoFit/>
          </a:bodyPr>
          <a:lstStyle/>
          <a:p>
            <a:pPr lvl="0"/>
            <a:r>
              <a:rPr lang="en-US" sz="1200" dirty="0">
                <a:solidFill>
                  <a:schemeClr val="accent2"/>
                </a:solidFill>
              </a:rPr>
              <a:t>❶</a:t>
            </a:r>
            <a:r>
              <a:rPr lang="en-US" sz="1200" dirty="0" smtClean="0">
                <a:solidFill>
                  <a:srgbClr val="ED7D31"/>
                </a:solidFill>
              </a:rPr>
              <a:t> Repository</a:t>
            </a:r>
            <a:br>
              <a:rPr lang="en-US" sz="1200" dirty="0" smtClean="0">
                <a:solidFill>
                  <a:srgbClr val="ED7D31"/>
                </a:solidFill>
              </a:rPr>
            </a:br>
            <a:r>
              <a:rPr lang="en-US" sz="1200" dirty="0" smtClean="0">
                <a:solidFill>
                  <a:prstClr val="white"/>
                </a:solidFill>
              </a:rPr>
              <a:t>(</a:t>
            </a:r>
            <a:r>
              <a:rPr lang="en-US" sz="1200" dirty="0" err="1" smtClean="0">
                <a:solidFill>
                  <a:prstClr val="white"/>
                </a:solidFill>
              </a:rPr>
              <a:t>Birsan</a:t>
            </a:r>
            <a:r>
              <a:rPr lang="en-US" sz="1200" dirty="0" smtClean="0">
                <a:solidFill>
                  <a:prstClr val="white"/>
                </a:solidFill>
              </a:rPr>
              <a:t>)</a:t>
            </a:r>
            <a:r>
              <a:rPr lang="en-US" sz="1200" dirty="0" smtClean="0">
                <a:solidFill>
                  <a:srgbClr val="ED7D31"/>
                </a:solidFill>
              </a:rPr>
              <a:t> </a:t>
            </a:r>
            <a:endParaRPr lang="en-US" sz="1200" dirty="0">
              <a:solidFill>
                <a:prstClr val="white"/>
              </a:solidFill>
            </a:endParaRPr>
          </a:p>
        </p:txBody>
      </p:sp>
      <p:pic>
        <p:nvPicPr>
          <p:cNvPr id="55" name="Library icon for Birsan callout"/>
          <p:cNvPicPr>
            <a:picLocks noChangeAspect="1"/>
          </p:cNvPicPr>
          <p:nvPr/>
        </p:nvPicPr>
        <p:blipFill rotWithShape="1">
          <a:blip r:embed="rId5"/>
          <a:srcRect l="21350" t="11107" r="21665" b="48005"/>
          <a:stretch/>
        </p:blipFill>
        <p:spPr>
          <a:xfrm>
            <a:off x="2370547" y="4059021"/>
            <a:ext cx="304800" cy="365760"/>
          </a:xfrm>
          <a:prstGeom prst="rect">
            <a:avLst/>
          </a:prstGeom>
          <a:solidFill>
            <a:schemeClr val="bg1"/>
          </a:solidFill>
          <a:ln>
            <a:solidFill>
              <a:schemeClr val="bg1"/>
            </a:solidFill>
          </a:ln>
        </p:spPr>
      </p:pic>
      <p:sp>
        <p:nvSpPr>
          <p:cNvPr id="62" name="Callout Copay"/>
          <p:cNvSpPr/>
          <p:nvPr/>
        </p:nvSpPr>
        <p:spPr>
          <a:xfrm>
            <a:off x="4039694" y="3876086"/>
            <a:ext cx="1295184" cy="510778"/>
          </a:xfrm>
          <a:prstGeom prst="wedgeRoundRectCallout">
            <a:avLst>
              <a:gd name="adj1" fmla="val -62853"/>
              <a:gd name="adj2" fmla="val 18256"/>
              <a:gd name="adj3" fmla="val 16667"/>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wrap="square" rIns="457200" rtlCol="0" anchor="ctr">
            <a:spAutoFit/>
          </a:bodyPr>
          <a:lstStyle/>
          <a:p>
            <a:pPr lvl="0"/>
            <a:r>
              <a:rPr lang="en-US" sz="1200" dirty="0" smtClean="0">
                <a:solidFill>
                  <a:schemeClr val="accent2"/>
                </a:solidFill>
              </a:rPr>
              <a:t>❽</a:t>
            </a:r>
            <a:r>
              <a:rPr lang="en-US" sz="1200" dirty="0" smtClean="0">
                <a:solidFill>
                  <a:srgbClr val="ED7D31"/>
                </a:solidFill>
              </a:rPr>
              <a:t> Library</a:t>
            </a:r>
            <a:br>
              <a:rPr lang="en-US" sz="1200" dirty="0" smtClean="0">
                <a:solidFill>
                  <a:srgbClr val="ED7D31"/>
                </a:solidFill>
              </a:rPr>
            </a:br>
            <a:r>
              <a:rPr lang="en-US" sz="1200" dirty="0" smtClean="0">
                <a:solidFill>
                  <a:prstClr val="white"/>
                </a:solidFill>
              </a:rPr>
              <a:t>(Copay)</a:t>
            </a:r>
            <a:r>
              <a:rPr lang="en-US" sz="1200" dirty="0" smtClean="0">
                <a:solidFill>
                  <a:srgbClr val="ED7D31"/>
                </a:solidFill>
              </a:rPr>
              <a:t> </a:t>
            </a:r>
            <a:endParaRPr lang="en-US" sz="1200" dirty="0">
              <a:solidFill>
                <a:prstClr val="white"/>
              </a:solidFill>
            </a:endParaRPr>
          </a:p>
        </p:txBody>
      </p:sp>
      <p:pic>
        <p:nvPicPr>
          <p:cNvPr id="64" name="Library icon for Copay callout"/>
          <p:cNvPicPr>
            <a:picLocks noChangeAspect="1"/>
          </p:cNvPicPr>
          <p:nvPr/>
        </p:nvPicPr>
        <p:blipFill rotWithShape="1">
          <a:blip r:embed="rId5"/>
          <a:srcRect l="21350" t="11107" r="21665" b="48005"/>
          <a:stretch/>
        </p:blipFill>
        <p:spPr>
          <a:xfrm>
            <a:off x="4912942" y="3961295"/>
            <a:ext cx="304800" cy="365760"/>
          </a:xfrm>
          <a:prstGeom prst="rect">
            <a:avLst/>
          </a:prstGeom>
          <a:solidFill>
            <a:schemeClr val="bg1"/>
          </a:solidFill>
          <a:ln>
            <a:solidFill>
              <a:schemeClr val="bg1"/>
            </a:solidFill>
          </a:ln>
        </p:spPr>
      </p:pic>
      <p:sp>
        <p:nvSpPr>
          <p:cNvPr id="66" name="Goldenspy callout"/>
          <p:cNvSpPr/>
          <p:nvPr/>
        </p:nvSpPr>
        <p:spPr>
          <a:xfrm>
            <a:off x="3406136" y="1787172"/>
            <a:ext cx="1404831" cy="51077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wrap="square" lIns="45720" rIns="457200" rtlCol="0" anchor="ctr">
            <a:spAutoFit/>
          </a:bodyPr>
          <a:lstStyle/>
          <a:p>
            <a:pPr lvl="0"/>
            <a:r>
              <a:rPr lang="en-US" sz="1200" dirty="0" smtClean="0">
                <a:solidFill>
                  <a:schemeClr val="accent2"/>
                </a:solidFill>
                <a:latin typeface="Calibri" panose="020F0502020204030204" pitchFamily="34" charset="0"/>
              </a:rPr>
              <a:t>❾</a:t>
            </a:r>
            <a:r>
              <a:rPr lang="en-US" sz="1200" dirty="0" smtClean="0">
                <a:solidFill>
                  <a:srgbClr val="ED7D31"/>
                </a:solidFill>
              </a:rPr>
              <a:t> Trojan</a:t>
            </a:r>
            <a:br>
              <a:rPr lang="en-US" sz="1200" dirty="0" smtClean="0">
                <a:solidFill>
                  <a:srgbClr val="ED7D31"/>
                </a:solidFill>
              </a:rPr>
            </a:br>
            <a:r>
              <a:rPr lang="en-US" sz="1200" dirty="0" smtClean="0">
                <a:solidFill>
                  <a:prstClr val="white"/>
                </a:solidFill>
              </a:rPr>
              <a:t>(</a:t>
            </a:r>
            <a:r>
              <a:rPr lang="en-US" sz="1200" dirty="0" err="1" smtClean="0">
                <a:solidFill>
                  <a:prstClr val="white"/>
                </a:solidFill>
              </a:rPr>
              <a:t>AppleJeus</a:t>
            </a:r>
            <a:r>
              <a:rPr lang="en-US" sz="1200" dirty="0" smtClean="0">
                <a:solidFill>
                  <a:prstClr val="white"/>
                </a:solidFill>
              </a:rPr>
              <a:t>)</a:t>
            </a:r>
            <a:endParaRPr lang="en-US" sz="1200" dirty="0">
              <a:solidFill>
                <a:prstClr val="white"/>
              </a:solidFill>
            </a:endParaRPr>
          </a:p>
        </p:txBody>
      </p:sp>
      <p:pic>
        <p:nvPicPr>
          <p:cNvPr id="67" name="Goldenspy icon"/>
          <p:cNvPicPr>
            <a:picLocks noChangeAspect="1"/>
          </p:cNvPicPr>
          <p:nvPr/>
        </p:nvPicPr>
        <p:blipFill>
          <a:blip r:embed="rId8"/>
          <a:stretch>
            <a:fillRect/>
          </a:stretch>
        </p:blipFill>
        <p:spPr>
          <a:xfrm>
            <a:off x="4356307" y="1866082"/>
            <a:ext cx="365760" cy="365760"/>
          </a:xfrm>
          <a:prstGeom prst="rect">
            <a:avLst/>
          </a:prstGeom>
          <a:solidFill>
            <a:schemeClr val="bg1"/>
          </a:solidFill>
          <a:ln>
            <a:solidFill>
              <a:schemeClr val="bg1"/>
            </a:solidFill>
          </a:ln>
        </p:spPr>
      </p:pic>
      <p:sp>
        <p:nvSpPr>
          <p:cNvPr id="68" name="Callout NotPetya"/>
          <p:cNvSpPr/>
          <p:nvPr/>
        </p:nvSpPr>
        <p:spPr>
          <a:xfrm>
            <a:off x="1176330" y="4890730"/>
            <a:ext cx="1698169" cy="510778"/>
          </a:xfrm>
          <a:prstGeom prst="wedgeRoundRectCallout">
            <a:avLst>
              <a:gd name="adj1" fmla="val -22397"/>
              <a:gd name="adj2" fmla="val -69118"/>
              <a:gd name="adj3" fmla="val 16667"/>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wrap="square" lIns="91440" rIns="457200" rtlCol="0" anchor="ctr">
            <a:spAutoFit/>
          </a:bodyPr>
          <a:lstStyle/>
          <a:p>
            <a:r>
              <a:rPr lang="en-US" sz="1200" dirty="0" smtClean="0">
                <a:solidFill>
                  <a:schemeClr val="accent2"/>
                </a:solidFill>
                <a:latin typeface="Calibri" panose="020F0502020204030204" pitchFamily="34" charset="0"/>
              </a:rPr>
              <a:t>❿</a:t>
            </a:r>
            <a:r>
              <a:rPr lang="en-US" sz="1200" dirty="0" smtClean="0">
                <a:solidFill>
                  <a:schemeClr val="accent2"/>
                </a:solidFill>
              </a:rPr>
              <a:t> Infrastructure </a:t>
            </a:r>
            <a:r>
              <a:rPr lang="en-US" sz="1200" dirty="0">
                <a:solidFill>
                  <a:srgbClr val="FFC000"/>
                </a:solidFill>
              </a:rPr>
              <a:t/>
            </a:r>
            <a:br>
              <a:rPr lang="en-US" sz="1200" dirty="0">
                <a:solidFill>
                  <a:srgbClr val="FFC000"/>
                </a:solidFill>
              </a:rPr>
            </a:br>
            <a:r>
              <a:rPr lang="en-US" sz="1200" dirty="0" smtClean="0">
                <a:solidFill>
                  <a:prstClr val="white"/>
                </a:solidFill>
              </a:rPr>
              <a:t>(NotPetya)</a:t>
            </a:r>
            <a:endParaRPr lang="en-US" sz="1200" dirty="0">
              <a:solidFill>
                <a:prstClr val="white"/>
              </a:solidFill>
            </a:endParaRPr>
          </a:p>
        </p:txBody>
      </p:sp>
      <p:pic>
        <p:nvPicPr>
          <p:cNvPr id="69" name="Computar icon for NotPetya callout"/>
          <p:cNvPicPr>
            <a:picLocks noChangeAspect="1"/>
          </p:cNvPicPr>
          <p:nvPr/>
        </p:nvPicPr>
        <p:blipFill>
          <a:blip r:embed="rId4"/>
          <a:stretch>
            <a:fillRect/>
          </a:stretch>
        </p:blipFill>
        <p:spPr>
          <a:xfrm>
            <a:off x="2447886" y="4957993"/>
            <a:ext cx="365760" cy="365760"/>
          </a:xfrm>
          <a:prstGeom prst="rect">
            <a:avLst/>
          </a:prstGeom>
          <a:solidFill>
            <a:schemeClr val="bg1"/>
          </a:solidFill>
          <a:ln>
            <a:solidFill>
              <a:schemeClr val="bg1"/>
            </a:solidFill>
          </a:ln>
        </p:spPr>
      </p:pic>
      <p:sp>
        <p:nvSpPr>
          <p:cNvPr id="46" name="Subtitle"/>
          <p:cNvSpPr txBox="1"/>
          <p:nvPr/>
        </p:nvSpPr>
        <p:spPr>
          <a:xfrm>
            <a:off x="1672107" y="947095"/>
            <a:ext cx="10462743" cy="271869"/>
          </a:xfrm>
          <a:prstGeom prst="rect">
            <a:avLst/>
          </a:prstGeom>
          <a:noFill/>
        </p:spPr>
        <p:txBody>
          <a:bodyPr wrap="square" rtlCol="0">
            <a:spAutoFit/>
          </a:bodyPr>
          <a:lstStyle/>
          <a:p>
            <a:pPr lvl="0">
              <a:lnSpc>
                <a:spcPts val="1400"/>
              </a:lnSpc>
            </a:pPr>
            <a:r>
              <a:rPr lang="en-US" sz="1200" b="1" dirty="0">
                <a:solidFill>
                  <a:srgbClr val="40566F"/>
                </a:solidFill>
                <a:latin typeface="Calibri" panose="020F0502020204030204" pitchFamily="34" charset="0"/>
                <a:ea typeface="Calibri" panose="020F0502020204030204" pitchFamily="34" charset="0"/>
                <a:cs typeface="Times New Roman" panose="02020603050405020304" pitchFamily="18" charset="0"/>
              </a:rPr>
              <a:t>Definition:  </a:t>
            </a:r>
            <a:r>
              <a:rPr lang="en-US" sz="1200" dirty="0">
                <a:solidFill>
                  <a:srgbClr val="40566F"/>
                </a:solidFill>
              </a:rPr>
              <a:t>Compromising software through cyber attacks, insider threats, or other malign activities </a:t>
            </a:r>
            <a:r>
              <a:rPr lang="en-US" sz="1200" dirty="0" smtClean="0">
                <a:solidFill>
                  <a:srgbClr val="40566F"/>
                </a:solidFill>
              </a:rPr>
              <a:t>at any stage throughout </a:t>
            </a:r>
            <a:r>
              <a:rPr lang="en-US" sz="1200" dirty="0">
                <a:solidFill>
                  <a:srgbClr val="40566F"/>
                </a:solidFill>
              </a:rPr>
              <a:t>its </a:t>
            </a:r>
            <a:r>
              <a:rPr lang="en-US" sz="1200" dirty="0" smtClean="0">
                <a:solidFill>
                  <a:srgbClr val="40566F"/>
                </a:solidFill>
              </a:rPr>
              <a:t>entire lifecycle.</a:t>
            </a:r>
            <a:endParaRPr lang="en-US" sz="1200" dirty="0">
              <a:solidFill>
                <a:srgbClr val="40566F"/>
              </a:solidFill>
            </a:endParaRPr>
          </a:p>
        </p:txBody>
      </p:sp>
    </p:spTree>
    <p:extLst>
      <p:ext uri="{BB962C8B-B14F-4D97-AF65-F5344CB8AC3E}">
        <p14:creationId xmlns:p14="http://schemas.microsoft.com/office/powerpoint/2010/main" val="4118407952"/>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5" name="Vertical divider"/>
          <p:cNvCxnSpPr/>
          <p:nvPr/>
        </p:nvCxnSpPr>
        <p:spPr>
          <a:xfrm flipH="1">
            <a:off x="7772400" y="3540338"/>
            <a:ext cx="0" cy="2743200"/>
          </a:xfrm>
          <a:prstGeom prst="line">
            <a:avLst/>
          </a:prstGeom>
          <a:ln>
            <a:gradFill>
              <a:gsLst>
                <a:gs pos="10000">
                  <a:schemeClr val="bg1"/>
                </a:gs>
                <a:gs pos="50000">
                  <a:schemeClr val="accent1">
                    <a:lumMod val="45000"/>
                    <a:lumOff val="55000"/>
                  </a:schemeClr>
                </a:gs>
                <a:gs pos="90000">
                  <a:schemeClr val="bg1"/>
                </a:gs>
              </a:gsLst>
              <a:lin ang="5400000" scaled="1"/>
            </a:gradFill>
          </a:ln>
        </p:spPr>
        <p:style>
          <a:lnRef idx="1">
            <a:schemeClr val="accent1"/>
          </a:lnRef>
          <a:fillRef idx="0">
            <a:schemeClr val="accent1"/>
          </a:fillRef>
          <a:effectRef idx="0">
            <a:schemeClr val="accent1"/>
          </a:effectRef>
          <a:fontRef idx="minor">
            <a:schemeClr val="tx1"/>
          </a:fontRef>
        </p:style>
      </p:cxnSp>
      <p:cxnSp>
        <p:nvCxnSpPr>
          <p:cNvPr id="29" name="Bottom left bar"/>
          <p:cNvCxnSpPr/>
          <p:nvPr/>
        </p:nvCxnSpPr>
        <p:spPr>
          <a:xfrm>
            <a:off x="605818" y="9683612"/>
            <a:ext cx="6926378" cy="9063"/>
          </a:xfrm>
          <a:prstGeom prst="line">
            <a:avLst/>
          </a:prstGeom>
          <a:ln w="38100">
            <a:gradFill flip="none" rotWithShape="1">
              <a:gsLst>
                <a:gs pos="46000">
                  <a:srgbClr val="40566F"/>
                </a:gs>
                <a:gs pos="86000">
                  <a:schemeClr val="accent1">
                    <a:lumMod val="30000"/>
                    <a:lumOff val="70000"/>
                    <a:alpha val="39000"/>
                  </a:schemeClr>
                </a:gs>
              </a:gsLst>
              <a:lin ang="0" scaled="1"/>
            </a:gradFill>
          </a:ln>
        </p:spPr>
        <p:style>
          <a:lnRef idx="1">
            <a:schemeClr val="accent1"/>
          </a:lnRef>
          <a:fillRef idx="0">
            <a:schemeClr val="accent1"/>
          </a:fillRef>
          <a:effectRef idx="0">
            <a:schemeClr val="accent1"/>
          </a:effectRef>
          <a:fontRef idx="minor">
            <a:schemeClr val="tx1"/>
          </a:fontRef>
        </p:style>
      </p:cxnSp>
      <p:cxnSp>
        <p:nvCxnSpPr>
          <p:cNvPr id="30" name="Bottom right bar"/>
          <p:cNvCxnSpPr/>
          <p:nvPr/>
        </p:nvCxnSpPr>
        <p:spPr>
          <a:xfrm flipH="1" flipV="1">
            <a:off x="8642729" y="9683612"/>
            <a:ext cx="6335401" cy="9062"/>
          </a:xfrm>
          <a:prstGeom prst="line">
            <a:avLst/>
          </a:prstGeom>
          <a:ln w="38100">
            <a:gradFill flip="none" rotWithShape="1">
              <a:gsLst>
                <a:gs pos="46000">
                  <a:srgbClr val="40566F"/>
                </a:gs>
                <a:gs pos="86000">
                  <a:schemeClr val="accent1">
                    <a:lumMod val="30000"/>
                    <a:lumOff val="70000"/>
                    <a:alpha val="39000"/>
                  </a:schemeClr>
                </a:gs>
              </a:gsLst>
              <a:lin ang="0" scaled="1"/>
            </a:gradFill>
          </a:ln>
        </p:spPr>
        <p:style>
          <a:lnRef idx="1">
            <a:schemeClr val="accent1"/>
          </a:lnRef>
          <a:fillRef idx="0">
            <a:schemeClr val="accent1"/>
          </a:fillRef>
          <a:effectRef idx="0">
            <a:schemeClr val="accent1"/>
          </a:effectRef>
          <a:fontRef idx="minor">
            <a:schemeClr val="tx1"/>
          </a:fontRef>
        </p:style>
      </p:cxnSp>
      <p:cxnSp>
        <p:nvCxnSpPr>
          <p:cNvPr id="17" name="Top Right Bar"/>
          <p:cNvCxnSpPr/>
          <p:nvPr/>
        </p:nvCxnSpPr>
        <p:spPr>
          <a:xfrm flipH="1" flipV="1">
            <a:off x="8624926" y="931643"/>
            <a:ext cx="6078435" cy="1"/>
          </a:xfrm>
          <a:prstGeom prst="line">
            <a:avLst/>
          </a:prstGeom>
          <a:ln w="38100">
            <a:gradFill flip="none" rotWithShape="1">
              <a:gsLst>
                <a:gs pos="46000">
                  <a:srgbClr val="40566F"/>
                </a:gs>
                <a:gs pos="86000">
                  <a:schemeClr val="accent1">
                    <a:lumMod val="30000"/>
                    <a:lumOff val="70000"/>
                    <a:alpha val="39000"/>
                  </a:schemeClr>
                </a:gs>
              </a:gsLst>
              <a:lin ang="0" scaled="1"/>
            </a:gradFill>
          </a:ln>
        </p:spPr>
        <p:style>
          <a:lnRef idx="1">
            <a:schemeClr val="accent1"/>
          </a:lnRef>
          <a:fillRef idx="0">
            <a:schemeClr val="accent1"/>
          </a:fillRef>
          <a:effectRef idx="0">
            <a:schemeClr val="accent1"/>
          </a:effectRef>
          <a:fontRef idx="minor">
            <a:schemeClr val="tx1"/>
          </a:fontRef>
        </p:style>
      </p:cxnSp>
      <p:sp>
        <p:nvSpPr>
          <p:cNvPr id="27" name="Date box"/>
          <p:cNvSpPr txBox="1"/>
          <p:nvPr/>
        </p:nvSpPr>
        <p:spPr>
          <a:xfrm>
            <a:off x="14297960" y="9842956"/>
            <a:ext cx="1250469" cy="215444"/>
          </a:xfrm>
          <a:prstGeom prst="rect">
            <a:avLst/>
          </a:prstGeom>
          <a:noFill/>
        </p:spPr>
        <p:txBody>
          <a:bodyPr wrap="square" rtlCol="0">
            <a:spAutoFit/>
          </a:bodyPr>
          <a:lstStyle/>
          <a:p>
            <a:pPr algn="r"/>
            <a:r>
              <a:rPr lang="en-US" sz="800" i="1" dirty="0" smtClean="0">
                <a:solidFill>
                  <a:srgbClr val="40566F"/>
                </a:solidFill>
              </a:rPr>
              <a:t>Dated:  03 March 2021</a:t>
            </a:r>
            <a:endParaRPr lang="en-US" sz="800" i="1" dirty="0">
              <a:solidFill>
                <a:srgbClr val="40566F"/>
              </a:solidFill>
            </a:endParaRPr>
          </a:p>
        </p:txBody>
      </p:sp>
      <p:sp>
        <p:nvSpPr>
          <p:cNvPr id="3" name="Two-Column Text Box"/>
          <p:cNvSpPr txBox="1"/>
          <p:nvPr/>
        </p:nvSpPr>
        <p:spPr>
          <a:xfrm>
            <a:off x="727075" y="1510992"/>
            <a:ext cx="14173200" cy="7990873"/>
          </a:xfrm>
          <a:prstGeom prst="rect">
            <a:avLst/>
          </a:prstGeom>
          <a:noFill/>
        </p:spPr>
        <p:txBody>
          <a:bodyPr wrap="square" lIns="0" tIns="0" rIns="0" bIns="0" numCol="2" spcCol="1371600" rtlCol="0">
            <a:noAutofit/>
          </a:bodyPr>
          <a:lstStyle/>
          <a:p>
            <a:pPr lvl="0"/>
            <a:endParaRPr lang="en-US" sz="1200" dirty="0" smtClean="0">
              <a:solidFill>
                <a:srgbClr val="40566F"/>
              </a:solidFill>
            </a:endParaRPr>
          </a:p>
          <a:p>
            <a:pPr lvl="0"/>
            <a:endParaRPr lang="en-US" sz="1200" dirty="0">
              <a:solidFill>
                <a:srgbClr val="40566F"/>
              </a:solidFill>
            </a:endParaRPr>
          </a:p>
          <a:p>
            <a:pPr lvl="0"/>
            <a:endParaRPr lang="en-US" sz="1200" dirty="0" smtClean="0">
              <a:solidFill>
                <a:srgbClr val="40566F"/>
              </a:solidFill>
              <a:latin typeface="Calibri" panose="020F0502020204030204" pitchFamily="34" charset="0"/>
              <a:ea typeface="Calibri" panose="020F0502020204030204" pitchFamily="34" charset="0"/>
              <a:cs typeface="Times New Roman" panose="02020603050405020304" pitchFamily="18" charset="0"/>
            </a:endParaRPr>
          </a:p>
          <a:p>
            <a:pPr lvl="0">
              <a:spcAft>
                <a:spcPts val="800"/>
              </a:spcAft>
            </a:pPr>
            <a:r>
              <a:rPr lang="en-US" sz="1400" dirty="0" smtClean="0">
                <a:solidFill>
                  <a:srgbClr val="40566F"/>
                </a:solidFill>
                <a:latin typeface="Calibri" panose="020F0502020204030204" pitchFamily="34" charset="0"/>
                <a:ea typeface="Calibri" panose="020F0502020204030204" pitchFamily="34" charset="0"/>
                <a:cs typeface="Times New Roman" panose="02020603050405020304" pitchFamily="18" charset="0"/>
              </a:rPr>
              <a:t>Hackers </a:t>
            </a:r>
            <a:r>
              <a:rPr lang="en-US" sz="1400" dirty="0">
                <a:solidFill>
                  <a:srgbClr val="40566F"/>
                </a:solidFill>
                <a:latin typeface="Calibri" panose="020F0502020204030204" pitchFamily="34" charset="0"/>
                <a:ea typeface="Calibri" panose="020F0502020204030204" pitchFamily="34" charset="0"/>
                <a:cs typeface="Times New Roman" panose="02020603050405020304" pitchFamily="18" charset="0"/>
              </a:rPr>
              <a:t>target software supply chains to gain stealthy and persistent access to secured systems and networks. These attacks enable operations ranging from the targeting of specific victims to indiscriminate attacks on connected networks.  </a:t>
            </a:r>
          </a:p>
          <a:p>
            <a:pPr lvl="0">
              <a:spcAft>
                <a:spcPts val="800"/>
              </a:spcAft>
            </a:pPr>
            <a:r>
              <a:rPr lang="en-US" sz="1400" dirty="0" smtClean="0">
                <a:solidFill>
                  <a:srgbClr val="40566F"/>
                </a:solidFill>
                <a:latin typeface="Calibri" panose="020F0502020204030204" pitchFamily="34" charset="0"/>
                <a:ea typeface="Calibri" panose="020F0502020204030204" pitchFamily="34" charset="0"/>
                <a:cs typeface="Times New Roman" panose="02020603050405020304" pitchFamily="18" charset="0"/>
              </a:rPr>
              <a:t>Improved </a:t>
            </a:r>
            <a:r>
              <a:rPr lang="en-US" sz="1400" dirty="0">
                <a:solidFill>
                  <a:srgbClr val="40566F"/>
                </a:solidFill>
                <a:latin typeface="Calibri" panose="020F0502020204030204" pitchFamily="34" charset="0"/>
                <a:ea typeface="Calibri" panose="020F0502020204030204" pitchFamily="34" charset="0"/>
                <a:cs typeface="Times New Roman" panose="02020603050405020304" pitchFamily="18" charset="0"/>
              </a:rPr>
              <a:t>cybersecurity postures across most networks and computers have made software supply chain attack vectors increasingly attractive because many software development and distribution channels lack sufficient protections. Software supply chain attacks can be used for espionage as well as to manipulate or destroy data and provide difficult to detect access for future attacks. </a:t>
            </a:r>
            <a:endParaRPr lang="en-US" sz="1400" dirty="0" smtClean="0">
              <a:solidFill>
                <a:srgbClr val="40566F"/>
              </a:solidFill>
              <a:latin typeface="Calibri" panose="020F0502020204030204" pitchFamily="34" charset="0"/>
              <a:ea typeface="Calibri" panose="020F0502020204030204" pitchFamily="34" charset="0"/>
              <a:cs typeface="Times New Roman" panose="02020603050405020304" pitchFamily="18" charset="0"/>
            </a:endParaRPr>
          </a:p>
          <a:p>
            <a:pPr lvl="0">
              <a:spcAft>
                <a:spcPts val="800"/>
              </a:spcAft>
            </a:pPr>
            <a:endParaRPr lang="en-US" sz="1200" dirty="0" smtClean="0">
              <a:solidFill>
                <a:srgbClr val="40566F"/>
              </a:solidFill>
              <a:latin typeface="Calibri" panose="020F0502020204030204" pitchFamily="34" charset="0"/>
              <a:ea typeface="Calibri" panose="020F0502020204030204" pitchFamily="34" charset="0"/>
              <a:cs typeface="Times New Roman" panose="02020603050405020304" pitchFamily="18" charset="0"/>
            </a:endParaRPr>
          </a:p>
          <a:p>
            <a:pPr lvl="0">
              <a:spcAft>
                <a:spcPts val="800"/>
              </a:spcAft>
            </a:pPr>
            <a:endParaRPr lang="en-US" sz="1200" dirty="0">
              <a:solidFill>
                <a:srgbClr val="40566F"/>
              </a:solidFill>
              <a:latin typeface="Calibri" panose="020F0502020204030204" pitchFamily="34" charset="0"/>
              <a:ea typeface="Calibri" panose="020F0502020204030204" pitchFamily="34" charset="0"/>
              <a:cs typeface="Times New Roman" panose="02020603050405020304" pitchFamily="18" charset="0"/>
            </a:endParaRPr>
          </a:p>
          <a:p>
            <a:pPr lvl="0">
              <a:spcAft>
                <a:spcPts val="800"/>
              </a:spcAft>
            </a:pPr>
            <a:r>
              <a:rPr lang="en-US" sz="1400" dirty="0" smtClean="0">
                <a:solidFill>
                  <a:srgbClr val="40566F"/>
                </a:solidFill>
                <a:latin typeface="Calibri" panose="020F0502020204030204" pitchFamily="34" charset="0"/>
                <a:ea typeface="Calibri" panose="020F0502020204030204" pitchFamily="34" charset="0"/>
                <a:cs typeface="Times New Roman" panose="02020603050405020304" pitchFamily="18" charset="0"/>
              </a:rPr>
              <a:t>Software </a:t>
            </a:r>
            <a:r>
              <a:rPr lang="en-US" sz="1400" dirty="0">
                <a:solidFill>
                  <a:srgbClr val="40566F"/>
                </a:solidFill>
                <a:latin typeface="Calibri" panose="020F0502020204030204" pitchFamily="34" charset="0"/>
                <a:ea typeface="Calibri" panose="020F0502020204030204" pitchFamily="34" charset="0"/>
                <a:cs typeface="Times New Roman" panose="02020603050405020304" pitchFamily="18" charset="0"/>
              </a:rPr>
              <a:t>supply chain attacks are insidious because they erode consumer confidence in software providers on whom they depend for security updates.  Contaminating software with malware in the development and distribution stages </a:t>
            </a:r>
            <a:r>
              <a:rPr lang="en-US" sz="1400" dirty="0" smtClean="0">
                <a:solidFill>
                  <a:srgbClr val="40566F"/>
                </a:solidFill>
                <a:latin typeface="Calibri" panose="020F0502020204030204" pitchFamily="34" charset="0"/>
                <a:ea typeface="Calibri" panose="020F0502020204030204" pitchFamily="34" charset="0"/>
                <a:cs typeface="Times New Roman" panose="02020603050405020304" pitchFamily="18" charset="0"/>
              </a:rPr>
              <a:t>of the lifecycle makes </a:t>
            </a:r>
            <a:r>
              <a:rPr lang="en-US" sz="1400" dirty="0">
                <a:solidFill>
                  <a:srgbClr val="40566F"/>
                </a:solidFill>
                <a:latin typeface="Calibri" panose="020F0502020204030204" pitchFamily="34" charset="0"/>
                <a:ea typeface="Calibri" panose="020F0502020204030204" pitchFamily="34" charset="0"/>
                <a:cs typeface="Times New Roman" panose="02020603050405020304" pitchFamily="18" charset="0"/>
              </a:rPr>
              <a:t>it difficult to detect.  In some instances, attackers have inserted malware before the software code has been compiled and signed, embedding it behind standard security signatures and decreasing the likelihood of its detection by anti-virus utilities.  In other instances, attackers have injected malicious code through genuine updates and patches for software releases and upgrades</a:t>
            </a:r>
            <a:r>
              <a:rPr lang="en-US" sz="1400" dirty="0" smtClean="0">
                <a:solidFill>
                  <a:srgbClr val="40566F"/>
                </a:solidFill>
                <a:latin typeface="Calibri" panose="020F0502020204030204" pitchFamily="34" charset="0"/>
                <a:ea typeface="Calibri" panose="020F0502020204030204" pitchFamily="34" charset="0"/>
                <a:cs typeface="Times New Roman" panose="02020603050405020304" pitchFamily="18" charset="0"/>
              </a:rPr>
              <a:t>.</a:t>
            </a:r>
          </a:p>
          <a:p>
            <a:pPr lvl="0">
              <a:spcAft>
                <a:spcPts val="800"/>
              </a:spcAft>
            </a:pPr>
            <a:endParaRPr lang="en-US" sz="1200" dirty="0">
              <a:solidFill>
                <a:srgbClr val="40566F"/>
              </a:solidFill>
              <a:latin typeface="Calibri" panose="020F0502020204030204" pitchFamily="34" charset="0"/>
              <a:ea typeface="Calibri" panose="020F0502020204030204" pitchFamily="34" charset="0"/>
              <a:cs typeface="Times New Roman" panose="02020603050405020304" pitchFamily="18" charset="0"/>
            </a:endParaRPr>
          </a:p>
          <a:p>
            <a:pPr lvl="0">
              <a:spcAft>
                <a:spcPts val="800"/>
              </a:spcAft>
            </a:pPr>
            <a:endParaRPr lang="en-US" sz="1200" dirty="0" smtClean="0">
              <a:solidFill>
                <a:srgbClr val="40566F"/>
              </a:solidFill>
              <a:latin typeface="Calibri" panose="020F0502020204030204" pitchFamily="34" charset="0"/>
              <a:ea typeface="Calibri" panose="020F0502020204030204" pitchFamily="34" charset="0"/>
              <a:cs typeface="Times New Roman" panose="02020603050405020304" pitchFamily="18" charset="0"/>
            </a:endParaRPr>
          </a:p>
          <a:p>
            <a:pPr lvl="0">
              <a:spcAft>
                <a:spcPts val="800"/>
              </a:spcAft>
            </a:pPr>
            <a:endParaRPr lang="en-US" sz="1200" dirty="0">
              <a:solidFill>
                <a:srgbClr val="40566F"/>
              </a:solidFill>
              <a:latin typeface="Calibri" panose="020F0502020204030204" pitchFamily="34" charset="0"/>
              <a:ea typeface="Calibri" panose="020F0502020204030204" pitchFamily="34" charset="0"/>
              <a:cs typeface="Times New Roman" panose="02020603050405020304" pitchFamily="18" charset="0"/>
            </a:endParaRPr>
          </a:p>
          <a:p>
            <a:pPr lvl="0">
              <a:spcAft>
                <a:spcPts val="800"/>
              </a:spcAft>
            </a:pPr>
            <a:endParaRPr lang="en-US" sz="1200" dirty="0" smtClean="0">
              <a:solidFill>
                <a:srgbClr val="40566F"/>
              </a:solidFill>
              <a:latin typeface="Calibri" panose="020F0502020204030204" pitchFamily="34" charset="0"/>
              <a:ea typeface="Calibri" panose="020F0502020204030204" pitchFamily="34" charset="0"/>
              <a:cs typeface="Times New Roman" panose="02020603050405020304" pitchFamily="18" charset="0"/>
            </a:endParaRPr>
          </a:p>
          <a:p>
            <a:pPr lvl="0">
              <a:spcAft>
                <a:spcPts val="800"/>
              </a:spcAft>
            </a:pPr>
            <a:endParaRPr lang="en-US" sz="1200" dirty="0" smtClean="0">
              <a:solidFill>
                <a:srgbClr val="40566F"/>
              </a:solidFill>
              <a:latin typeface="Calibri" panose="020F0502020204030204" pitchFamily="34" charset="0"/>
              <a:ea typeface="Calibri" panose="020F0502020204030204" pitchFamily="34" charset="0"/>
              <a:cs typeface="Times New Roman" panose="02020603050405020304" pitchFamily="18" charset="0"/>
            </a:endParaRPr>
          </a:p>
          <a:p>
            <a:pPr lvl="0">
              <a:spcAft>
                <a:spcPts val="800"/>
              </a:spcAft>
            </a:pPr>
            <a:endParaRPr lang="en-US" sz="1200" dirty="0">
              <a:solidFill>
                <a:srgbClr val="40566F"/>
              </a:solidFill>
              <a:latin typeface="Calibri" panose="020F0502020204030204" pitchFamily="34" charset="0"/>
              <a:ea typeface="Calibri" panose="020F0502020204030204" pitchFamily="34" charset="0"/>
              <a:cs typeface="Times New Roman" panose="02020603050405020304" pitchFamily="18" charset="0"/>
            </a:endParaRPr>
          </a:p>
          <a:p>
            <a:pPr lvl="0">
              <a:spcAft>
                <a:spcPts val="800"/>
              </a:spcAft>
            </a:pPr>
            <a:endParaRPr lang="en-US" sz="1200" dirty="0" smtClean="0">
              <a:solidFill>
                <a:srgbClr val="40566F"/>
              </a:solidFill>
              <a:latin typeface="Calibri" panose="020F0502020204030204" pitchFamily="34" charset="0"/>
              <a:ea typeface="Calibri" panose="020F0502020204030204" pitchFamily="34" charset="0"/>
              <a:cs typeface="Times New Roman" panose="02020603050405020304" pitchFamily="18" charset="0"/>
            </a:endParaRPr>
          </a:p>
          <a:p>
            <a:pPr lvl="0">
              <a:spcAft>
                <a:spcPts val="800"/>
              </a:spcAft>
            </a:pPr>
            <a:endParaRPr lang="en-US" sz="1200" dirty="0" smtClean="0">
              <a:solidFill>
                <a:srgbClr val="40566F"/>
              </a:solidFill>
              <a:latin typeface="Calibri" panose="020F0502020204030204" pitchFamily="34" charset="0"/>
              <a:ea typeface="Calibri" panose="020F0502020204030204" pitchFamily="34" charset="0"/>
              <a:cs typeface="Times New Roman" panose="02020603050405020304" pitchFamily="18" charset="0"/>
            </a:endParaRPr>
          </a:p>
          <a:p>
            <a:pPr lvl="0">
              <a:spcAft>
                <a:spcPts val="800"/>
              </a:spcAft>
            </a:pPr>
            <a:endParaRPr lang="en-US" sz="1200" dirty="0">
              <a:solidFill>
                <a:srgbClr val="40566F"/>
              </a:solidFill>
              <a:latin typeface="Calibri" panose="020F0502020204030204" pitchFamily="34" charset="0"/>
              <a:ea typeface="Calibri" panose="020F0502020204030204" pitchFamily="34" charset="0"/>
              <a:cs typeface="Times New Roman" panose="02020603050405020304" pitchFamily="18" charset="0"/>
            </a:endParaRPr>
          </a:p>
          <a:p>
            <a:pPr lvl="0">
              <a:spcAft>
                <a:spcPts val="800"/>
              </a:spcAft>
            </a:pPr>
            <a:endParaRPr lang="en-US" sz="1200" dirty="0" smtClean="0">
              <a:solidFill>
                <a:srgbClr val="40566F"/>
              </a:solidFill>
              <a:latin typeface="Calibri" panose="020F0502020204030204" pitchFamily="34" charset="0"/>
              <a:ea typeface="Calibri" panose="020F0502020204030204" pitchFamily="34" charset="0"/>
              <a:cs typeface="Times New Roman" panose="02020603050405020304" pitchFamily="18" charset="0"/>
            </a:endParaRPr>
          </a:p>
          <a:p>
            <a:pPr lvl="0">
              <a:spcAft>
                <a:spcPts val="800"/>
              </a:spcAft>
            </a:pPr>
            <a:endParaRPr lang="en-US" sz="1200" dirty="0">
              <a:solidFill>
                <a:srgbClr val="40566F"/>
              </a:solidFill>
              <a:latin typeface="Calibri" panose="020F0502020204030204" pitchFamily="34" charset="0"/>
              <a:ea typeface="Calibri" panose="020F0502020204030204" pitchFamily="34" charset="0"/>
              <a:cs typeface="Times New Roman" panose="02020603050405020304" pitchFamily="18" charset="0"/>
            </a:endParaRPr>
          </a:p>
          <a:p>
            <a:pPr lvl="0">
              <a:spcAft>
                <a:spcPts val="800"/>
              </a:spcAft>
            </a:pPr>
            <a:endParaRPr lang="en-US" sz="1200" dirty="0" smtClean="0">
              <a:solidFill>
                <a:srgbClr val="40566F"/>
              </a:solidFill>
              <a:latin typeface="Calibri" panose="020F0502020204030204" pitchFamily="34" charset="0"/>
              <a:ea typeface="Calibri" panose="020F0502020204030204" pitchFamily="34" charset="0"/>
              <a:cs typeface="Times New Roman" panose="02020603050405020304" pitchFamily="18" charset="0"/>
            </a:endParaRPr>
          </a:p>
          <a:p>
            <a:endParaRPr lang="en-US" sz="1400" dirty="0">
              <a:solidFill>
                <a:schemeClr val="accent1">
                  <a:lumMod val="50000"/>
                </a:schemeClr>
              </a:solidFill>
              <a:ea typeface="DejaVu Sans Mono"/>
              <a:cs typeface="Liberation Mono"/>
            </a:endParaRPr>
          </a:p>
          <a:p>
            <a:r>
              <a:rPr lang="en-US" sz="1400" dirty="0" smtClean="0">
                <a:solidFill>
                  <a:schemeClr val="accent1">
                    <a:lumMod val="50000"/>
                  </a:schemeClr>
                </a:solidFill>
                <a:ea typeface="DejaVu Sans Mono"/>
                <a:cs typeface="Liberation Mono"/>
              </a:rPr>
              <a:t>Open-Source </a:t>
            </a:r>
            <a:r>
              <a:rPr lang="en-US" sz="1400" dirty="0">
                <a:solidFill>
                  <a:schemeClr val="accent1">
                    <a:lumMod val="50000"/>
                  </a:schemeClr>
                </a:solidFill>
                <a:ea typeface="DejaVu Sans Mono"/>
                <a:cs typeface="Liberation Mono"/>
              </a:rPr>
              <a:t>Software (OSS) is widely available under licensing terms that ease its use, modification, and distribution of source code.  Many OSS projects accept contributions and modifications from loosely affiliated, effectively anonymous programmers.  Despite concerns about its vulnerabilities, OSS code remains ubiquitous and essential to computers and networks </a:t>
            </a:r>
            <a:r>
              <a:rPr lang="en-US" sz="1400" dirty="0" smtClean="0">
                <a:solidFill>
                  <a:schemeClr val="accent1">
                    <a:lumMod val="50000"/>
                  </a:schemeClr>
                </a:solidFill>
                <a:ea typeface="DejaVu Sans Mono"/>
                <a:cs typeface="Liberation Mono"/>
              </a:rPr>
              <a:t>worldwide</a:t>
            </a:r>
            <a:r>
              <a:rPr lang="en-US" sz="1400" dirty="0">
                <a:solidFill>
                  <a:schemeClr val="accent1">
                    <a:lumMod val="50000"/>
                  </a:schemeClr>
                </a:solidFill>
                <a:ea typeface="DejaVu Sans Mono"/>
                <a:cs typeface="Liberation Mono"/>
              </a:rPr>
              <a:t>.  Easy access to OSS can also expedite the discovery and remediation of vulnerabilities, however, the exponential growth of OSS projects has increased the potential attack surface and made auditing code a greater challenge.  </a:t>
            </a:r>
            <a:r>
              <a:rPr lang="en-US" sz="1400" dirty="0" smtClean="0">
                <a:solidFill>
                  <a:schemeClr val="accent1">
                    <a:lumMod val="50000"/>
                  </a:schemeClr>
                </a:solidFill>
                <a:ea typeface="DejaVu Sans Mono"/>
                <a:cs typeface="Liberation Mono"/>
              </a:rPr>
              <a:t>For </a:t>
            </a:r>
            <a:r>
              <a:rPr lang="en-US" sz="1400" dirty="0">
                <a:solidFill>
                  <a:schemeClr val="accent1">
                    <a:lumMod val="50000"/>
                  </a:schemeClr>
                </a:solidFill>
                <a:ea typeface="DejaVu Sans Mono"/>
                <a:cs typeface="Liberation Mono"/>
              </a:rPr>
              <a:t>example, the number of public repositories hosted by popular software development and source code management platform GitHub exploded from 46,000 in February 2009 to 28 million by January 2020.  OSS developers would likely benefit from additional funding </a:t>
            </a:r>
            <a:r>
              <a:rPr lang="en-US" sz="1400" dirty="0" smtClean="0">
                <a:solidFill>
                  <a:schemeClr val="accent1">
                    <a:lumMod val="50000"/>
                  </a:schemeClr>
                </a:solidFill>
                <a:ea typeface="DejaVu Sans Mono"/>
                <a:cs typeface="Liberation Mono"/>
              </a:rPr>
              <a:t>to audit </a:t>
            </a:r>
            <a:r>
              <a:rPr lang="en-US" sz="1400" smtClean="0">
                <a:solidFill>
                  <a:schemeClr val="accent1">
                    <a:lumMod val="50000"/>
                  </a:schemeClr>
                </a:solidFill>
                <a:ea typeface="DejaVu Sans Mono"/>
                <a:cs typeface="Liberation Mono"/>
              </a:rPr>
              <a:t>and bug-track </a:t>
            </a:r>
            <a:r>
              <a:rPr lang="en-US" sz="1400" dirty="0" smtClean="0">
                <a:solidFill>
                  <a:schemeClr val="accent1">
                    <a:lumMod val="50000"/>
                  </a:schemeClr>
                </a:solidFill>
                <a:ea typeface="DejaVu Sans Mono"/>
                <a:cs typeface="Liberation Mono"/>
              </a:rPr>
              <a:t>software that </a:t>
            </a:r>
            <a:r>
              <a:rPr lang="en-US" sz="1400" dirty="0" smtClean="0">
                <a:solidFill>
                  <a:schemeClr val="accent1">
                    <a:lumMod val="50000"/>
                  </a:schemeClr>
                </a:solidFill>
                <a:ea typeface="Calibri" panose="020F0502020204030204" pitchFamily="34" charset="0"/>
                <a:cs typeface="Times New Roman" panose="02020603050405020304" pitchFamily="18" charset="0"/>
              </a:rPr>
              <a:t>saturates nearly all aspects of the world today.</a:t>
            </a:r>
          </a:p>
          <a:p>
            <a:pPr lvl="0">
              <a:spcAft>
                <a:spcPts val="800"/>
              </a:spcAft>
            </a:pPr>
            <a:endParaRPr lang="en-US" sz="1200" dirty="0">
              <a:solidFill>
                <a:srgbClr val="40566F"/>
              </a:solidFill>
              <a:latin typeface="Calibri" panose="020F0502020204030204" pitchFamily="34" charset="0"/>
              <a:ea typeface="Calibri" panose="020F0502020204030204" pitchFamily="34" charset="0"/>
              <a:cs typeface="Times New Roman" panose="02020603050405020304" pitchFamily="18" charset="0"/>
            </a:endParaRPr>
          </a:p>
          <a:p>
            <a:pPr lvl="0"/>
            <a:endParaRPr lang="en-US" sz="1400" dirty="0" smtClean="0">
              <a:solidFill>
                <a:srgbClr val="40566F"/>
              </a:solidFill>
            </a:endParaRPr>
          </a:p>
          <a:p>
            <a:pPr lvl="0"/>
            <a:endParaRPr lang="en-US" sz="1400" dirty="0" smtClean="0">
              <a:solidFill>
                <a:srgbClr val="40566F"/>
              </a:solidFill>
            </a:endParaRPr>
          </a:p>
          <a:p>
            <a:pPr lvl="0"/>
            <a:r>
              <a:rPr lang="en-US" sz="1400" dirty="0" smtClean="0">
                <a:solidFill>
                  <a:srgbClr val="40566F"/>
                </a:solidFill>
              </a:rPr>
              <a:t>The </a:t>
            </a:r>
            <a:r>
              <a:rPr lang="en-US" sz="1400" dirty="0">
                <a:solidFill>
                  <a:srgbClr val="40566F"/>
                </a:solidFill>
              </a:rPr>
              <a:t>complexity of software supply chain attacks and the resources necessary to accomplish them often implicates state actors.  Assigning culpability to specific national intelligence services, however, remains challenging. </a:t>
            </a:r>
          </a:p>
          <a:p>
            <a:pPr lvl="1"/>
            <a:r>
              <a:rPr lang="en-US" sz="1300" dirty="0" smtClean="0">
                <a:solidFill>
                  <a:srgbClr val="40566F"/>
                </a:solidFill>
              </a:rPr>
              <a:t>•  In </a:t>
            </a:r>
            <a:r>
              <a:rPr lang="en-US" sz="1300" dirty="0">
                <a:solidFill>
                  <a:srgbClr val="40566F"/>
                </a:solidFill>
              </a:rPr>
              <a:t>July 2020, a federal grand jury indicted two hackers working with China’s Ministry of State Security (MSS) for a global computer intrusion campaign targeting intellectual property and confidential business information.</a:t>
            </a:r>
          </a:p>
          <a:p>
            <a:pPr lvl="1"/>
            <a:r>
              <a:rPr lang="en-US" sz="1300" dirty="0" smtClean="0">
                <a:solidFill>
                  <a:srgbClr val="40566F"/>
                </a:solidFill>
              </a:rPr>
              <a:t>•  In </a:t>
            </a:r>
            <a:r>
              <a:rPr lang="en-US" sz="1300" dirty="0">
                <a:solidFill>
                  <a:srgbClr val="40566F"/>
                </a:solidFill>
              </a:rPr>
              <a:t>October 2020, a federal grand jury indicted six members of Russia’s military intelligence agency for cyber crimes, including the 2017 NotPetya attack which crippled banks, commerce, utilities, and logistics, causing billions of dollars in damages worldwide.</a:t>
            </a:r>
          </a:p>
          <a:p>
            <a:pPr lvl="1"/>
            <a:r>
              <a:rPr lang="en-US" sz="1300" dirty="0" smtClean="0">
                <a:solidFill>
                  <a:srgbClr val="40566F"/>
                </a:solidFill>
              </a:rPr>
              <a:t>•  Discovered </a:t>
            </a:r>
            <a:r>
              <a:rPr lang="en-US" sz="1300" dirty="0">
                <a:solidFill>
                  <a:srgbClr val="40566F"/>
                </a:solidFill>
              </a:rPr>
              <a:t>in December 2020, the source code compromise of the SolarWinds Orion infrastructure monitoring platform is the most damaging software supply chain compromise impacting the United States to date.  Although investigations are ongoing, the US Government and leading commercial cybersecurity firms have identified </a:t>
            </a:r>
            <a:r>
              <a:rPr lang="en-US" sz="1300" dirty="0" smtClean="0">
                <a:solidFill>
                  <a:srgbClr val="40566F"/>
                </a:solidFill>
              </a:rPr>
              <a:t>this Advanced Persistent Threat (APT) as likely Russian in origin.</a:t>
            </a:r>
            <a:endParaRPr lang="en-US" sz="1300" dirty="0">
              <a:solidFill>
                <a:srgbClr val="40566F"/>
              </a:solidFill>
            </a:endParaRPr>
          </a:p>
          <a:p>
            <a:pPr lvl="1"/>
            <a:r>
              <a:rPr lang="en-US" sz="1300" dirty="0" smtClean="0">
                <a:solidFill>
                  <a:srgbClr val="40566F"/>
                </a:solidFill>
              </a:rPr>
              <a:t>•  In </a:t>
            </a:r>
            <a:r>
              <a:rPr lang="en-US" sz="1300" dirty="0">
                <a:solidFill>
                  <a:srgbClr val="40566F"/>
                </a:solidFill>
              </a:rPr>
              <a:t>February 2021, a federal grand jury indicted three North Korean computer programmers for cyber crimes that included cryptocurrency schemes supported by software supply chain attacks.</a:t>
            </a:r>
          </a:p>
          <a:p>
            <a:pPr lvl="0"/>
            <a:endParaRPr lang="en-US" sz="1200" i="1" dirty="0">
              <a:solidFill>
                <a:srgbClr val="40566F"/>
              </a:solidFill>
            </a:endParaRPr>
          </a:p>
        </p:txBody>
      </p:sp>
      <p:sp>
        <p:nvSpPr>
          <p:cNvPr id="41" name="&quot;Attribution&quot;"/>
          <p:cNvSpPr/>
          <p:nvPr/>
        </p:nvSpPr>
        <p:spPr>
          <a:xfrm>
            <a:off x="8485758" y="4776540"/>
            <a:ext cx="4572000" cy="321683"/>
          </a:xfrm>
          <a:prstGeom prst="rect">
            <a:avLst/>
          </a:prstGeom>
          <a:gradFill flip="none" rotWithShape="1">
            <a:gsLst>
              <a:gs pos="0">
                <a:schemeClr val="accent5">
                  <a:lumMod val="40000"/>
                  <a:lumOff val="60000"/>
                </a:schemeClr>
              </a:gs>
              <a:gs pos="0">
                <a:schemeClr val="accent5">
                  <a:lumMod val="40000"/>
                  <a:lumOff val="60000"/>
                </a:schemeClr>
              </a:gs>
              <a:gs pos="6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i="1" dirty="0" smtClean="0">
                <a:solidFill>
                  <a:srgbClr val="40566F"/>
                </a:solidFill>
                <a:latin typeface="Calibri" panose="020F0502020204030204" pitchFamily="34" charset="0"/>
                <a:ea typeface="Calibri" panose="020F0502020204030204" pitchFamily="34" charset="0"/>
                <a:cs typeface="Times New Roman" panose="02020603050405020304" pitchFamily="18" charset="0"/>
              </a:rPr>
              <a:t>Attribution</a:t>
            </a:r>
            <a:endParaRPr lang="en-US" sz="1600" dirty="0">
              <a:solidFill>
                <a:srgbClr val="40566F"/>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3" name="&quot;Open Source Software&quot;"/>
          <p:cNvSpPr/>
          <p:nvPr/>
        </p:nvSpPr>
        <p:spPr>
          <a:xfrm>
            <a:off x="8485758" y="1637470"/>
            <a:ext cx="4572000" cy="321683"/>
          </a:xfrm>
          <a:prstGeom prst="rect">
            <a:avLst/>
          </a:prstGeom>
          <a:gradFill flip="none" rotWithShape="1">
            <a:gsLst>
              <a:gs pos="0">
                <a:schemeClr val="accent5">
                  <a:lumMod val="40000"/>
                  <a:lumOff val="60000"/>
                </a:schemeClr>
              </a:gs>
              <a:gs pos="0">
                <a:schemeClr val="accent5">
                  <a:lumMod val="40000"/>
                  <a:lumOff val="60000"/>
                </a:schemeClr>
              </a:gs>
              <a:gs pos="6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i="1" dirty="0" smtClean="0">
                <a:solidFill>
                  <a:srgbClr val="40566F"/>
                </a:solidFill>
                <a:latin typeface="Calibri" panose="020F0502020204030204" pitchFamily="34" charset="0"/>
                <a:ea typeface="Calibri" panose="020F0502020204030204" pitchFamily="34" charset="0"/>
                <a:cs typeface="Times New Roman" panose="02020603050405020304" pitchFamily="18" charset="0"/>
              </a:rPr>
              <a:t>Open-Source Software (OSS)</a:t>
            </a:r>
            <a:endParaRPr lang="en-US" sz="1600" dirty="0">
              <a:solidFill>
                <a:srgbClr val="40566F"/>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Tonebox"/>
          <p:cNvSpPr txBox="1"/>
          <p:nvPr/>
        </p:nvSpPr>
        <p:spPr>
          <a:xfrm>
            <a:off x="727075" y="6443199"/>
            <a:ext cx="6414516" cy="2677656"/>
          </a:xfrm>
          <a:prstGeom prst="rect">
            <a:avLst/>
          </a:prstGeom>
          <a:solidFill>
            <a:schemeClr val="accent1">
              <a:lumMod val="40000"/>
              <a:lumOff val="60000"/>
            </a:schemeClr>
          </a:solidFill>
          <a:ln>
            <a:solidFill>
              <a:schemeClr val="tx1"/>
            </a:solidFill>
          </a:ln>
        </p:spPr>
        <p:txBody>
          <a:bodyPr wrap="square" rtlCol="0">
            <a:spAutoFit/>
          </a:bodyPr>
          <a:lstStyle/>
          <a:p>
            <a:r>
              <a:rPr lang="en-US" sz="1200" b="1" i="1" dirty="0" smtClean="0">
                <a:cs typeface="Arial" panose="020B0604020202020204" pitchFamily="34" charset="0"/>
              </a:rPr>
              <a:t>Software Integrity Protocols </a:t>
            </a:r>
          </a:p>
          <a:p>
            <a:endParaRPr lang="en-US" sz="1200" dirty="0">
              <a:cs typeface="Arial" panose="020B0604020202020204" pitchFamily="34" charset="0"/>
            </a:endParaRPr>
          </a:p>
          <a:p>
            <a:pPr marL="342900" marR="0" lvl="0" indent="-342900">
              <a:spcBef>
                <a:spcPts val="0"/>
              </a:spcBef>
              <a:spcAft>
                <a:spcPts val="0"/>
              </a:spcAft>
              <a:buFont typeface="Symbol" panose="05050102010706020507" pitchFamily="18" charset="2"/>
              <a:buChar char=""/>
            </a:pPr>
            <a:r>
              <a:rPr lang="en-US" sz="1200" b="1" dirty="0">
                <a:ea typeface="DejaVu Sans Mono"/>
                <a:cs typeface="Liberation Mono"/>
              </a:rPr>
              <a:t>Code Signing:</a:t>
            </a:r>
            <a:r>
              <a:rPr lang="en-US" sz="1200" dirty="0">
                <a:ea typeface="DejaVu Sans Mono"/>
                <a:cs typeface="Liberation Mono"/>
              </a:rPr>
              <a:t>  Signed code includes a trusted, cryptographically secure indicator that verifies the software has been approved by its developer and not subsequently modified.</a:t>
            </a:r>
          </a:p>
          <a:p>
            <a:pPr marL="457200" marR="0">
              <a:spcBef>
                <a:spcPts val="0"/>
              </a:spcBef>
              <a:spcAft>
                <a:spcPts val="0"/>
              </a:spcAft>
            </a:pPr>
            <a:r>
              <a:rPr lang="en-US" sz="1200" dirty="0">
                <a:ea typeface="DejaVu Sans Mono"/>
                <a:cs typeface="Liberation Mono"/>
              </a:rPr>
              <a:t> </a:t>
            </a:r>
          </a:p>
          <a:p>
            <a:pPr marL="342900" marR="0" lvl="0" indent="-342900">
              <a:spcBef>
                <a:spcPts val="0"/>
              </a:spcBef>
              <a:spcAft>
                <a:spcPts val="0"/>
              </a:spcAft>
              <a:buFont typeface="Symbol" panose="05050102010706020507" pitchFamily="18" charset="2"/>
              <a:buChar char=""/>
            </a:pPr>
            <a:r>
              <a:rPr lang="en-US" sz="1200" b="1" dirty="0">
                <a:ea typeface="DejaVu Sans Mono"/>
                <a:cs typeface="Liberation Mono"/>
              </a:rPr>
              <a:t>Hashing:</a:t>
            </a:r>
            <a:r>
              <a:rPr lang="en-US" sz="1200" dirty="0">
                <a:ea typeface="DejaVu Sans Mono"/>
                <a:cs typeface="Liberation Mono"/>
              </a:rPr>
              <a:t>  Developers distributing software will often provide unique strings of information generated by hashing algorithms.  Users can apply the same algorithms to verify the software has not been modified</a:t>
            </a:r>
            <a:r>
              <a:rPr lang="en-US" sz="1200" b="1" i="1" dirty="0">
                <a:ea typeface="DejaVu Sans Mono"/>
                <a:cs typeface="Liberation Mono"/>
              </a:rPr>
              <a:t>.</a:t>
            </a:r>
            <a:endParaRPr lang="en-US" sz="1200" dirty="0">
              <a:ea typeface="DejaVu Sans Mono"/>
              <a:cs typeface="Liberation Mono"/>
            </a:endParaRPr>
          </a:p>
          <a:p>
            <a:r>
              <a:rPr lang="en-US" sz="1200" b="1" i="1" dirty="0">
                <a:ea typeface="DejaVu Sans Mono"/>
                <a:cs typeface="Liberation Mono"/>
              </a:rPr>
              <a:t> </a:t>
            </a:r>
            <a:endParaRPr lang="en-US" sz="1200" dirty="0">
              <a:ea typeface="DejaVu Sans Mono"/>
              <a:cs typeface="Liberation Mono"/>
            </a:endParaRPr>
          </a:p>
          <a:p>
            <a:r>
              <a:rPr lang="en-US" sz="1200" b="1" i="1" dirty="0">
                <a:ea typeface="DejaVu Sans Mono"/>
                <a:cs typeface="Liberation Mono"/>
              </a:rPr>
              <a:t>…still subject to exploitation</a:t>
            </a:r>
            <a:endParaRPr lang="en-US" sz="1200" dirty="0">
              <a:ea typeface="DejaVu Sans Mono"/>
              <a:cs typeface="Liberation Mono"/>
            </a:endParaRPr>
          </a:p>
          <a:p>
            <a:r>
              <a:rPr lang="en-US" sz="1200" b="1" i="1" dirty="0">
                <a:ea typeface="DejaVu Sans Mono"/>
                <a:cs typeface="Liberation Mono"/>
              </a:rPr>
              <a:t> </a:t>
            </a:r>
            <a:endParaRPr lang="en-US" sz="1200" dirty="0">
              <a:ea typeface="DejaVu Sans Mono"/>
              <a:cs typeface="Liberation Mono"/>
            </a:endParaRPr>
          </a:p>
          <a:p>
            <a:pPr marL="342900" marR="0" lvl="0" indent="-342900">
              <a:spcBef>
                <a:spcPts val="0"/>
              </a:spcBef>
              <a:spcAft>
                <a:spcPts val="0"/>
              </a:spcAft>
              <a:buFont typeface="Symbol" panose="05050102010706020507" pitchFamily="18" charset="2"/>
              <a:buChar char=""/>
            </a:pPr>
            <a:r>
              <a:rPr lang="en-US" sz="1200" dirty="0">
                <a:ea typeface="DejaVu Sans Mono"/>
                <a:cs typeface="Liberation Mono"/>
              </a:rPr>
              <a:t>Malign actors can steal the cryptographic keys used to generate these security signatures, or compromise the development process before the software is completed, signed, or hashed</a:t>
            </a:r>
            <a:r>
              <a:rPr lang="en-US" sz="1200" dirty="0" smtClean="0">
                <a:ea typeface="DejaVu Sans Mono"/>
                <a:cs typeface="Liberation Mono"/>
              </a:rPr>
              <a:t>.</a:t>
            </a:r>
          </a:p>
          <a:p>
            <a:pPr marR="0" lvl="0">
              <a:spcBef>
                <a:spcPts val="0"/>
              </a:spcBef>
              <a:spcAft>
                <a:spcPts val="0"/>
              </a:spcAft>
            </a:pPr>
            <a:endParaRPr lang="en-US" sz="1200" dirty="0">
              <a:effectLst/>
              <a:ea typeface="DejaVu Sans Mono"/>
              <a:cs typeface="Liberation Mono"/>
            </a:endParaRPr>
          </a:p>
        </p:txBody>
      </p:sp>
      <p:sp>
        <p:nvSpPr>
          <p:cNvPr id="21" name="&quot;Software Integrity&quot;"/>
          <p:cNvSpPr/>
          <p:nvPr/>
        </p:nvSpPr>
        <p:spPr>
          <a:xfrm>
            <a:off x="727075" y="3992344"/>
            <a:ext cx="4602336" cy="321683"/>
          </a:xfrm>
          <a:prstGeom prst="rect">
            <a:avLst/>
          </a:prstGeom>
          <a:gradFill flip="none" rotWithShape="1">
            <a:gsLst>
              <a:gs pos="0">
                <a:schemeClr val="accent5">
                  <a:lumMod val="40000"/>
                  <a:lumOff val="60000"/>
                </a:schemeClr>
              </a:gs>
              <a:gs pos="0">
                <a:schemeClr val="accent5">
                  <a:lumMod val="40000"/>
                  <a:lumOff val="60000"/>
                </a:schemeClr>
              </a:gs>
              <a:gs pos="6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i="1" dirty="0">
                <a:solidFill>
                  <a:srgbClr val="40566F"/>
                </a:solidFill>
                <a:latin typeface="Calibri" panose="020F0502020204030204" pitchFamily="34" charset="0"/>
                <a:ea typeface="Calibri" panose="020F0502020204030204" pitchFamily="34" charset="0"/>
                <a:cs typeface="Times New Roman" panose="02020603050405020304" pitchFamily="18" charset="0"/>
              </a:rPr>
              <a:t>Software </a:t>
            </a:r>
            <a:r>
              <a:rPr lang="en-US" sz="1600" b="1" i="1" dirty="0" smtClean="0">
                <a:solidFill>
                  <a:srgbClr val="40566F"/>
                </a:solidFill>
                <a:latin typeface="Calibri" panose="020F0502020204030204" pitchFamily="34" charset="0"/>
                <a:ea typeface="Calibri" panose="020F0502020204030204" pitchFamily="34" charset="0"/>
                <a:cs typeface="Times New Roman" panose="02020603050405020304" pitchFamily="18" charset="0"/>
              </a:rPr>
              <a:t>Integrity</a:t>
            </a:r>
            <a:endParaRPr lang="en-US" sz="1600" dirty="0">
              <a:solidFill>
                <a:srgbClr val="40566F"/>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2" name="&quot;Access&quot;"/>
          <p:cNvSpPr/>
          <p:nvPr/>
        </p:nvSpPr>
        <p:spPr>
          <a:xfrm>
            <a:off x="727075" y="1705984"/>
            <a:ext cx="4572000" cy="321683"/>
          </a:xfrm>
          <a:prstGeom prst="rect">
            <a:avLst/>
          </a:prstGeom>
          <a:gradFill flip="none" rotWithShape="1">
            <a:gsLst>
              <a:gs pos="0">
                <a:schemeClr val="accent5">
                  <a:lumMod val="40000"/>
                  <a:lumOff val="60000"/>
                </a:schemeClr>
              </a:gs>
              <a:gs pos="0">
                <a:schemeClr val="accent5">
                  <a:lumMod val="40000"/>
                  <a:lumOff val="60000"/>
                </a:schemeClr>
              </a:gs>
              <a:gs pos="60000">
                <a:schemeClr val="bg1"/>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i="1" dirty="0" smtClean="0">
                <a:solidFill>
                  <a:srgbClr val="40566F"/>
                </a:solidFill>
                <a:latin typeface="Calibri" panose="020F0502020204030204" pitchFamily="34" charset="0"/>
                <a:ea typeface="Calibri" panose="020F0502020204030204" pitchFamily="34" charset="0"/>
                <a:cs typeface="Times New Roman" panose="02020603050405020304" pitchFamily="18" charset="0"/>
              </a:rPr>
              <a:t>Adversarial Objectives</a:t>
            </a:r>
            <a:endParaRPr lang="en-US" sz="1600" dirty="0">
              <a:solidFill>
                <a:srgbClr val="40566F"/>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14" name="Subtitle"/>
          <p:cNvSpPr txBox="1"/>
          <p:nvPr/>
        </p:nvSpPr>
        <p:spPr>
          <a:xfrm>
            <a:off x="1672107" y="947095"/>
            <a:ext cx="10462743" cy="271869"/>
          </a:xfrm>
          <a:prstGeom prst="rect">
            <a:avLst/>
          </a:prstGeom>
          <a:noFill/>
        </p:spPr>
        <p:txBody>
          <a:bodyPr wrap="square" rtlCol="0">
            <a:spAutoFit/>
          </a:bodyPr>
          <a:lstStyle/>
          <a:p>
            <a:pPr lvl="0">
              <a:lnSpc>
                <a:spcPts val="1400"/>
              </a:lnSpc>
            </a:pPr>
            <a:r>
              <a:rPr lang="en-US" sz="1200" b="1" dirty="0">
                <a:solidFill>
                  <a:srgbClr val="40566F"/>
                </a:solidFill>
                <a:latin typeface="Calibri" panose="020F0502020204030204" pitchFamily="34" charset="0"/>
                <a:ea typeface="Calibri" panose="020F0502020204030204" pitchFamily="34" charset="0"/>
                <a:cs typeface="Times New Roman" panose="02020603050405020304" pitchFamily="18" charset="0"/>
              </a:rPr>
              <a:t>Definition:  </a:t>
            </a:r>
            <a:r>
              <a:rPr lang="en-US" sz="1200" dirty="0">
                <a:solidFill>
                  <a:srgbClr val="40566F"/>
                </a:solidFill>
              </a:rPr>
              <a:t>Compromising software through cyber attacks, insider threats, or other malign activities </a:t>
            </a:r>
            <a:r>
              <a:rPr lang="en-US" sz="1200" dirty="0" smtClean="0">
                <a:solidFill>
                  <a:srgbClr val="40566F"/>
                </a:solidFill>
              </a:rPr>
              <a:t>at any stage throughout </a:t>
            </a:r>
            <a:r>
              <a:rPr lang="en-US" sz="1200" dirty="0">
                <a:solidFill>
                  <a:srgbClr val="40566F"/>
                </a:solidFill>
              </a:rPr>
              <a:t>its </a:t>
            </a:r>
            <a:r>
              <a:rPr lang="en-US" sz="1200" dirty="0" smtClean="0">
                <a:solidFill>
                  <a:srgbClr val="40566F"/>
                </a:solidFill>
              </a:rPr>
              <a:t>entire lifecycle.</a:t>
            </a:r>
            <a:endParaRPr lang="en-US" sz="1200" dirty="0">
              <a:solidFill>
                <a:srgbClr val="40566F"/>
              </a:solidFill>
            </a:endParaRPr>
          </a:p>
        </p:txBody>
      </p:sp>
      <p:sp>
        <p:nvSpPr>
          <p:cNvPr id="16" name="Title"/>
          <p:cNvSpPr txBox="1"/>
          <p:nvPr/>
        </p:nvSpPr>
        <p:spPr>
          <a:xfrm>
            <a:off x="1672105" y="346535"/>
            <a:ext cx="10858561" cy="584775"/>
          </a:xfrm>
          <a:prstGeom prst="rect">
            <a:avLst/>
          </a:prstGeom>
          <a:noFill/>
        </p:spPr>
        <p:txBody>
          <a:bodyPr wrap="square" rtlCol="0">
            <a:spAutoFit/>
          </a:bodyPr>
          <a:lstStyle/>
          <a:p>
            <a:pPr lvl="0" defTabSz="914400" eaLnBrk="0" fontAlgn="base" hangingPunct="0">
              <a:spcBef>
                <a:spcPct val="0"/>
              </a:spcBef>
              <a:spcAft>
                <a:spcPct val="0"/>
              </a:spcAft>
            </a:pPr>
            <a:r>
              <a:rPr lang="en-US" sz="3200" b="1" dirty="0" smtClean="0">
                <a:solidFill>
                  <a:srgbClr val="40566F"/>
                </a:solidFill>
                <a:latin typeface="Calibri Light" panose="020F0302020204030204"/>
                <a:ea typeface="+mj-ea"/>
                <a:cs typeface="+mj-cs"/>
              </a:rPr>
              <a:t>Software Supply Chain Attacks </a:t>
            </a:r>
            <a:r>
              <a:rPr lang="en-US" sz="2000" b="1" dirty="0" smtClean="0">
                <a:solidFill>
                  <a:srgbClr val="40566F"/>
                </a:solidFill>
                <a:latin typeface="Calibri Light" panose="020F0302020204030204"/>
                <a:ea typeface="+mj-ea"/>
                <a:cs typeface="+mj-cs"/>
              </a:rPr>
              <a:t>— </a:t>
            </a:r>
            <a:r>
              <a:rPr lang="en-US" altLang="en-US" sz="1400" i="1" dirty="0" smtClean="0">
                <a:solidFill>
                  <a:srgbClr val="40566F"/>
                </a:solidFill>
                <a:latin typeface="Calibri" panose="020F0502020204030204" pitchFamily="34" charset="0"/>
                <a:ea typeface="Times New Roman" panose="02020603050405020304" pitchFamily="18" charset="0"/>
                <a:cs typeface="Times New Roman" panose="02020603050405020304" pitchFamily="18" charset="0"/>
              </a:rPr>
              <a:t>Adversaries </a:t>
            </a:r>
            <a:r>
              <a:rPr lang="en-US" altLang="en-US" sz="1400" i="1" dirty="0">
                <a:solidFill>
                  <a:srgbClr val="40566F"/>
                </a:solidFill>
                <a:latin typeface="Calibri" panose="020F0502020204030204" pitchFamily="34" charset="0"/>
                <a:ea typeface="Times New Roman" panose="02020603050405020304" pitchFamily="18" charset="0"/>
                <a:cs typeface="Times New Roman" panose="02020603050405020304" pitchFamily="18" charset="0"/>
              </a:rPr>
              <a:t>Use Attack Campaigns for Access, Espionage, and </a:t>
            </a:r>
            <a:r>
              <a:rPr lang="en-US" altLang="en-US" sz="1400" i="1" dirty="0" smtClean="0">
                <a:solidFill>
                  <a:srgbClr val="40566F"/>
                </a:solidFill>
                <a:latin typeface="Calibri" panose="020F0502020204030204" pitchFamily="34" charset="0"/>
                <a:ea typeface="Times New Roman" panose="02020603050405020304" pitchFamily="18" charset="0"/>
                <a:cs typeface="Times New Roman" panose="02020603050405020304" pitchFamily="18" charset="0"/>
              </a:rPr>
              <a:t>Destruction</a:t>
            </a:r>
            <a:r>
              <a:rPr lang="en-US" sz="2000" b="1" dirty="0" smtClean="0">
                <a:solidFill>
                  <a:srgbClr val="40566F"/>
                </a:solidFill>
                <a:latin typeface="Calibri Light" panose="020F0302020204030204"/>
                <a:ea typeface="+mj-ea"/>
                <a:cs typeface="+mj-cs"/>
              </a:rPr>
              <a:t>   </a:t>
            </a:r>
            <a:endParaRPr lang="en-US" sz="2000" dirty="0"/>
          </a:p>
        </p:txBody>
      </p:sp>
      <p:graphicFrame>
        <p:nvGraphicFramePr>
          <p:cNvPr id="5" name="Note:"/>
          <p:cNvGraphicFramePr>
            <a:graphicFrameLocks noGrp="1"/>
          </p:cNvGraphicFramePr>
          <p:nvPr>
            <p:extLst>
              <p:ext uri="{D42A27DB-BD31-4B8C-83A1-F6EECF244321}">
                <p14:modId xmlns:p14="http://schemas.microsoft.com/office/powerpoint/2010/main" val="397072712"/>
              </p:ext>
            </p:extLst>
          </p:nvPr>
        </p:nvGraphicFramePr>
        <p:xfrm>
          <a:off x="8485758" y="9007137"/>
          <a:ext cx="6322442" cy="640080"/>
        </p:xfrm>
        <a:graphic>
          <a:graphicData uri="http://schemas.openxmlformats.org/drawingml/2006/table">
            <a:tbl>
              <a:tblPr firstRow="1" bandRow="1">
                <a:tableStyleId>{5C22544A-7EE6-4342-B048-85BDC9FD1C3A}</a:tableStyleId>
              </a:tblPr>
              <a:tblGrid>
                <a:gridCol w="6322442">
                  <a:extLst>
                    <a:ext uri="{9D8B030D-6E8A-4147-A177-3AD203B41FA5}">
                      <a16:colId xmlns:a16="http://schemas.microsoft.com/office/drawing/2014/main" val="1633164536"/>
                    </a:ext>
                  </a:extLst>
                </a:gridCol>
              </a:tblGrid>
              <a:tr h="528541">
                <a:tc>
                  <a:txBody>
                    <a:bodyPr/>
                    <a:lstStyle/>
                    <a:p>
                      <a:r>
                        <a:rPr kumimoji="0" lang="en-US" sz="1200" b="0" i="1" u="none" strike="noStrike" kern="1200" cap="none" spc="0" normalizeH="0" baseline="0" noProof="0" dirty="0" smtClean="0">
                          <a:ln>
                            <a:noFill/>
                          </a:ln>
                          <a:solidFill>
                            <a:srgbClr val="40566F"/>
                          </a:solidFill>
                          <a:effectLst/>
                          <a:uLnTx/>
                          <a:uFillTx/>
                          <a:latin typeface="+mn-lt"/>
                          <a:cs typeface="+mn-cs"/>
                        </a:rPr>
                        <a:t>Note:  Information contained herein represents the most reliable sources found in the public domain for this topic.  When available, documents were used from the Department of Homeland Security CERT, FBI, recognized commercial sources, and reputable technology news outlets.</a:t>
                      </a:r>
                      <a:endParaRPr lang="en-US" dirty="0"/>
                    </a:p>
                  </a:txBody>
                  <a:tcPr>
                    <a:lnL w="12700" cmpd="sng">
                      <a:noFill/>
                    </a:lnL>
                    <a:lnR w="12700" cmpd="sng">
                      <a:noFill/>
                    </a:lnR>
                    <a:lnT w="635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73403316"/>
                  </a:ext>
                </a:extLst>
              </a:tr>
            </a:tbl>
          </a:graphicData>
        </a:graphic>
      </p:graphicFrame>
    </p:spTree>
    <p:extLst>
      <p:ext uri="{BB962C8B-B14F-4D97-AF65-F5344CB8AC3E}">
        <p14:creationId xmlns:p14="http://schemas.microsoft.com/office/powerpoint/2010/main" val="571375944"/>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19.06.14"/>
  <p:tag name="AS_TITLE" val="Aspose.Slides for .NET 4.0 Client Profile"/>
  <p:tag name="AS_VERSION" val="19.6"/>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1435</Words>
  <Application>Microsoft Office PowerPoint</Application>
  <PresentationFormat>Custom</PresentationFormat>
  <Paragraphs>174</Paragraphs>
  <Slides>2</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vt:i4>
      </vt:variant>
    </vt:vector>
  </HeadingPairs>
  <TitlesOfParts>
    <vt:vector size="11" baseType="lpstr">
      <vt:lpstr>Arial</vt:lpstr>
      <vt:lpstr>Calibri</vt:lpstr>
      <vt:lpstr>Calibri Light</vt:lpstr>
      <vt:lpstr>Consolas</vt:lpstr>
      <vt:lpstr>DejaVu Sans Mono</vt:lpstr>
      <vt:lpstr>Liberation Mono</vt:lpstr>
      <vt:lpstr>Symbol</vt:lpstr>
      <vt:lpstr>Times New Roman</vt:lpstr>
      <vt:lpstr>Office Theme</vt:lpstr>
      <vt:lpstr>Software Supply Chain Attacks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1601-01-01T00:00:00Z</dcterms:created>
  <dcterms:modified xsi:type="dcterms:W3CDTF">2021-04-02T13:35:55Z</dcterms:modified>
</cp:coreProperties>
</file>