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  <p:sldMasterId id="2147483814" r:id="rId2"/>
  </p:sldMasterIdLst>
  <p:notesMasterIdLst>
    <p:notesMasterId r:id="rId14"/>
  </p:notesMasterIdLst>
  <p:handoutMasterIdLst>
    <p:handoutMasterId r:id="rId15"/>
  </p:handoutMasterIdLst>
  <p:sldIdLst>
    <p:sldId id="259" r:id="rId3"/>
    <p:sldId id="340" r:id="rId4"/>
    <p:sldId id="337" r:id="rId5"/>
    <p:sldId id="355" r:id="rId6"/>
    <p:sldId id="366" r:id="rId7"/>
    <p:sldId id="367" r:id="rId8"/>
    <p:sldId id="358" r:id="rId9"/>
    <p:sldId id="359" r:id="rId10"/>
    <p:sldId id="364" r:id="rId11"/>
    <p:sldId id="365" r:id="rId12"/>
    <p:sldId id="268" r:id="rId13"/>
  </p:sldIdLst>
  <p:sldSz cx="9906000" cy="6858000" type="A4"/>
  <p:notesSz cx="6797675" cy="9928225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172">
          <p15:clr>
            <a:srgbClr val="A4A3A4"/>
          </p15:clr>
        </p15:guide>
        <p15:guide id="7" pos="3120">
          <p15:clr>
            <a:srgbClr val="A4A3A4"/>
          </p15:clr>
        </p15:guide>
        <p15:guide id="8" pos="6068">
          <p15:clr>
            <a:srgbClr val="A4A3A4"/>
          </p15:clr>
        </p15:guide>
        <p15:guide id="9" pos="398">
          <p15:clr>
            <a:srgbClr val="A4A3A4"/>
          </p15:clr>
        </p15:guide>
        <p15:guide id="10" pos="10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6E6E6"/>
    <a:srgbClr val="CC0000"/>
    <a:srgbClr val="C6D9F1"/>
    <a:srgbClr val="FDEADA"/>
    <a:srgbClr val="658AFF"/>
    <a:srgbClr val="3366FF"/>
    <a:srgbClr val="FF00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7" autoAdjust="0"/>
    <p:restoredTop sz="94519" autoAdjust="0"/>
  </p:normalViewPr>
  <p:slideViewPr>
    <p:cSldViewPr showGuides="1">
      <p:cViewPr varScale="1">
        <p:scale>
          <a:sx n="140" d="100"/>
          <a:sy n="140" d="100"/>
        </p:scale>
        <p:origin x="1080" y="82"/>
      </p:cViewPr>
      <p:guideLst>
        <p:guide orient="horz" pos="572"/>
        <p:guide orient="horz" pos="4065"/>
        <p:guide orient="horz" pos="1298"/>
        <p:guide orient="horz" pos="2160"/>
        <p:guide orient="horz" pos="2387"/>
        <p:guide pos="172"/>
        <p:guide pos="3120"/>
        <p:guide pos="6068"/>
        <p:guide pos="398"/>
        <p:guide pos="10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8676567-AEDA-4909-B7E1-13B049752DF3}" type="datetimeFigureOut">
              <a:rPr lang="ko-KR" altLang="en-US"/>
              <a:pPr>
                <a:defRPr/>
              </a:pPr>
              <a:t>2023-11-10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0484B5-ED19-4E0D-8CD0-D732DBE7789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7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5FCAE3-5718-4D56-B6F4-9A8DC5B4BE74}" type="datetimeFigureOut">
              <a:rPr lang="ko-KR" altLang="en-US"/>
              <a:pPr>
                <a:defRPr/>
              </a:pPr>
              <a:t>2023-11-10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AD4699-839B-4FE9-86C2-F13EC8954FB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70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69875" y="2689224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2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C3C0C2D-4178-409E-8C1D-AB9F66231CA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28664" y="2780928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Tahoma" panose="020B0604030504040204" pitchFamily="34" charset="0"/>
              </a:rPr>
              <a:t>End of Document</a:t>
            </a:r>
            <a:endParaRPr lang="ko-KR" altLang="en-US" sz="5400" b="1" i="1" dirty="0">
              <a:latin typeface="현대하모니 L" panose="02020603020101020101" pitchFamily="18" charset="-127"/>
              <a:ea typeface="현대하모니 L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753192" y="6535157"/>
            <a:ext cx="495300" cy="257488"/>
          </a:xfrm>
        </p:spPr>
        <p:txBody>
          <a:bodyPr tIns="36000" bIns="36000"/>
          <a:lstStyle>
            <a:lvl1pPr algn="ct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36148" y="364930"/>
            <a:ext cx="213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정의서</a:t>
            </a:r>
            <a:endParaRPr lang="ko-KR" altLang="en-US" sz="1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269875" y="2689224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C3C0C2D-4178-409E-8C1D-AB9F66231CA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9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28664" y="2780928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Tahoma" panose="020B0604030504040204" pitchFamily="34" charset="0"/>
              </a:rPr>
              <a:t>End of Document</a:t>
            </a:r>
            <a:endParaRPr lang="ko-KR" altLang="en-US" sz="5400" b="1" i="1" dirty="0">
              <a:latin typeface="현대하모니 L" panose="02020603020101020101" pitchFamily="18" charset="-127"/>
              <a:ea typeface="현대하모니 L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60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8FD59-C06E-4AAC-BF77-11D9C5D2FBD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C9F6D-EEA1-4C51-B7A9-310C1BC26D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8FD59-C06E-4AAC-BF77-11D9C5D2FBD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C9F6D-EEA1-4C51-B7A9-310C1BC26D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3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3875" y="1700808"/>
            <a:ext cx="4376627" cy="95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lang="en-US" altLang="ko-KR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3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sz="3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63373"/>
              </p:ext>
            </p:extLst>
          </p:nvPr>
        </p:nvGraphicFramePr>
        <p:xfrm>
          <a:off x="5313040" y="5181714"/>
          <a:ext cx="3096345" cy="98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1033759357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3951573914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031134167"/>
                    </a:ext>
                  </a:extLst>
                </a:gridCol>
              </a:tblGrid>
              <a:tr h="263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92040"/>
                  </a:ext>
                </a:extLst>
              </a:tr>
              <a:tr h="4565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3716"/>
                  </a:ext>
                </a:extLst>
              </a:tr>
              <a:tr h="2635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0609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60516" y="2858367"/>
            <a:ext cx="5112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과제명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상품정보수집</a:t>
            </a:r>
            <a:endParaRPr lang="en-US" altLang="ko-KR" sz="1800" b="0" kern="0" dirty="0">
              <a:solidFill>
                <a:prstClr val="black">
                  <a:alpha val="99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31825" y="5118825"/>
            <a:ext cx="2881015" cy="107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21440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ACA235-86AB-2519-8803-DD0C5527C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7C57C3-F4A2-580D-910C-A535FA14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078A3B80-2182-E20E-623B-2912D54A3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01257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4.2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수행 결과 메일 발송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KT </a:t>
                      </a:r>
                      <a:r>
                        <a:rPr lang="en-US" altLang="ko-KR" sz="1050" b="0" u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bizmeka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및 결과 파일을 담당자에게 메일로 발송한다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항목에 수신자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담당자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를 입력한다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2. ②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항목에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메일 제목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입력한다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3. ③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PC)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버튼을 선택한다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1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④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항목에 작업실행 결과를 입력한다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1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5. ⑤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보내기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버튼을 선택한다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실행 결과를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zip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</a:t>
                      </a: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합축한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첨부한다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46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/>
          </p:cNvSpPr>
          <p:nvPr/>
        </p:nvSpPr>
        <p:spPr>
          <a:xfrm>
            <a:off x="4857474" y="6535157"/>
            <a:ext cx="495300" cy="25748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C6F956A-6AC2-4364-935E-4639C5D475BF}" type="slidenum">
              <a:rPr lang="ko-KR" altLang="en-US" sz="1100" b="0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sz="1100" b="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85942"/>
              </p:ext>
            </p:extLst>
          </p:nvPr>
        </p:nvGraphicFramePr>
        <p:xfrm>
          <a:off x="273049" y="548680"/>
          <a:ext cx="9359901" cy="55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8">
                  <a:extLst>
                    <a:ext uri="{9D8B030D-6E8A-4147-A177-3AD203B41FA5}">
                      <a16:colId xmlns:a16="http://schemas.microsoft.com/office/drawing/2014/main" val="404552961"/>
                    </a:ext>
                  </a:extLst>
                </a:gridCol>
                <a:gridCol w="1102183">
                  <a:extLst>
                    <a:ext uri="{9D8B030D-6E8A-4147-A177-3AD203B41FA5}">
                      <a16:colId xmlns:a16="http://schemas.microsoft.com/office/drawing/2014/main" val="71914997"/>
                    </a:ext>
                  </a:extLst>
                </a:gridCol>
                <a:gridCol w="5313702">
                  <a:extLst>
                    <a:ext uri="{9D8B030D-6E8A-4147-A177-3AD203B41FA5}">
                      <a16:colId xmlns:a16="http://schemas.microsoft.com/office/drawing/2014/main" val="136562110"/>
                    </a:ext>
                  </a:extLst>
                </a:gridCol>
                <a:gridCol w="2076048">
                  <a:extLst>
                    <a:ext uri="{9D8B030D-6E8A-4147-A177-3AD203B41FA5}">
                      <a16:colId xmlns:a16="http://schemas.microsoft.com/office/drawing/2014/main" val="119267945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개정이력표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8070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3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35108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72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799091"/>
                  </a:ext>
                </a:extLst>
              </a:tr>
              <a:tr h="413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20XX.XX.XX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0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5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90787"/>
              </p:ext>
            </p:extLst>
          </p:nvPr>
        </p:nvGraphicFramePr>
        <p:xfrm>
          <a:off x="273048" y="906679"/>
          <a:ext cx="9359904" cy="554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88">
                  <a:extLst>
                    <a:ext uri="{9D8B030D-6E8A-4147-A177-3AD203B41FA5}">
                      <a16:colId xmlns:a16="http://schemas.microsoft.com/office/drawing/2014/main" val="230179796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3018417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4120453359"/>
                    </a:ext>
                  </a:extLst>
                </a:gridCol>
                <a:gridCol w="1386012">
                  <a:extLst>
                    <a:ext uri="{9D8B030D-6E8A-4147-A177-3AD203B41FA5}">
                      <a16:colId xmlns:a16="http://schemas.microsoft.com/office/drawing/2014/main" val="616546096"/>
                    </a:ext>
                  </a:extLst>
                </a:gridCol>
                <a:gridCol w="953964">
                  <a:extLst>
                    <a:ext uri="{9D8B030D-6E8A-4147-A177-3AD203B41FA5}">
                      <a16:colId xmlns:a16="http://schemas.microsoft.com/office/drawing/2014/main" val="197646375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3750907589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1412359486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376620317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상품정보수집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733848"/>
                  </a:ext>
                </a:extLst>
              </a:tr>
              <a:tr h="3144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080354"/>
                  </a:ext>
                </a:extLst>
              </a:tr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건당소요시간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작업시작시간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08865"/>
                  </a:ext>
                </a:extLst>
              </a:tr>
              <a:tr h="298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599"/>
                  </a:ext>
                </a:extLst>
              </a:tr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Edge, Excel, ERP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87667"/>
                  </a:ext>
                </a:extLst>
              </a:tr>
              <a:tr h="4059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361107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924603" y="3963175"/>
            <a:ext cx="1051870" cy="1031472"/>
            <a:chOff x="1784648" y="3540864"/>
            <a:chExt cx="1051870" cy="1031472"/>
          </a:xfrm>
        </p:grpSpPr>
        <p:sp>
          <p:nvSpPr>
            <p:cNvPr id="7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사이트 접속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Chrome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1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" name="직선 화살표 연결선 95"/>
          <p:cNvCxnSpPr>
            <a:stCxn id="7" idx="3"/>
            <a:endCxn id="49" idx="1"/>
          </p:cNvCxnSpPr>
          <p:nvPr/>
        </p:nvCxnSpPr>
        <p:spPr>
          <a:xfrm>
            <a:off x="2976352" y="4465978"/>
            <a:ext cx="81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65"/>
          <p:cNvSpPr>
            <a:spLocks noChangeArrowheads="1"/>
          </p:cNvSpPr>
          <p:nvPr/>
        </p:nvSpPr>
        <p:spPr bwMode="auto">
          <a:xfrm>
            <a:off x="2193379" y="2987215"/>
            <a:ext cx="504056" cy="365760"/>
          </a:xfrm>
          <a:prstGeom prst="ellipse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0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cxnSp>
        <p:nvCxnSpPr>
          <p:cNvPr id="19" name="직선 화살표 연결선 95"/>
          <p:cNvCxnSpPr>
            <a:stCxn id="17" idx="4"/>
            <a:endCxn id="9" idx="0"/>
          </p:cNvCxnSpPr>
          <p:nvPr/>
        </p:nvCxnSpPr>
        <p:spPr>
          <a:xfrm>
            <a:off x="2445407" y="3352975"/>
            <a:ext cx="5324" cy="6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7930629" y="5583520"/>
            <a:ext cx="504056" cy="365760"/>
          </a:xfrm>
          <a:prstGeom prst="ellipse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0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793463" y="3963175"/>
            <a:ext cx="1051870" cy="1031472"/>
            <a:chOff x="1784648" y="3540864"/>
            <a:chExt cx="1051870" cy="1031472"/>
          </a:xfrm>
        </p:grpSpPr>
        <p:sp>
          <p:nvSpPr>
            <p:cNvPr id="49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상품정보 조회 및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다운로드</a:t>
              </a:r>
            </a:p>
          </p:txBody>
        </p:sp>
        <p:sp>
          <p:nvSpPr>
            <p:cNvPr id="55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Chrome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2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67" name="직선 화살표 연결선 95"/>
          <p:cNvCxnSpPr>
            <a:stCxn id="49" idx="3"/>
            <a:endCxn id="69" idx="1"/>
          </p:cNvCxnSpPr>
          <p:nvPr/>
        </p:nvCxnSpPr>
        <p:spPr>
          <a:xfrm>
            <a:off x="4845212" y="4465978"/>
            <a:ext cx="972391" cy="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5817096" y="3963275"/>
            <a:ext cx="1051870" cy="1031472"/>
            <a:chOff x="1784648" y="3540864"/>
            <a:chExt cx="1051870" cy="1031472"/>
          </a:xfrm>
        </p:grpSpPr>
        <p:sp>
          <p:nvSpPr>
            <p:cNvPr id="69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결과 파일 생성</a:t>
              </a:r>
            </a:p>
          </p:txBody>
        </p:sp>
        <p:sp>
          <p:nvSpPr>
            <p:cNvPr id="70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Excel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3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645546" y="3963275"/>
            <a:ext cx="1051870" cy="1031472"/>
            <a:chOff x="1784648" y="3540864"/>
            <a:chExt cx="1051870" cy="1031472"/>
          </a:xfrm>
        </p:grpSpPr>
        <p:sp>
          <p:nvSpPr>
            <p:cNvPr id="74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데이터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업로드</a:t>
              </a:r>
            </a:p>
          </p:txBody>
        </p:sp>
        <p:sp>
          <p:nvSpPr>
            <p:cNvPr id="75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anose="020B0503020000020004" pitchFamily="50" charset="-127"/>
                  <a:ea typeface="+mn-ea"/>
                </a:rPr>
                <a:t>ERP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4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7" name="직선 화살표 연결선 95"/>
          <p:cNvCxnSpPr>
            <a:stCxn id="69" idx="3"/>
            <a:endCxn id="74" idx="1"/>
          </p:cNvCxnSpPr>
          <p:nvPr/>
        </p:nvCxnSpPr>
        <p:spPr>
          <a:xfrm>
            <a:off x="6868845" y="4466078"/>
            <a:ext cx="777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95"/>
          <p:cNvCxnSpPr>
            <a:stCxn id="75" idx="2"/>
            <a:endCxn id="50" idx="0"/>
          </p:cNvCxnSpPr>
          <p:nvPr/>
        </p:nvCxnSpPr>
        <p:spPr>
          <a:xfrm>
            <a:off x="8171481" y="4994747"/>
            <a:ext cx="11176" cy="58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9038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1.1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한국식품산업협회 사이트 접속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한국식품산업협회 사이트를 접속하여 자료공개 메뉴로 이동한다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한국식품산업협회 사이트에 접속한다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http://adf.kfia.or.kr/main/companyMain.do)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자료공개 메뉴로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9" y="1916832"/>
            <a:ext cx="6657636" cy="36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24608" y="2060848"/>
            <a:ext cx="1944216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41032" y="2605791"/>
            <a:ext cx="576064" cy="23762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294878" y="1897016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11302" y="2474940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69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B8E287-74F9-3AC0-0B8D-33B8A5032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46B67E77-5521-4AF2-C264-946E1987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41734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2.1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상품정보 조회 및 근거 다운로드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상품정보를 상세조회하여 자료공개 데이터를 확인하고 과학적 근거 내용을 다운로드한다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항목의 조회 버튼을 클릭한다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결과 건수만큼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Screen 2.1 ~ Screen 2.2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단계를 반복한다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21CA3A1-DA62-AC28-8B1F-A7F20384C629}"/>
              </a:ext>
            </a:extLst>
          </p:cNvPr>
          <p:cNvSpPr/>
          <p:nvPr/>
        </p:nvSpPr>
        <p:spPr>
          <a:xfrm>
            <a:off x="6380144" y="2756469"/>
            <a:ext cx="216024" cy="1785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A4DF2C-FF4A-3399-5901-2C2BE7430CF8}"/>
              </a:ext>
            </a:extLst>
          </p:cNvPr>
          <p:cNvSpPr/>
          <p:nvPr/>
        </p:nvSpPr>
        <p:spPr>
          <a:xfrm>
            <a:off x="6659070" y="2708920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12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113CD-41EF-A7C3-A8F8-D39540728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676842-F74F-4167-C853-859FFC8A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7D42ECB2-CA15-18A8-C0E1-37610389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56716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2.2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상품정보 조회 및 근거 다운로드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상품정보를 상세조회하여 자료공개 데이터를 확인하고 과학적 근거 내용을 다운로드한다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항목의 조회 버튼을 클릭한다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②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항목에서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조회된 데이터를 수집한다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③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첨부파일에서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과학적 근거 내용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다운로드한다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④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버튼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클릭한다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⑤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목록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버튼을 클릭하면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2.1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단계로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과학적 근거 내용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없을 경우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다운로드하지 않는다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과학적 근거 내용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여러 개일 경우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다운로드한다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과학적 근거 내용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담당자가 접근할 수 있는 경로에 저장한다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9872E93-20CD-68D2-E9E0-83A271088B61}"/>
              </a:ext>
            </a:extLst>
          </p:cNvPr>
          <p:cNvSpPr/>
          <p:nvPr/>
        </p:nvSpPr>
        <p:spPr>
          <a:xfrm>
            <a:off x="6686613" y="3980605"/>
            <a:ext cx="216024" cy="1785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60D87-3DAA-5271-72EC-C184B5C7D596}"/>
              </a:ext>
            </a:extLst>
          </p:cNvPr>
          <p:cNvSpPr/>
          <p:nvPr/>
        </p:nvSpPr>
        <p:spPr>
          <a:xfrm>
            <a:off x="2914654" y="2716206"/>
            <a:ext cx="2808312" cy="186428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718047-F772-432F-9867-0991E4FBE089}"/>
              </a:ext>
            </a:extLst>
          </p:cNvPr>
          <p:cNvSpPr/>
          <p:nvPr/>
        </p:nvSpPr>
        <p:spPr>
          <a:xfrm>
            <a:off x="3002429" y="5082574"/>
            <a:ext cx="2297055" cy="29237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65989B-8C99-DC8E-050A-F9BFE6C4DFDF}"/>
              </a:ext>
            </a:extLst>
          </p:cNvPr>
          <p:cNvSpPr/>
          <p:nvPr/>
        </p:nvSpPr>
        <p:spPr>
          <a:xfrm>
            <a:off x="6509412" y="3803788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11020A-C8AE-11BC-593B-F3A1E7760CAA}"/>
              </a:ext>
            </a:extLst>
          </p:cNvPr>
          <p:cNvSpPr/>
          <p:nvPr/>
        </p:nvSpPr>
        <p:spPr>
          <a:xfrm>
            <a:off x="2741059" y="2574191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2ED1C3E-B692-135F-A55A-9777037AAB59}"/>
              </a:ext>
            </a:extLst>
          </p:cNvPr>
          <p:cNvSpPr/>
          <p:nvPr/>
        </p:nvSpPr>
        <p:spPr>
          <a:xfrm>
            <a:off x="2792760" y="4861790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AA62CA-0586-E822-AF06-81FAFE1BDCDD}"/>
              </a:ext>
            </a:extLst>
          </p:cNvPr>
          <p:cNvSpPr/>
          <p:nvPr/>
        </p:nvSpPr>
        <p:spPr>
          <a:xfrm>
            <a:off x="5417908" y="6012270"/>
            <a:ext cx="420970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759029-BACC-3036-A98A-A0078C114BCB}"/>
              </a:ext>
            </a:extLst>
          </p:cNvPr>
          <p:cNvSpPr/>
          <p:nvPr/>
        </p:nvSpPr>
        <p:spPr>
          <a:xfrm>
            <a:off x="5241032" y="5874253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A623FD-D20D-7F3A-6AF5-496F7E0A3FA3}"/>
              </a:ext>
            </a:extLst>
          </p:cNvPr>
          <p:cNvSpPr/>
          <p:nvPr/>
        </p:nvSpPr>
        <p:spPr>
          <a:xfrm>
            <a:off x="6644322" y="3388754"/>
            <a:ext cx="420970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EDEF8C-5E37-0902-A612-72AB07E25A97}"/>
              </a:ext>
            </a:extLst>
          </p:cNvPr>
          <p:cNvSpPr/>
          <p:nvPr/>
        </p:nvSpPr>
        <p:spPr>
          <a:xfrm>
            <a:off x="6465168" y="3238057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18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85721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2.3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상품정보 조회 및 근거 다운로드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상품정보를 상세조회하여 자료공개 데이터를 확인하고 과학적 근거 내용을 다운로드한다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항목의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페이지를 이동하면서 모든 항목에 대해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2.1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~ Screen 2.2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작업을 반복해서 수행한다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수 만큼 반복해서 작업 진행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41030" y="6168124"/>
            <a:ext cx="2666140" cy="2132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89284" y="6165304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28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89342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3.1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결과 파일 생성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수집한 상세 조회 정보를 이용해서 결과 파일을 생성한다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한국식품산업협회 결과 템플릿을 복사해서 결과 파일을 생성한다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②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파일에 수집한 상세 조회 정보를 입력한다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③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제품에 대한 과학적 근거 파일의 경로를 입력한다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결과파일 경로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“C:\ICT_COC\RPA01_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과제명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\3_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결과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 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53960" y="1600822"/>
            <a:ext cx="4091128" cy="16121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5698" y="3716419"/>
            <a:ext cx="6716338" cy="95533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524230" y="1499171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4798" y="3571795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70CCF9-9F7E-68A7-698A-F8FE467CBC96}"/>
              </a:ext>
            </a:extLst>
          </p:cNvPr>
          <p:cNvSpPr/>
          <p:nvPr/>
        </p:nvSpPr>
        <p:spPr>
          <a:xfrm>
            <a:off x="433772" y="5065954"/>
            <a:ext cx="5618227" cy="95533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278B98-BC7E-3D83-0929-4132ABEC84FF}"/>
              </a:ext>
            </a:extLst>
          </p:cNvPr>
          <p:cNvSpPr/>
          <p:nvPr/>
        </p:nvSpPr>
        <p:spPr>
          <a:xfrm>
            <a:off x="302872" y="4921330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35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8C9053-D7ED-A19D-488C-8227978FC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D89AA5-73A4-DF1D-1343-41105B16F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7E3EEB64-5EED-00CE-67D1-7F8B4F99F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05275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4.1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실행결과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메일발송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KT </a:t>
                      </a:r>
                      <a:r>
                        <a:rPr lang="en-US" altLang="ko-KR" sz="1050" b="0" u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bizmeka</a:t>
                      </a:r>
                      <a:endParaRPr lang="ko-KR" altLang="en-US" sz="105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ERP</a:t>
                      </a:r>
                      <a:r>
                        <a:rPr lang="ko-KR" altLang="en-US" sz="1050" b="0" dirty="0"/>
                        <a:t>를 로그인 한다</a:t>
                      </a:r>
                      <a:r>
                        <a:rPr lang="en-US" altLang="ko-KR" sz="1050" b="0" dirty="0"/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브라우저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주소란에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“”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입력한다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2. 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항목에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를 입력한다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3. ②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항목에 비밀번호를 입력한다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1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③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 로그인 버튼을 선택한다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1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159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algn="ctr">
          <a:solidFill>
            <a:srgbClr val="000000"/>
          </a:solidFill>
          <a:miter lim="800000"/>
          <a:headEnd/>
          <a:tailEnd/>
        </a:ln>
      </a:spPr>
      <a:bodyPr lIns="18000" tIns="18000" rIns="18000" bIns="18000" anchor="ctr"/>
      <a:lstStyle>
        <a:defPPr algn="ctr" defTabSz="957263" fontAlgn="base">
          <a:spcBef>
            <a:spcPct val="0"/>
          </a:spcBef>
          <a:spcAft>
            <a:spcPct val="0"/>
          </a:spcAft>
          <a:defRPr kumimoji="1" sz="900" dirty="0" smtClean="0">
            <a:solidFill>
              <a:prstClr val="black"/>
            </a:solidFill>
            <a:latin typeface="현대하모니 L" pitchFamily="18" charset="-127"/>
            <a:ea typeface="현대하모니 L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000" b="0"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algn="ctr">
          <a:solidFill>
            <a:srgbClr val="000000"/>
          </a:solidFill>
          <a:miter lim="800000"/>
          <a:headEnd/>
          <a:tailEnd/>
        </a:ln>
      </a:spPr>
      <a:bodyPr lIns="18000" tIns="18000" rIns="18000" bIns="18000" anchor="ctr"/>
      <a:lstStyle>
        <a:defPPr algn="ctr" defTabSz="957263" fontAlgn="base">
          <a:spcBef>
            <a:spcPct val="0"/>
          </a:spcBef>
          <a:spcAft>
            <a:spcPct val="0"/>
          </a:spcAft>
          <a:defRPr kumimoji="1" sz="900" dirty="0" smtClean="0">
            <a:solidFill>
              <a:prstClr val="black"/>
            </a:solidFill>
            <a:latin typeface="현대하모니 L" pitchFamily="18" charset="-127"/>
            <a:ea typeface="현대하모니 L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000" b="0"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18781</TotalTime>
  <Words>668</Words>
  <Application>Microsoft Office PowerPoint</Application>
  <PresentationFormat>A4 용지(210x297mm)</PresentationFormat>
  <Paragraphs>218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맑은 고딕</vt:lpstr>
      <vt:lpstr>현대하모니 L</vt:lpstr>
      <vt:lpstr>현대하모니 M</vt:lpstr>
      <vt:lpstr>Arial</vt:lpstr>
      <vt:lpstr>Wingdings</vt:lpstr>
      <vt:lpstr>2_Office 테마</vt:lpstr>
      <vt:lpstr>3_Office 테마</vt:lpstr>
      <vt:lpstr>PowerPoint 프레젠테이션</vt:lpstr>
      <vt:lpstr>PowerPoint 프레젠테이션</vt:lpstr>
      <vt:lpstr>1. 프로세스 Flow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정수진</dc:creator>
  <cp:lastModifiedBy>정수진</cp:lastModifiedBy>
  <cp:revision>1793</cp:revision>
  <cp:lastPrinted>2012-06-28T05:15:09Z</cp:lastPrinted>
  <dcterms:created xsi:type="dcterms:W3CDTF">2012-06-03T16:57:30Z</dcterms:created>
  <dcterms:modified xsi:type="dcterms:W3CDTF">2023-11-10T04:22:07Z</dcterms:modified>
</cp:coreProperties>
</file>