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5" r:id="rId9"/>
    <p:sldId id="307" r:id="rId10"/>
    <p:sldId id="304" r:id="rId11"/>
    <p:sldId id="306" r:id="rId12"/>
    <p:sldId id="3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sociallysparkednews.com/spread-joy-so-sparked-quote-of-wee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73" y="-47788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01" y="66409"/>
            <a:ext cx="11014994" cy="2031332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700" b="1" dirty="0">
                <a:solidFill>
                  <a:schemeClr val="tx2">
                    <a:lumMod val="2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INDIAN INSTITUTE OF TECHNOLOGY, KHARAGHPUR</a:t>
            </a:r>
            <a:br>
              <a:rPr lang="en-US" sz="2700" b="1" dirty="0">
                <a:solidFill>
                  <a:schemeClr val="tx2">
                    <a:lumMod val="2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lang="en-US" sz="2700" b="1" dirty="0">
                <a:solidFill>
                  <a:schemeClr val="tx2">
                    <a:lumMod val="2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700" b="1" dirty="0">
                <a:solidFill>
                  <a:schemeClr val="tx2">
                    <a:lumMod val="2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DEPARTMENT OF INDUSTRIAL AND SYSTEMS ENGINEERING</a:t>
            </a:r>
            <a:br>
              <a:rPr lang="en-US" sz="4400" b="1" dirty="0">
                <a:solidFill>
                  <a:srgbClr val="002060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lang="en-US" sz="4400" b="1" dirty="0">
                <a:solidFill>
                  <a:srgbClr val="002060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70000" lnSpcReduction="20000"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Roll no : 19im30011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Name: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kasturi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gnanaguna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sagar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69271-6D78-472D-BEA0-7E7276BF64FB}"/>
              </a:ext>
            </a:extLst>
          </p:cNvPr>
          <p:cNvSpPr txBox="1"/>
          <p:nvPr/>
        </p:nvSpPr>
        <p:spPr>
          <a:xfrm>
            <a:off x="215345" y="2499829"/>
            <a:ext cx="62026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OPTIMIZATION AND HEURISTIC METHODS PROJECT (IM39003)</a:t>
            </a:r>
            <a:br>
              <a:rPr lang="en-US" sz="1800" b="1" dirty="0">
                <a:solidFill>
                  <a:srgbClr val="0B5394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lang="en-US" dirty="0"/>
          </a:p>
        </p:txBody>
      </p:sp>
      <p:pic>
        <p:nvPicPr>
          <p:cNvPr id="11" name="Google Shape;92;p12">
            <a:extLst>
              <a:ext uri="{FF2B5EF4-FFF2-40B4-BE49-F238E27FC236}">
                <a16:creationId xmlns:a16="http://schemas.microsoft.com/office/drawing/2014/main" id="{56C37084-80FD-4425-92F9-542DFFA35FB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2247" y="1481924"/>
            <a:ext cx="2709647" cy="2713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F580-5974-4882-B49A-16FC32E6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1: Optimizing Bank Lending Decisions Using Metaheuristics</a:t>
            </a:r>
          </a:p>
        </p:txBody>
      </p:sp>
      <p:pic>
        <p:nvPicPr>
          <p:cNvPr id="4" name="Picture 2" descr="Image result for Bank Cash">
            <a:extLst>
              <a:ext uri="{FF2B5EF4-FFF2-40B4-BE49-F238E27FC236}">
                <a16:creationId xmlns:a16="http://schemas.microsoft.com/office/drawing/2014/main" id="{8FEFA400-7231-4918-BEC4-92E6C2F51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731" y="2117165"/>
            <a:ext cx="4622150" cy="35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E16CE3-7FF6-4319-B292-25AE1FD48B46}"/>
              </a:ext>
            </a:extLst>
          </p:cNvPr>
          <p:cNvSpPr txBox="1"/>
          <p:nvPr/>
        </p:nvSpPr>
        <p:spPr>
          <a:xfrm>
            <a:off x="385482" y="2420472"/>
            <a:ext cx="6167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Paper : </a:t>
            </a:r>
            <a:r>
              <a:rPr lang="en-US" dirty="0" err="1"/>
              <a:t>Metawa</a:t>
            </a:r>
            <a:r>
              <a:rPr lang="en-US" dirty="0"/>
              <a:t>, N., Hassan, MK., </a:t>
            </a:r>
            <a:r>
              <a:rPr lang="en-US" dirty="0" err="1"/>
              <a:t>Elhoseny</a:t>
            </a:r>
            <a:r>
              <a:rPr lang="en-US" dirty="0"/>
              <a:t>, M. (2017) Genetic algorithm based model for optimizing bank lending decisions [Journal: Expert Systems with Application Expert Systems With Applications 80 (2017) 75–82</a:t>
            </a:r>
          </a:p>
        </p:txBody>
      </p:sp>
    </p:spTree>
    <p:extLst>
      <p:ext uri="{BB962C8B-B14F-4D97-AF65-F5344CB8AC3E}">
        <p14:creationId xmlns:p14="http://schemas.microsoft.com/office/powerpoint/2010/main" val="93094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C592-F901-4F13-A89E-1BF2B181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28287"/>
            <a:ext cx="10058400" cy="145075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5B8E2-D1CF-46F5-AA6F-F83FC9628079}"/>
              </a:ext>
            </a:extLst>
          </p:cNvPr>
          <p:cNvSpPr txBox="1"/>
          <p:nvPr/>
        </p:nvSpPr>
        <p:spPr>
          <a:xfrm>
            <a:off x="1066800" y="2261937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credit crunch is often caused by a sustained period of careless and inappropriate</a:t>
            </a:r>
          </a:p>
          <a:p>
            <a:r>
              <a:rPr lang="en-US" dirty="0"/>
              <a:t>     lending.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inability of banks to manage loan portfolios efficiently may result in a credit crunch.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7DC5BF-103C-497B-860C-5D199515F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52" y="3397828"/>
            <a:ext cx="8719963" cy="281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9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8232-F84A-4248-A6AC-34EC9419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 fitness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26770-B0F9-4CB4-A156-C6252677A1AE}"/>
              </a:ext>
            </a:extLst>
          </p:cNvPr>
          <p:cNvSpPr txBox="1"/>
          <p:nvPr/>
        </p:nvSpPr>
        <p:spPr>
          <a:xfrm>
            <a:off x="1175886" y="2005263"/>
            <a:ext cx="984022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GA’s fitness function (</a:t>
            </a:r>
            <a:r>
              <a:rPr lang="en-US" dirty="0" err="1"/>
              <a:t>Fx</a:t>
            </a:r>
            <a:r>
              <a:rPr lang="en-US" dirty="0"/>
              <a:t>) simply consists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loan revenue (ϑ)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loans cost (μ)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total transaction cost (ϖ)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cost of demand deposit (β).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main objective is to maximize F(x)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de-DE" sz="2000" dirty="0"/>
              <a:t>T = (1 − K)D −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14367A-A14E-4C22-BD1B-7A1A7E3C9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611" y="4277781"/>
            <a:ext cx="3424863" cy="103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4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5DC2-6C0F-4B57-8F8A-008ABAC5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and 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CFA10-1F52-4CC3-BF41-0B61023D8EE8}"/>
              </a:ext>
            </a:extLst>
          </p:cNvPr>
          <p:cNvSpPr txBox="1"/>
          <p:nvPr/>
        </p:nvSpPr>
        <p:spPr>
          <a:xfrm>
            <a:off x="721895" y="1737360"/>
            <a:ext cx="10058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Start</a:t>
            </a:r>
          </a:p>
          <a:p>
            <a:r>
              <a:rPr lang="en-US" dirty="0"/>
              <a:t>2. Initialize parameters - population size, stopping criteria (maximum number of iterations), probability</a:t>
            </a:r>
          </a:p>
          <a:p>
            <a:r>
              <a:rPr lang="en-US" dirty="0"/>
              <a:t>of crossover, probability of mutation, reproduction ratio</a:t>
            </a:r>
          </a:p>
          <a:p>
            <a:r>
              <a:rPr lang="en-US" dirty="0"/>
              <a:t>3. Initialize initial population by random generation</a:t>
            </a:r>
          </a:p>
          <a:p>
            <a:r>
              <a:rPr lang="en-US" dirty="0"/>
              <a:t>4. Repeat till termination condition is not reached</a:t>
            </a:r>
          </a:p>
          <a:p>
            <a:r>
              <a:rPr lang="en-US" dirty="0"/>
              <a:t>a. Evaluate Fitness - Calculate fitness of each individual in the population</a:t>
            </a:r>
          </a:p>
          <a:p>
            <a:r>
              <a:rPr lang="en-US" dirty="0"/>
              <a:t>b. Reproduction - Copy some of the top best individuals directly to the next generation</a:t>
            </a:r>
          </a:p>
          <a:p>
            <a:r>
              <a:rPr lang="en-US" dirty="0"/>
              <a:t>c. Roulette Selection - Select parents to create </a:t>
            </a:r>
            <a:r>
              <a:rPr lang="en-US" dirty="0" err="1"/>
              <a:t>offsprings</a:t>
            </a:r>
            <a:endParaRPr lang="en-US" dirty="0"/>
          </a:p>
          <a:p>
            <a:r>
              <a:rPr lang="en-US" dirty="0"/>
              <a:t>d. Single Point Crossover - Perform single point crossover on the selected parents</a:t>
            </a:r>
          </a:p>
          <a:p>
            <a:r>
              <a:rPr lang="en-US" dirty="0"/>
              <a:t>e. Bitwise Mutation - Perform bitwise mutation on each of the created </a:t>
            </a:r>
            <a:r>
              <a:rPr lang="en-US" dirty="0" err="1"/>
              <a:t>offsprings</a:t>
            </a:r>
            <a:endParaRPr lang="en-US" dirty="0"/>
          </a:p>
          <a:p>
            <a:r>
              <a:rPr lang="en-US" dirty="0"/>
              <a:t>f. Solution Validation - If a solution does not satisfy the constraint, replace it with a new valid</a:t>
            </a:r>
          </a:p>
          <a:p>
            <a:r>
              <a:rPr lang="en-US" dirty="0"/>
              <a:t>randomly generated solution which will satisfy the constraint</a:t>
            </a:r>
          </a:p>
          <a:p>
            <a:r>
              <a:rPr lang="en-US" dirty="0"/>
              <a:t>g. Update the new population with these </a:t>
            </a:r>
            <a:r>
              <a:rPr lang="en-US" dirty="0" err="1"/>
              <a:t>offsprings</a:t>
            </a:r>
            <a:r>
              <a:rPr lang="en-US" dirty="0"/>
              <a:t>, and continue doing these steps till the new</a:t>
            </a:r>
          </a:p>
          <a:p>
            <a:r>
              <a:rPr lang="en-US" dirty="0"/>
              <a:t>population has “population size” number of individuals</a:t>
            </a:r>
          </a:p>
          <a:p>
            <a:r>
              <a:rPr lang="en-US" dirty="0"/>
              <a:t>h. Replace the old population with this newly generated population</a:t>
            </a:r>
          </a:p>
          <a:p>
            <a:r>
              <a:rPr lang="en-US" dirty="0"/>
              <a:t>5. Return the best individual from the final population as the best solution</a:t>
            </a:r>
          </a:p>
          <a:p>
            <a:r>
              <a:rPr lang="en-US" dirty="0"/>
              <a:t>6. End</a:t>
            </a:r>
          </a:p>
        </p:txBody>
      </p:sp>
    </p:spTree>
    <p:extLst>
      <p:ext uri="{BB962C8B-B14F-4D97-AF65-F5344CB8AC3E}">
        <p14:creationId xmlns:p14="http://schemas.microsoft.com/office/powerpoint/2010/main" val="106725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5A5254A-F03B-4959-89DB-1A8A8625A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88" y="0"/>
            <a:ext cx="9158607" cy="6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4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378F6-C196-44C8-8945-032DCBBD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5806AE-BB1A-4C11-98A3-0A5C67F33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2252579"/>
            <a:ext cx="6165828" cy="3760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548F44-E50F-4C23-AA6B-23411EE67956}"/>
              </a:ext>
            </a:extLst>
          </p:cNvPr>
          <p:cNvSpPr txBox="1"/>
          <p:nvPr/>
        </p:nvSpPr>
        <p:spPr>
          <a:xfrm>
            <a:off x="762000" y="2142565"/>
            <a:ext cx="406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Iteration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4992BB5-4552-4660-9386-0D514AD3E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572139"/>
              </p:ext>
            </p:extLst>
          </p:nvPr>
        </p:nvGraphicFramePr>
        <p:xfrm>
          <a:off x="537880" y="2786063"/>
          <a:ext cx="4643720" cy="442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744">
                  <a:extLst>
                    <a:ext uri="{9D8B030D-6E8A-4147-A177-3AD203B41FA5}">
                      <a16:colId xmlns:a16="http://schemas.microsoft.com/office/drawing/2014/main" val="4050242125"/>
                    </a:ext>
                  </a:extLst>
                </a:gridCol>
                <a:gridCol w="928744">
                  <a:extLst>
                    <a:ext uri="{9D8B030D-6E8A-4147-A177-3AD203B41FA5}">
                      <a16:colId xmlns:a16="http://schemas.microsoft.com/office/drawing/2014/main" val="1608828146"/>
                    </a:ext>
                  </a:extLst>
                </a:gridCol>
                <a:gridCol w="928744">
                  <a:extLst>
                    <a:ext uri="{9D8B030D-6E8A-4147-A177-3AD203B41FA5}">
                      <a16:colId xmlns:a16="http://schemas.microsoft.com/office/drawing/2014/main" val="3783082550"/>
                    </a:ext>
                  </a:extLst>
                </a:gridCol>
                <a:gridCol w="928744">
                  <a:extLst>
                    <a:ext uri="{9D8B030D-6E8A-4147-A177-3AD203B41FA5}">
                      <a16:colId xmlns:a16="http://schemas.microsoft.com/office/drawing/2014/main" val="2017801964"/>
                    </a:ext>
                  </a:extLst>
                </a:gridCol>
                <a:gridCol w="928744">
                  <a:extLst>
                    <a:ext uri="{9D8B030D-6E8A-4147-A177-3AD203B41FA5}">
                      <a16:colId xmlns:a16="http://schemas.microsoft.com/office/drawing/2014/main" val="1647300485"/>
                    </a:ext>
                  </a:extLst>
                </a:gridCol>
              </a:tblGrid>
              <a:tr h="442912">
                <a:tc>
                  <a:txBody>
                    <a:bodyPr/>
                    <a:lstStyle/>
                    <a:p>
                      <a:r>
                        <a:rPr lang="en-US" sz="1400" dirty="0"/>
                        <a:t>3.1854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-20.218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-21.5382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-21.5042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-21.501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757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77BE43F-9671-458B-B1BF-532C344B9C59}"/>
              </a:ext>
            </a:extLst>
          </p:cNvPr>
          <p:cNvSpPr txBox="1"/>
          <p:nvPr/>
        </p:nvSpPr>
        <p:spPr>
          <a:xfrm>
            <a:off x="762000" y="3689684"/>
            <a:ext cx="382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fitness vs no of iteration</a:t>
            </a:r>
          </a:p>
        </p:txBody>
      </p:sp>
    </p:spTree>
    <p:extLst>
      <p:ext uri="{BB962C8B-B14F-4D97-AF65-F5344CB8AC3E}">
        <p14:creationId xmlns:p14="http://schemas.microsoft.com/office/powerpoint/2010/main" val="97896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FD9F-5D95-42C0-9EE8-1322F94D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PSO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B21EA-4FBA-4CBD-A01A-1842EC90E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5" y="2469531"/>
            <a:ext cx="5720989" cy="3453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F85FB2-57FD-454E-A58D-668FE0F94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029244"/>
            <a:ext cx="5345976" cy="43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5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Thank You!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86BC37-E5C4-4F08-9C66-D031EA042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24315" y="2052268"/>
            <a:ext cx="3258502" cy="2753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181223-D6A2-411B-9227-090090AAA012}"/>
              </a:ext>
            </a:extLst>
          </p:cNvPr>
          <p:cNvSpPr txBox="1"/>
          <p:nvPr/>
        </p:nvSpPr>
        <p:spPr>
          <a:xfrm>
            <a:off x="7488752" y="6377689"/>
            <a:ext cx="3579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sociallysparkednews.com/spread-joy-so-sparked-quote-of-week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{22A7CA94-13BD-4D87-ACFF-37EAEBADFCE7}tf22712842_win32</Template>
  <TotalTime>146</TotalTime>
  <Words>416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Questrial</vt:lpstr>
      <vt:lpstr>1_RetrospectVTI</vt:lpstr>
      <vt:lpstr>INDIAN INSTITUTE OF TECHNOLOGY, KHARAGHPUR  DEPARTMENT OF INDUSTRIAL AND SYSTEMS ENGINEERING  </vt:lpstr>
      <vt:lpstr>Project 1: Optimizing Bank Lending Decisions Using Metaheuristics</vt:lpstr>
      <vt:lpstr>     Introduction </vt:lpstr>
      <vt:lpstr>Genetic algorithm fitness function</vt:lpstr>
      <vt:lpstr>Pseudo Code and Validation</vt:lpstr>
      <vt:lpstr>PowerPoint Presentation</vt:lpstr>
      <vt:lpstr>Results</vt:lpstr>
      <vt:lpstr>PSO Algorithm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INSTITUTE OF TECHNOLOGY, KHARAGHPUR  DEPARTMENT OF INDUSTRIAL AND SYSTEMS ENGINEERING  </dc:title>
  <dc:creator>GnanagunaSagar K</dc:creator>
  <cp:lastModifiedBy>GnanagunaSagar K</cp:lastModifiedBy>
  <cp:revision>1</cp:revision>
  <dcterms:created xsi:type="dcterms:W3CDTF">2022-03-30T16:53:39Z</dcterms:created>
  <dcterms:modified xsi:type="dcterms:W3CDTF">2022-03-30T19:20:14Z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