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modernComment_7F33B931_A268039A.xml" ContentType="application/vnd.ms-powerpoint.comments+xml"/>
  <Override PartName="/ppt/comments/modernComment_7FFD5016_D1C2447D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134096177" r:id="rId3"/>
    <p:sldId id="2147307542" r:id="rId4"/>
    <p:sldId id="2134096178" r:id="rId5"/>
    <p:sldId id="2147307540" r:id="rId6"/>
    <p:sldId id="2147307541" r:id="rId7"/>
    <p:sldId id="21340961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FA47894-74C6-7E55-48A0-CCEC93A25447}" name="Ansari, Sabeel" initials="AS" userId="S::sabeel.ansari@intel.com::720642c6-3f54-4061-bb88-4a82faeef11b" providerId="AD"/>
  <p188:author id="{E14465A4-17E6-65D0-8F09-13D4AE739BBB}" name="Acharya, Arun Kumar" initials="AK" userId="S::arun.kumar.acharya@intel.com::86195112-7959-411c-875e-1f81b4548b8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B60B6-4A92-7653-48AB-53DDF72D4AA6}" v="5" dt="2023-02-28T06:49:04.830"/>
    <p1510:client id="{9C9F5B7D-ED5C-D60B-8549-D69BFB652670}" v="47" dt="2023-02-27T21:04:31.799"/>
    <p1510:client id="{B4B5F81C-AE9C-45A7-A8B2-ED322695FA2F}" v="2" dt="2023-02-27T09:54:20.529"/>
    <p1510:client id="{CFE9F51A-EF8A-B6AD-369C-4618442EE0B5}" v="5" dt="2023-02-28T05:50:11.588"/>
    <p1510:client id="{DE67D102-5BB7-43F6-B762-0D57154FE769}" v="19" dt="2023-02-27T15:31:04.183"/>
    <p1510:client id="{EF0B7297-8914-BA5C-E316-D180869DAFC8}" v="38" dt="2023-03-01T22:49:41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comments/modernComment_7F33B931_A268039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4FD0BC2-C23B-4668-8932-A0F66BC4752D}" authorId="{AFA47894-74C6-7E55-48A0-CCEC93A25447}" created="2023-02-27T21:02:55.62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724725658" sldId="2134096177"/>
      <ac:spMk id="3" creationId="{FA549D31-5D26-FD01-4A32-1A7F0E669D5A}"/>
      <ac:txMk cp="371" len="135">
        <ac:context len="509" hash="747876193"/>
      </ac:txMk>
    </ac:txMkLst>
    <p188:pos x="8847666" y="3302000"/>
    <p188:replyLst>
      <p188:reply id="{A2F64A6A-EA45-45B4-9B9D-60C6245CB884}" authorId="{E14465A4-17E6-65D0-8F09-13D4AE739BBB}" created="2023-02-28T05:38:57.562">
        <p188:txBody>
          <a:bodyPr/>
          <a:lstStyle/>
          <a:p>
            <a:r>
              <a:rPr lang="en-US"/>
              <a:t>Yes</a:t>
            </a:r>
          </a:p>
        </p188:txBody>
      </p188:reply>
      <p188:reply id="{205752BB-DD09-487C-9E73-15B3200ABA0E}" authorId="{E14465A4-17E6-65D0-8F09-13D4AE739BBB}" created="2023-02-28T05:41:02.179">
        <p188:txBody>
          <a:bodyPr/>
          <a:lstStyle/>
          <a:p>
            <a:r>
              <a:rPr lang="en-US"/>
              <a:t>https://opennetworking.org/news-and-events/blog/table-driven-interface-api-opens-p4-programmable-data-plane-features/https://opennetworking.org/news-and-events/blog/table-driven-interface-api-opens-p4-programmable-data-plane-features/
We can say its via TDI.</a:t>
            </a:r>
          </a:p>
        </p188:txBody>
      </p188:reply>
    </p188:replyLst>
    <p188:txBody>
      <a:bodyPr/>
      <a:lstStyle/>
      <a:p>
        <a:r>
          <a:rPr lang="en-US"/>
          <a:t>Isnt the SAD configuration non-P4 based (gNMI)??</a:t>
        </a:r>
      </a:p>
    </p188:txBody>
  </p188:cm>
</p188:cmLst>
</file>

<file path=ppt/comments/modernComment_7FFD5016_D1C2447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97D85C3-BFD6-4DEE-AC3D-2521DA479FF1}" authorId="{AFA47894-74C6-7E55-48A0-CCEC93A25447}" created="2023-02-27T21:03:37.57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519169661" sldId="2147307542"/>
      <ac:spMk id="3" creationId="{43F954F9-64A5-8CD5-A5BA-C25A89E4017B}"/>
      <ac:txMk cp="262" len="4">
        <ac:context len="367" hash="3136945260"/>
      </ac:txMk>
    </ac:txMkLst>
    <p188:pos x="5619750" y="2444750"/>
    <p188:replyLst>
      <p188:reply id="{609885B4-0DC5-4A63-A7E5-030EC7CA286E}" authorId="{E14465A4-17E6-65D0-8F09-13D4AE739BBB}" created="2023-02-28T05:38:09.715">
        <p188:txBody>
          <a:bodyPr/>
          <a:lstStyle/>
          <a:p>
            <a:r>
              <a:rPr lang="en-US"/>
              <a:t>I am not sure if they are programmed via GNMI or p4rt but they are fixed functions. I think there is a YANG model for port as well.</a:t>
            </a:r>
          </a:p>
        </p188:txBody>
      </p188:reply>
    </p188:replyLst>
    <p188:txBody>
      <a:bodyPr/>
      <a:lstStyle/>
      <a:p>
        <a:r>
          <a:rPr lang="en-US"/>
          <a:t>Do we configure anything related to ports via gNMI? Isnt that done via P4RT??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5762B-95E9-460C-BE93-9C2B48E762C8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57E95-E0FE-4805-82E1-4FE8BBA54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0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A1E7-A54C-AF22-B287-4CF29519C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218D1-C881-4DAB-66B7-8D793B546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54656-2EE1-F891-211B-B3B612EE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B43-3E7C-4D9B-8792-BA7DFC8D51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186-B3C1-0748-265F-5E6E67AE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23744-7B48-040A-8DC7-E754575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C069-258A-47C0-A922-06D149AF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0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EF6C-0685-241F-7206-54B9CC70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4C320-21A1-0070-75DD-9D3CAE6B4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E23FE-6ECD-982F-DF25-710E371F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B43-3E7C-4D9B-8792-BA7DFC8D51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F07A5-6363-B54A-AE9E-3097927D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15C6E-A951-B483-FED7-CE617591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C069-258A-47C0-A922-06D149AF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9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26A44-253B-3F55-AD45-D5F98DF78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0B422-2810-31DB-7DF5-CC9BB5055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5A561-D5CF-47E2-115C-7D98A105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B43-3E7C-4D9B-8792-BA7DFC8D51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6574-25D7-5888-88F6-ABCD857D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D6833-42BE-229A-EC84-956C96C4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C069-258A-47C0-A922-06D149AF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51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8"/>
            <a:ext cx="10972800" cy="801477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266606"/>
            <a:ext cx="10970683" cy="4905596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133">
                <a:solidFill>
                  <a:schemeClr val="tx2"/>
                </a:solidFill>
              </a:defRPr>
            </a:lvl2pPr>
            <a:lvl3pPr>
              <a:defRPr sz="2133">
                <a:solidFill>
                  <a:schemeClr val="tx2"/>
                </a:solidFill>
              </a:defRPr>
            </a:lvl3pPr>
            <a:lvl4pPr>
              <a:defRPr sz="1867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20pt Intel Clear body text</a:t>
            </a:r>
          </a:p>
          <a:p>
            <a:pPr lvl="1"/>
            <a:r>
              <a:rPr lang="en-US"/>
              <a:t>16pt Intel Clear bullet one</a:t>
            </a:r>
          </a:p>
          <a:p>
            <a:pPr lvl="2"/>
            <a:r>
              <a:rPr lang="en-US"/>
              <a:t>16pt Intel Clear sub-bullet</a:t>
            </a:r>
          </a:p>
          <a:p>
            <a:pPr lvl="3"/>
            <a:r>
              <a:rPr lang="en-US"/>
              <a:t>14pt Intel Clear fourth level</a:t>
            </a:r>
          </a:p>
          <a:p>
            <a:pPr lvl="4"/>
            <a:r>
              <a:rPr lang="en-US"/>
              <a:t>12pt Intel Clear 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747" y="6431459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rgbClr val="FFFFFF"/>
                </a:solidFill>
              </a:defRPr>
            </a:lvl1pPr>
          </a:lstStyle>
          <a:p>
            <a:r>
              <a:rPr lang="en-US"/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6515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9780-FCA1-5B8D-7DDE-15409221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E9A8-854E-08D6-BF25-F0D2CA61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78038-5CE3-EAC1-29DD-C6A98E4C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B43-3E7C-4D9B-8792-BA7DFC8D51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CAC1-A1A1-112B-9972-175BBD02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9A592-9388-E18B-BDDD-BEF03DFA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C069-258A-47C0-A922-06D149AF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0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6DA9-2D4C-068D-CAB6-328ACFFC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3834C-B7B6-6925-17A2-C7F2C903E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3DD39-73EE-85D9-4B62-79A5A32E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B43-3E7C-4D9B-8792-BA7DFC8D51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AB9E8-E413-B217-E3F3-6C932D1C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CD6B3-5049-D86C-28FA-B26C407A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C069-258A-47C0-A922-06D149AF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5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EBBD-4DCD-AA0D-87B5-D7049B6C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563E-337D-DE22-CCF7-5A75B12EF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F9DE5-94DF-6538-E9B3-28698485C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944B9-9DEB-BE29-7278-A1170FAF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B43-3E7C-4D9B-8792-BA7DFC8D51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C3101-1CF7-BF7B-9307-F45E755B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0E5C6-0394-7879-9A84-B2CEDCD0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C069-258A-47C0-A922-06D149AF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8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48CD-5951-A04A-BD8F-1F682D13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86A2B-4359-3ED0-AC6A-44F74DEBC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C4C81-D3E1-F8AF-3624-AC64F0D60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8E7A3E-28A8-B246-C48B-940FEA4AF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E46EC-1E4C-5685-F570-F6B888686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B0738-29EE-9D49-3C82-A9DE32F4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B43-3E7C-4D9B-8792-BA7DFC8D51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85AE7-F85D-BD89-77D7-E08B42F5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32315-57C3-1539-1CD9-204EF5F0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C069-258A-47C0-A922-06D149AF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9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45CC-8785-0C12-46BE-D79CD211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09EFC-CB6C-3F7A-99A8-F2FCFAB9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B43-3E7C-4D9B-8792-BA7DFC8D51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AFCCA-23C7-091E-11D4-6CCEE6FC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25573-C8F2-FEBF-C36D-EB0C460E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C069-258A-47C0-A922-06D149AF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7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6A1FA-8F42-0AAC-70F4-C2B5B4AD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B43-3E7C-4D9B-8792-BA7DFC8D51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1B414-6FBF-0E19-BC66-3420D6CD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5C39F-3008-9B44-615D-F6C88E5A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C069-258A-47C0-A922-06D149AF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3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179C-4A0B-76FD-F2F1-1D663582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EC121-C5D3-2850-A7C9-6F62C9173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378B2-8F00-D627-0CD3-827CB5114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4983C-A991-30DD-668D-14AE6F18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B43-3E7C-4D9B-8792-BA7DFC8D51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E78F1-D7F9-2C34-A045-440580CE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A3BA5-D59B-D737-6487-60A53176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C069-258A-47C0-A922-06D149AF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7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F2BA-72D9-076E-61FE-228425B9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03E0C-5FC9-CF91-E90F-F2A30F4B0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77EFF-B217-02D4-8003-0CA0ACBB1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8AFC8-1A6C-790A-C2FB-E57AC489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0B43-3E7C-4D9B-8792-BA7DFC8D51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34C53-F022-8F87-B9A2-DE52DC9E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86109-77FD-269F-A22A-00936042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C069-258A-47C0-A922-06D149AF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1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E4419-AFE2-B40B-0F47-0F1191D3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65325-19A9-D0B4-2D6F-6DE4D7508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D0562-F8C6-E8B7-5A6A-7E536A1B8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0B43-3E7C-4D9B-8792-BA7DFC8D515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9E349-4E06-B162-5AA8-23210E196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33364-4794-385C-19CA-EFDD05C35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EC069-258A-47C0-A922-06D149AF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7F33B931_A268039A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7FFD5016_D1C2447D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iproject/opi-api/blob/main/security/proto/autogen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6654-3BCB-20E7-0DEB-29CE58893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Enabling IPsec via P4Runtime and OpenConfig</a:t>
            </a:r>
            <a:endParaRPr lang="en-US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E67F2-5FBC-8E4E-AD71-A0290060A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3628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By Arun Acharya &amp; Sabeel Ansari</a:t>
            </a:r>
          </a:p>
          <a:p>
            <a:r>
              <a:rPr lang="en-US"/>
              <a:t>Intel Corp</a:t>
            </a:r>
          </a:p>
        </p:txBody>
      </p:sp>
    </p:spTree>
    <p:extLst>
      <p:ext uri="{BB962C8B-B14F-4D97-AF65-F5344CB8AC3E}">
        <p14:creationId xmlns:p14="http://schemas.microsoft.com/office/powerpoint/2010/main" val="43386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9A92-18D0-7C80-4299-9EC78B84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IPsec over P4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49D31-5D26-FD01-4A32-1A7F0E669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IPsec secures the data traffic at IP layer. It is becoming a common practice to use a secure tunnel for data transfer. </a:t>
            </a:r>
          </a:p>
          <a:p>
            <a:r>
              <a:rPr lang="en-US"/>
              <a:t>Most of the IPsec implementation on accelerators are fixed function blocks which applies IPsec directly on  packets if enabled.</a:t>
            </a:r>
            <a:endParaRPr lang="en-US">
              <a:cs typeface="Calibri"/>
            </a:endParaRPr>
          </a:p>
          <a:p>
            <a:r>
              <a:rPr lang="en-US"/>
              <a:t>RFC 4301 defines policy-based IPsec enablement with security policy database(SPD) and security association database(SAD). </a:t>
            </a:r>
            <a:endParaRPr lang="en-US">
              <a:cs typeface="Calibri"/>
            </a:endParaRPr>
          </a:p>
          <a:p>
            <a:r>
              <a:rPr lang="en-US"/>
              <a:t>Here we are proposing a P4-based programmable IPsec flows with security policy database and non P4-based security association database. </a:t>
            </a:r>
            <a:endParaRPr lang="en-US">
              <a:cs typeface="Calibri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256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70F9-220D-7ADA-4F94-99676025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Driven Interface (TDI)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954F9-64A5-8CD5-A5BA-C25A89E40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Table Driven Interface (TDI) is a Target Agnostic Interface, present under opensource p4lang/tdi.</a:t>
            </a:r>
          </a:p>
          <a:p>
            <a:pPr marL="342900">
              <a:spcBef>
                <a:spcPts val="0"/>
              </a:spcBef>
              <a:defRPr/>
            </a:pPr>
            <a:r>
              <a:rPr lang="en-US" sz="1700"/>
              <a:t>IPsec SPD &amp; SAD classification tables are configured through P4 based TDI tables.</a:t>
            </a:r>
          </a:p>
          <a:p>
            <a:pPr marL="342900">
              <a:spcBef>
                <a:spcPts val="0"/>
              </a:spcBef>
              <a:defRPr/>
            </a:pPr>
            <a:r>
              <a:rPr lang="en-US" sz="1700"/>
              <a:t>Every configuration entity is represented as P4(e.g MatchActionDirect) or non-P4 (Port, IPsec SAD configuration) tables.</a:t>
            </a:r>
          </a:p>
          <a:p>
            <a:pPr marL="342900">
              <a:spcBef>
                <a:spcPts val="0"/>
              </a:spcBef>
              <a:defRPr/>
            </a:pPr>
            <a:r>
              <a:rPr lang="en-US" sz="1700"/>
              <a:t>These tables can be configured from  p4RT and OC gnmi clients.</a:t>
            </a:r>
          </a:p>
          <a:p>
            <a:pPr marL="342900">
              <a:spcBef>
                <a:spcPts val="0"/>
              </a:spcBef>
            </a:pPr>
            <a:endParaRPr lang="en-US" sz="1700"/>
          </a:p>
          <a:p>
            <a:pPr marL="342900">
              <a:spcBef>
                <a:spcPts val="0"/>
              </a:spcBef>
            </a:pPr>
            <a:endParaRPr lang="en-US" sz="1700"/>
          </a:p>
          <a:p>
            <a:endParaRPr lang="en-US" sz="1700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50A3B24-9F95-92AD-B57C-B6FC69730A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05862" y="1380804"/>
            <a:ext cx="6019331" cy="40931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191696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5A9B-AAFE-0118-33E0-9F0374C7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SPD &amp; SAD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91B5-76B6-F3CE-9355-71136CCB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The IPsec data plane programming is separated into 2 parts.</a:t>
            </a:r>
          </a:p>
          <a:p>
            <a:pPr marL="457200" lvl="1" indent="0">
              <a:buNone/>
            </a:pPr>
            <a:endParaRPr lang="en-US" sz="2300" b="1"/>
          </a:p>
          <a:p>
            <a:pPr marL="457200" lvl="1" indent="0">
              <a:buNone/>
            </a:pPr>
            <a:r>
              <a:rPr lang="en-US" sz="2300" b="1" dirty="0"/>
              <a:t>P4 Tables compiled from the Inline IPsec P4 program.</a:t>
            </a:r>
            <a:endParaRPr lang="en-US" sz="2300" b="1" dirty="0">
              <a:cs typeface="Calibri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700" dirty="0"/>
              <a:t>Control blocks for Tunnel and Transport modes.</a:t>
            </a:r>
            <a:endParaRPr lang="en-US" sz="2700" dirty="0">
              <a:cs typeface="Calibri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700" dirty="0"/>
              <a:t>Parser support for IPsec ESP</a:t>
            </a:r>
            <a:endParaRPr lang="en-US" sz="2700" dirty="0">
              <a:cs typeface="Calibri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700" dirty="0"/>
              <a:t>Modify logic to encapsulate on the outer and inner headers of the packet.</a:t>
            </a:r>
            <a:endParaRPr lang="en-US" sz="2700" dirty="0">
              <a:cs typeface="Calibri"/>
            </a:endParaRPr>
          </a:p>
          <a:p>
            <a:pPr marL="457200" lvl="1" indent="0">
              <a:buNone/>
            </a:pPr>
            <a:endParaRPr lang="en-US" sz="2300" b="1"/>
          </a:p>
          <a:p>
            <a:pPr marL="457200" lvl="1" indent="0">
              <a:buNone/>
            </a:pPr>
            <a:r>
              <a:rPr lang="en-US" sz="2300" b="1" dirty="0"/>
              <a:t>IPsec OpenConfig schema based on the RFC</a:t>
            </a:r>
            <a:endParaRPr lang="en-US" sz="2300" b="1" dirty="0">
              <a:cs typeface="Calibri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700" dirty="0"/>
              <a:t>Configuration of the type &amp; strength of encryption</a:t>
            </a:r>
            <a:endParaRPr lang="en-US" sz="2700" dirty="0">
              <a:cs typeface="Calibri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700" dirty="0"/>
              <a:t>Encryption keys w/ mechanisms to re-key</a:t>
            </a:r>
            <a:endParaRPr lang="en-US" sz="2700" dirty="0">
              <a:cs typeface="Calibri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700" dirty="0"/>
              <a:t>Authentication &amp; Re-authentication mechanisms</a:t>
            </a:r>
            <a:endParaRPr lang="en-US" sz="2700" dirty="0">
              <a:cs typeface="Calibri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700" dirty="0"/>
              <a:t>Classification</a:t>
            </a:r>
            <a:endParaRPr lang="en-US" sz="2700" dirty="0">
              <a:cs typeface="Calibri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700" dirty="0"/>
              <a:t>Access Control Lists</a:t>
            </a:r>
            <a:endParaRPr lang="en-US" sz="2700" dirty="0">
              <a:cs typeface="Calibri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700" dirty="0"/>
              <a:t>Designed to stay aligned with the </a:t>
            </a:r>
            <a:r>
              <a:rPr lang="en-US" sz="27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OPI Security API specification</a:t>
            </a:r>
            <a:endParaRPr lang="en-US" sz="2700" dirty="0"/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2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7F6F7F-B54B-408A-A1AC-AB7A2266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E2556C5-CE8C-6547-B838-EA80C61A4AF7}" type="slidenum">
              <a:rPr lang="en-US" smtClean="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1428471-93E3-41A5-B094-FAF35A85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8"/>
            <a:ext cx="10972800" cy="80147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err="1"/>
              <a:t>IPSec</a:t>
            </a:r>
            <a:r>
              <a:rPr lang="en-US" sz="1500"/>
              <a:t> Tunnel Mode TDI API Tables (HOST_TO_NET Tx Direction)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BC9D6-7D9C-4655-83E2-F9DCAF8B8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747" y="6431459"/>
            <a:ext cx="3860800" cy="3661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Intel Confidential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2438D310-82D0-4D00-B80B-C28009FC624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14598757"/>
              </p:ext>
            </p:extLst>
          </p:nvPr>
        </p:nvGraphicFramePr>
        <p:xfrm>
          <a:off x="607485" y="724074"/>
          <a:ext cx="8343475" cy="6199648"/>
        </p:xfrm>
        <a:graphic>
          <a:graphicData uri="http://schemas.openxmlformats.org/drawingml/2006/table">
            <a:tbl>
              <a:tblPr/>
              <a:tblGrid>
                <a:gridCol w="620711">
                  <a:extLst>
                    <a:ext uri="{9D8B030D-6E8A-4147-A177-3AD203B41FA5}">
                      <a16:colId xmlns:a16="http://schemas.microsoft.com/office/drawing/2014/main" val="596131187"/>
                    </a:ext>
                  </a:extLst>
                </a:gridCol>
                <a:gridCol w="1772801">
                  <a:extLst>
                    <a:ext uri="{9D8B030D-6E8A-4147-A177-3AD203B41FA5}">
                      <a16:colId xmlns:a16="http://schemas.microsoft.com/office/drawing/2014/main" val="303265052"/>
                    </a:ext>
                  </a:extLst>
                </a:gridCol>
                <a:gridCol w="2461969">
                  <a:extLst>
                    <a:ext uri="{9D8B030D-6E8A-4147-A177-3AD203B41FA5}">
                      <a16:colId xmlns:a16="http://schemas.microsoft.com/office/drawing/2014/main" val="347487323"/>
                    </a:ext>
                  </a:extLst>
                </a:gridCol>
                <a:gridCol w="3487994">
                  <a:extLst>
                    <a:ext uri="{9D8B030D-6E8A-4147-A177-3AD203B41FA5}">
                      <a16:colId xmlns:a16="http://schemas.microsoft.com/office/drawing/2014/main" val="35677403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solidFill>
                            <a:srgbClr val="172B4D"/>
                          </a:solidFill>
                          <a:effectLst/>
                        </a:rPr>
                        <a:t>Step</a:t>
                      </a:r>
                    </a:p>
                  </a:txBody>
                  <a:tcPr marL="29395" marR="44092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solidFill>
                            <a:srgbClr val="172B4D"/>
                          </a:solidFill>
                          <a:effectLst/>
                        </a:rPr>
                        <a:t>IPSec Table</a:t>
                      </a:r>
                    </a:p>
                  </a:txBody>
                  <a:tcPr marL="29395" marR="44092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solidFill>
                            <a:srgbClr val="172B4D"/>
                          </a:solidFill>
                          <a:effectLst/>
                        </a:rPr>
                        <a:t>P4 &amp; Fixed Function</a:t>
                      </a:r>
                    </a:p>
                  </a:txBody>
                  <a:tcPr marL="29395" marR="44092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solidFill>
                            <a:srgbClr val="172B4D"/>
                          </a:solidFill>
                          <a:effectLst/>
                        </a:rPr>
                        <a:t>TDI Table for Config</a:t>
                      </a:r>
                    </a:p>
                  </a:txBody>
                  <a:tcPr marL="29395" marR="44092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13780"/>
                  </a:ext>
                </a:extLst>
              </a:tr>
              <a:tr h="8877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​1</a:t>
                      </a:r>
                    </a:p>
                  </a:txBody>
                  <a:tcPr marL="29395" marR="29395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​IPsec Tx SPD Table</a:t>
                      </a:r>
                    </a:p>
                    <a:p>
                      <a:pPr algn="l" fontAlgn="t"/>
                      <a:r>
                        <a:rPr lang="en-US" sz="1100" dirty="0">
                          <a:effectLst/>
                        </a:rPr>
                        <a:t>(RFC2401 </a:t>
                      </a:r>
                    </a:p>
                    <a:p>
                      <a:pPr algn="l" fontAlgn="t"/>
                      <a:r>
                        <a:rPr lang="en-US" sz="1100" dirty="0">
                          <a:effectLst/>
                        </a:rPr>
                        <a:t>4.4.1 SPD)</a:t>
                      </a:r>
                    </a:p>
                  </a:txBody>
                  <a:tcPr marL="29395" marR="29395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P4 Match Action Table​ </a:t>
                      </a:r>
                      <a:endParaRPr lang="en-US" sz="1100" b="1">
                        <a:effectLst/>
                      </a:endParaRPr>
                    </a:p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Key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dirty="0">
                          <a:effectLst/>
                        </a:rPr>
                        <a:t>Exact, LPM, Ternary fields</a:t>
                      </a:r>
                    </a:p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Actions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marL="608965" marR="0" lvl="1" indent="0" algn="l" defTabSz="60958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Set packet metadata (CRYPTO_OFFLOAD)</a:t>
                      </a:r>
                    </a:p>
                  </a:txBody>
                  <a:tcPr marL="29395" marR="29395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MatchActionDirect Table</a:t>
                      </a:r>
                    </a:p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P4 Key fields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dirty="0">
                          <a:effectLst/>
                        </a:rPr>
                        <a:t>Exact, LPM, Ternary fields</a:t>
                      </a:r>
                    </a:p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P4 Action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marL="837565" lvl="1" indent="-228600" algn="l" fontAlgn="t"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P4 action for protect</a:t>
                      </a:r>
                    </a:p>
                    <a:p>
                      <a:pPr marL="837565" lvl="1" indent="-228600" algn="l" fontAlgn="t"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P4 action for bypass</a:t>
                      </a:r>
                    </a:p>
                    <a:p>
                      <a:pPr lvl="0" algn="l" fontAlgn="t"/>
                      <a:r>
                        <a:rPr lang="en-US" sz="1100" b="1" dirty="0">
                          <a:effectLst/>
                        </a:rPr>
                        <a:t>Data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dirty="0">
                          <a:effectLst/>
                        </a:rPr>
                        <a:t>None</a:t>
                      </a:r>
                    </a:p>
                  </a:txBody>
                  <a:tcPr marL="29395" marR="29395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327694"/>
                  </a:ext>
                </a:extLst>
              </a:tr>
              <a:tr h="16951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2</a:t>
                      </a:r>
                    </a:p>
                  </a:txBody>
                  <a:tcPr marL="29395" marR="29395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dirty="0" err="1">
                          <a:effectLst/>
                        </a:rPr>
                        <a:t>IPsec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Tx</a:t>
                      </a:r>
                      <a:r>
                        <a:rPr lang="fr-FR" sz="1100" dirty="0">
                          <a:effectLst/>
                        </a:rPr>
                        <a:t> SA Classification Table</a:t>
                      </a:r>
                    </a:p>
                    <a:p>
                      <a:pPr algn="l" fontAlgn="t"/>
                      <a:r>
                        <a:rPr lang="fr-FR" sz="1100" dirty="0">
                          <a:effectLst/>
                        </a:rPr>
                        <a:t>(RFC2401 </a:t>
                      </a:r>
                    </a:p>
                    <a:p>
                      <a:pPr algn="l" fontAlgn="t"/>
                      <a:r>
                        <a:rPr lang="fr-FR" sz="1100" dirty="0">
                          <a:effectLst/>
                        </a:rPr>
                        <a:t>4.4.2 Selectors)</a:t>
                      </a:r>
                    </a:p>
                  </a:txBody>
                  <a:tcPr marL="29395" marR="29395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P4 Match Action Table </a:t>
                      </a:r>
                      <a:endParaRPr lang="en-US" sz="1100" b="1">
                        <a:effectLst/>
                      </a:endParaRPr>
                    </a:p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Key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dirty="0">
                          <a:effectLst/>
                        </a:rPr>
                        <a:t>Exact, LPM, Ternary fields</a:t>
                      </a:r>
                    </a:p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Action</a:t>
                      </a:r>
                      <a:r>
                        <a:rPr lang="en-US" sz="1100" dirty="0">
                          <a:effectLst/>
                        </a:rPr>
                        <a:t>: </a:t>
                      </a:r>
                    </a:p>
                    <a:p>
                      <a:pPr lvl="1" algn="l" fontAlgn="t"/>
                      <a:r>
                        <a:rPr lang="en-US" sz="1100" dirty="0">
                          <a:effectLst/>
                        </a:rPr>
                        <a:t>Set packet metadata (SA INDEX)</a:t>
                      </a:r>
                    </a:p>
                    <a:p>
                      <a:pPr lvl="1" algn="l" fontAlgn="t"/>
                      <a:endParaRPr lang="en-US" sz="1100">
                        <a:effectLst/>
                      </a:endParaRPr>
                    </a:p>
                    <a:p>
                      <a:pPr lvl="1" algn="l" fontAlgn="t"/>
                      <a:r>
                        <a:rPr lang="en-US" sz="1100" dirty="0">
                          <a:effectLst/>
                        </a:rPr>
                        <a:t>Encapsulate tunnel IPV4 &amp; Eth header</a:t>
                      </a:r>
                    </a:p>
                  </a:txBody>
                  <a:tcPr marL="29395" marR="29395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MatchActionDirect Table </a:t>
                      </a:r>
                      <a:endParaRPr lang="en-US" sz="1100" b="1">
                        <a:effectLst/>
                      </a:endParaRPr>
                    </a:p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P4 Key fields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dirty="0">
                          <a:effectLst/>
                        </a:rPr>
                        <a:t>Exact, LPM, Ternary fields</a:t>
                      </a:r>
                    </a:p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P4 Action</a:t>
                      </a:r>
                      <a:r>
                        <a:rPr lang="en-US" sz="1100" dirty="0">
                          <a:effectLst/>
                        </a:rPr>
                        <a:t>: </a:t>
                      </a:r>
                    </a:p>
                    <a:p>
                      <a:pPr algn="l" fontAlgn="t"/>
                      <a:r>
                        <a:rPr lang="en-US" sz="1100" dirty="0">
                          <a:effectLst/>
                        </a:rPr>
                        <a:t>P4 action for setting SA Index</a:t>
                      </a:r>
                    </a:p>
                    <a:p>
                      <a:pPr marL="837565" lvl="1" indent="-228600" algn="l" fontAlgn="t"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P4 action for bypass</a:t>
                      </a:r>
                    </a:p>
                    <a:p>
                      <a:pPr lvl="0" algn="l" fontAlgn="t"/>
                      <a:r>
                        <a:rPr lang="en-US" sz="1100" b="1" dirty="0">
                          <a:effectLst/>
                        </a:rPr>
                        <a:t>Data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dirty="0">
                          <a:effectLst/>
                        </a:rPr>
                        <a:t> SA Index value</a:t>
                      </a:r>
                    </a:p>
                    <a:p>
                      <a:pPr lvl="0" algn="l" fontAlgn="t"/>
                      <a:endParaRPr lang="en-US" sz="1100">
                        <a:effectLst/>
                      </a:endParaRPr>
                    </a:p>
                    <a:p>
                      <a:pPr lvl="0" algn="l" fontAlgn="t"/>
                      <a:r>
                        <a:rPr lang="en-US" sz="1100" b="1" dirty="0">
                          <a:effectLst/>
                        </a:rPr>
                        <a:t>MatchActionDirect Table (for </a:t>
                      </a:r>
                      <a:r>
                        <a:rPr lang="en-US" sz="1100" b="1" dirty="0" err="1">
                          <a:effectLst/>
                        </a:rPr>
                        <a:t>encap</a:t>
                      </a:r>
                      <a:r>
                        <a:rPr lang="en-US" sz="1100" b="1" dirty="0">
                          <a:effectLst/>
                        </a:rPr>
                        <a:t> header data)</a:t>
                      </a:r>
                    </a:p>
                    <a:p>
                      <a:pPr lvl="0" algn="l" fontAlgn="t"/>
                      <a:r>
                        <a:rPr lang="en-US" sz="1100" b="1" dirty="0">
                          <a:effectLst/>
                        </a:rPr>
                        <a:t>P4 Key fields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dirty="0">
                          <a:effectLst/>
                        </a:rPr>
                        <a:t>MOD data pointer</a:t>
                      </a:r>
                    </a:p>
                    <a:p>
                      <a:pPr lvl="0" algn="l" fontAlgn="t"/>
                      <a:r>
                        <a:rPr lang="en-US" sz="1100" b="1" dirty="0">
                          <a:effectLst/>
                        </a:rPr>
                        <a:t>P4 Action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marL="837565" lvl="1" indent="-228600" algn="l" fontAlgn="t"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P4 action for encapsulate tunnel header</a:t>
                      </a:r>
                    </a:p>
                    <a:p>
                      <a:pPr lvl="0" algn="l" fontAlgn="t"/>
                      <a:r>
                        <a:rPr lang="en-US" sz="1100" b="1" dirty="0">
                          <a:effectLst/>
                        </a:rPr>
                        <a:t>Data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dirty="0">
                          <a:effectLst/>
                        </a:rPr>
                        <a:t>Tunnel IPV4 &amp; Eth header fields (S-IP, D-IP, S-MAC, D-MAC, ..)</a:t>
                      </a:r>
                    </a:p>
                  </a:txBody>
                  <a:tcPr marL="29395" marR="29395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31411"/>
                  </a:ext>
                </a:extLst>
              </a:tr>
              <a:tr h="122634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3</a:t>
                      </a:r>
                    </a:p>
                  </a:txBody>
                  <a:tcPr marL="29395" marR="29395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IPsec Crypto Engine (RFC2401 </a:t>
                      </a:r>
                      <a:endParaRPr lang="en-US" sz="1100">
                        <a:effectLst/>
                      </a:endParaRPr>
                    </a:p>
                    <a:p>
                      <a:pPr algn="l" fontAlgn="t"/>
                      <a:r>
                        <a:rPr lang="en-US" sz="1100" dirty="0">
                          <a:effectLst/>
                        </a:rPr>
                        <a:t>4.4.3 SAD)</a:t>
                      </a:r>
                    </a:p>
                  </a:txBody>
                  <a:tcPr marL="29395" marR="29395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Fixed Function</a:t>
                      </a:r>
                    </a:p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Key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dirty="0">
                          <a:effectLst/>
                        </a:rPr>
                        <a:t>SA Index</a:t>
                      </a:r>
                    </a:p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Action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dirty="0">
                          <a:effectLst/>
                        </a:rPr>
                        <a:t>Insert ESP header and encrypt payload w/ SA fields</a:t>
                      </a:r>
                    </a:p>
                  </a:txBody>
                  <a:tcPr marL="29395" marR="29395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 err="1">
                          <a:effectLst/>
                        </a:rPr>
                        <a:t>IPSec</a:t>
                      </a:r>
                      <a:r>
                        <a:rPr lang="en-US" sz="1100" b="1" dirty="0">
                          <a:effectLst/>
                        </a:rPr>
                        <a:t> SAD Table</a:t>
                      </a:r>
                    </a:p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Fixed Key fields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dirty="0">
                          <a:effectLst/>
                        </a:rPr>
                        <a:t>SA Index</a:t>
                      </a:r>
                    </a:p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Fixed Action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b="1" dirty="0">
                          <a:effectLst/>
                        </a:rPr>
                        <a:t>HW fixed action </a:t>
                      </a:r>
                      <a:r>
                        <a:rPr lang="en-US" sz="1100" dirty="0">
                          <a:effectLst/>
                        </a:rPr>
                        <a:t>to insert ESP header and encrypt &amp; authenticate payload </a:t>
                      </a:r>
                    </a:p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Data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dirty="0" err="1">
                          <a:effectLst/>
                        </a:rPr>
                        <a:t>Crypto_Tag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IPSec</a:t>
                      </a:r>
                      <a:r>
                        <a:rPr lang="en-US" sz="1100" dirty="0">
                          <a:effectLst/>
                        </a:rPr>
                        <a:t> protocol, SPI, key, algorithm, IV, lifetime, …</a:t>
                      </a:r>
                    </a:p>
                    <a:p>
                      <a:pPr algn="l" fontAlgn="t"/>
                      <a:endParaRPr lang="en-US" sz="1100">
                        <a:effectLst/>
                      </a:endParaRPr>
                    </a:p>
                  </a:txBody>
                  <a:tcPr marL="29395" marR="29395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46741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1680C22-BE19-2EFA-9C1A-13E2E495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020" y="660400"/>
            <a:ext cx="322198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7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7F6F7F-B54B-408A-A1AC-AB7A2266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E2556C5-CE8C-6547-B838-EA80C61A4AF7}" type="slidenum">
              <a:rPr lang="en-US" smtClean="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1428471-93E3-41A5-B094-FAF35A85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9"/>
            <a:ext cx="10972800" cy="42886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IPSec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Tunnel Mode TDI API Tables (NET_TO_HOST Rx Direction)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sz="15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BC9D6-7D9C-4655-83E2-F9DCAF8B8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747" y="6431459"/>
            <a:ext cx="3860800" cy="3661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Intel Confidential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F311F6-384F-4210-A3F9-4FB1FF326B3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00925375"/>
              </p:ext>
            </p:extLst>
          </p:nvPr>
        </p:nvGraphicFramePr>
        <p:xfrm>
          <a:off x="607485" y="750358"/>
          <a:ext cx="8607634" cy="5599643"/>
        </p:xfrm>
        <a:graphic>
          <a:graphicData uri="http://schemas.openxmlformats.org/drawingml/2006/table">
            <a:tbl>
              <a:tblPr/>
              <a:tblGrid>
                <a:gridCol w="762510">
                  <a:extLst>
                    <a:ext uri="{9D8B030D-6E8A-4147-A177-3AD203B41FA5}">
                      <a16:colId xmlns:a16="http://schemas.microsoft.com/office/drawing/2014/main" val="2305135728"/>
                    </a:ext>
                  </a:extLst>
                </a:gridCol>
                <a:gridCol w="1620996">
                  <a:extLst>
                    <a:ext uri="{9D8B030D-6E8A-4147-A177-3AD203B41FA5}">
                      <a16:colId xmlns:a16="http://schemas.microsoft.com/office/drawing/2014/main" val="3118564007"/>
                    </a:ext>
                  </a:extLst>
                </a:gridCol>
                <a:gridCol w="3112064">
                  <a:extLst>
                    <a:ext uri="{9D8B030D-6E8A-4147-A177-3AD203B41FA5}">
                      <a16:colId xmlns:a16="http://schemas.microsoft.com/office/drawing/2014/main" val="1674218469"/>
                    </a:ext>
                  </a:extLst>
                </a:gridCol>
                <a:gridCol w="3112064">
                  <a:extLst>
                    <a:ext uri="{9D8B030D-6E8A-4147-A177-3AD203B41FA5}">
                      <a16:colId xmlns:a16="http://schemas.microsoft.com/office/drawing/2014/main" val="1090480654"/>
                    </a:ext>
                  </a:extLst>
                </a:gridCol>
              </a:tblGrid>
              <a:tr h="21390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172B4D"/>
                          </a:solidFill>
                          <a:effectLst/>
                        </a:rPr>
                        <a:t>Step</a:t>
                      </a:r>
                    </a:p>
                  </a:txBody>
                  <a:tcPr marL="26636" marR="39955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172B4D"/>
                          </a:solidFill>
                          <a:effectLst/>
                        </a:rPr>
                        <a:t>Table</a:t>
                      </a:r>
                    </a:p>
                  </a:txBody>
                  <a:tcPr marL="26636" marR="39955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172B4D"/>
                          </a:solidFill>
                          <a:effectLst/>
                        </a:rPr>
                        <a:t>P4 &amp; Fixed Function</a:t>
                      </a:r>
                    </a:p>
                  </a:txBody>
                  <a:tcPr marL="26636" marR="39955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172B4D"/>
                          </a:solidFill>
                          <a:effectLst/>
                        </a:rPr>
                        <a:t>TDI Table for Config</a:t>
                      </a:r>
                    </a:p>
                  </a:txBody>
                  <a:tcPr marL="26636" marR="39955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12895"/>
                  </a:ext>
                </a:extLst>
              </a:tr>
              <a:tr h="171695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​1</a:t>
                      </a:r>
                    </a:p>
                  </a:txBody>
                  <a:tcPr marL="26636" marR="26636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err="1">
                          <a:effectLst/>
                        </a:rPr>
                        <a:t>IPsec</a:t>
                      </a:r>
                      <a:r>
                        <a:rPr lang="fr-FR" sz="1000">
                          <a:effectLst/>
                        </a:rPr>
                        <a:t> </a:t>
                      </a:r>
                      <a:r>
                        <a:rPr lang="fr-FR" sz="1000" err="1">
                          <a:effectLst/>
                        </a:rPr>
                        <a:t>Rx</a:t>
                      </a:r>
                      <a:r>
                        <a:rPr lang="fr-FR" sz="1000">
                          <a:effectLst/>
                        </a:rPr>
                        <a:t> SA Classification Table​</a:t>
                      </a:r>
                    </a:p>
                    <a:p>
                      <a:pPr algn="l" fontAlgn="t"/>
                      <a:r>
                        <a:rPr lang="fr-FR" sz="1000">
                          <a:effectLst/>
                        </a:rPr>
                        <a:t>(RFC2401 </a:t>
                      </a:r>
                    </a:p>
                    <a:p>
                      <a:pPr algn="l" fontAlgn="t"/>
                      <a:r>
                        <a:rPr lang="fr-FR" sz="1000">
                          <a:effectLst/>
                        </a:rPr>
                        <a:t>4.4.3 SAD)</a:t>
                      </a:r>
                    </a:p>
                  </a:txBody>
                  <a:tcPr marL="26636" marR="26636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P4 Match Action Table </a:t>
                      </a:r>
                    </a:p>
                    <a:p>
                      <a:pPr algn="l" fontAlgn="t"/>
                      <a:r>
                        <a:rPr lang="en-US" sz="1100" b="1">
                          <a:effectLst/>
                        </a:rPr>
                        <a:t>Key</a:t>
                      </a:r>
                      <a:r>
                        <a:rPr lang="en-US" sz="110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>
                          <a:effectLst/>
                        </a:rPr>
                        <a:t>Exact header fields + SPI</a:t>
                      </a:r>
                    </a:p>
                    <a:p>
                      <a:pPr algn="l" fontAlgn="t"/>
                      <a:r>
                        <a:rPr lang="en-US" sz="1100" b="1">
                          <a:effectLst/>
                        </a:rPr>
                        <a:t>Action</a:t>
                      </a:r>
                      <a:r>
                        <a:rPr lang="en-US" sz="1100">
                          <a:effectLst/>
                        </a:rPr>
                        <a:t>: </a:t>
                      </a:r>
                    </a:p>
                    <a:p>
                      <a:pPr lvl="1" algn="l" fontAlgn="t"/>
                      <a:r>
                        <a:rPr lang="en-US" sz="1100">
                          <a:effectLst/>
                        </a:rPr>
                        <a:t>Set packet metadata (SA INDEX)</a:t>
                      </a:r>
                    </a:p>
                  </a:txBody>
                  <a:tcPr marL="26636" marR="26636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err="1">
                          <a:effectLst/>
                        </a:rPr>
                        <a:t>MatchActionDirect</a:t>
                      </a:r>
                      <a:r>
                        <a:rPr lang="en-US" sz="1100" b="1">
                          <a:effectLst/>
                        </a:rPr>
                        <a:t> Table</a:t>
                      </a:r>
                    </a:p>
                    <a:p>
                      <a:pPr algn="l" fontAlgn="t"/>
                      <a:r>
                        <a:rPr lang="en-US" sz="1100" b="1">
                          <a:effectLst/>
                        </a:rPr>
                        <a:t>P4 Key fields</a:t>
                      </a:r>
                      <a:r>
                        <a:rPr lang="en-US" sz="110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>
                          <a:effectLst/>
                        </a:rPr>
                        <a:t>Exact match header + SPI fields</a:t>
                      </a:r>
                    </a:p>
                    <a:p>
                      <a:pPr algn="l" fontAlgn="t"/>
                      <a:r>
                        <a:rPr lang="en-US" sz="1100" b="1">
                          <a:effectLst/>
                        </a:rPr>
                        <a:t>P4 Action</a:t>
                      </a:r>
                      <a:r>
                        <a:rPr lang="en-US" sz="1100">
                          <a:effectLst/>
                        </a:rPr>
                        <a:t>: </a:t>
                      </a:r>
                    </a:p>
                    <a:p>
                      <a:pPr marL="838185" lvl="1" indent="-228600" algn="l" fontAlgn="t">
                        <a:buAutoNum type="arabicPeriod"/>
                      </a:pPr>
                      <a:r>
                        <a:rPr lang="en-US" sz="1100">
                          <a:effectLst/>
                        </a:rPr>
                        <a:t>P4 action to set packet metadata</a:t>
                      </a:r>
                    </a:p>
                    <a:p>
                      <a:pPr marL="838185" lvl="1" indent="-228600" algn="l" fontAlgn="t">
                        <a:buAutoNum type="arabicPeriod"/>
                      </a:pPr>
                      <a:r>
                        <a:rPr lang="en-US" sz="1100">
                          <a:effectLst/>
                        </a:rPr>
                        <a:t>P4 action for bypass</a:t>
                      </a:r>
                    </a:p>
                    <a:p>
                      <a:pPr lvl="0" algn="l" fontAlgn="t"/>
                      <a:r>
                        <a:rPr lang="en-US" sz="1100" b="1">
                          <a:effectLst/>
                        </a:rPr>
                        <a:t>Data</a:t>
                      </a:r>
                      <a:r>
                        <a:rPr lang="en-US" sz="110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>
                          <a:effectLst/>
                        </a:rPr>
                        <a:t>SA INDEX</a:t>
                      </a:r>
                    </a:p>
                    <a:p>
                      <a:pPr algn="l" fontAlgn="t"/>
                      <a:endParaRPr lang="en-US" sz="1000">
                        <a:effectLst/>
                      </a:endParaRPr>
                    </a:p>
                  </a:txBody>
                  <a:tcPr marL="26636" marR="26636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969106"/>
                  </a:ext>
                </a:extLst>
              </a:tr>
              <a:tr h="173404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26636" marR="26636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IPsec Crypto Engine</a:t>
                      </a:r>
                    </a:p>
                    <a:p>
                      <a:pPr algn="l" fontAlgn="t"/>
                      <a:r>
                        <a:rPr lang="en-US" sz="1000">
                          <a:effectLst/>
                        </a:rPr>
                        <a:t>(RFC2401</a:t>
                      </a:r>
                    </a:p>
                    <a:p>
                      <a:pPr algn="l" fontAlgn="t"/>
                      <a:r>
                        <a:rPr lang="en-US" sz="1000">
                          <a:effectLst/>
                        </a:rPr>
                        <a:t>4.4.3 SAD)</a:t>
                      </a:r>
                    </a:p>
                  </a:txBody>
                  <a:tcPr marL="26636" marR="26636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Fixed Function</a:t>
                      </a:r>
                    </a:p>
                    <a:p>
                      <a:pPr algn="l" fontAlgn="t"/>
                      <a:r>
                        <a:rPr lang="en-US" sz="1100" b="1">
                          <a:effectLst/>
                        </a:rPr>
                        <a:t>Key</a:t>
                      </a:r>
                      <a:r>
                        <a:rPr lang="en-US" sz="110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>
                          <a:effectLst/>
                        </a:rPr>
                        <a:t>SA Index</a:t>
                      </a:r>
                    </a:p>
                    <a:p>
                      <a:pPr algn="l" fontAlgn="t"/>
                      <a:r>
                        <a:rPr lang="en-US" sz="1100" b="1">
                          <a:effectLst/>
                        </a:rPr>
                        <a:t>Action</a:t>
                      </a:r>
                      <a:r>
                        <a:rPr lang="en-US" sz="110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>
                          <a:effectLst/>
                        </a:rPr>
                        <a:t>Remove  ESP header and decrypt &amp; authenticate payload</a:t>
                      </a:r>
                    </a:p>
                    <a:p>
                      <a:pPr lvl="1" algn="l" fontAlgn="t"/>
                      <a:r>
                        <a:rPr lang="en-US" sz="1100">
                          <a:effectLst/>
                        </a:rPr>
                        <a:t>Set metadata (</a:t>
                      </a:r>
                      <a:r>
                        <a:rPr lang="en-US" sz="1100" err="1">
                          <a:effectLst/>
                        </a:rPr>
                        <a:t>crypto_status</a:t>
                      </a:r>
                      <a:r>
                        <a:rPr lang="en-US" sz="1100">
                          <a:effectLst/>
                        </a:rPr>
                        <a:t>, </a:t>
                      </a:r>
                      <a:r>
                        <a:rPr lang="en-US" sz="1100" err="1">
                          <a:effectLst/>
                        </a:rPr>
                        <a:t>crypto_tag</a:t>
                      </a:r>
                      <a:r>
                        <a:rPr lang="en-US" sz="1100">
                          <a:effectLst/>
                        </a:rPr>
                        <a:t>)</a:t>
                      </a:r>
                    </a:p>
                  </a:txBody>
                  <a:tcPr marL="26636" marR="26636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err="1">
                          <a:effectLst/>
                        </a:rPr>
                        <a:t>IPSec</a:t>
                      </a:r>
                      <a:r>
                        <a:rPr lang="en-US" sz="1100" b="1">
                          <a:effectLst/>
                        </a:rPr>
                        <a:t> SAD Table</a:t>
                      </a:r>
                    </a:p>
                    <a:p>
                      <a:pPr algn="l" fontAlgn="t"/>
                      <a:r>
                        <a:rPr lang="en-US" sz="1100" b="1">
                          <a:effectLst/>
                        </a:rPr>
                        <a:t>Fixed Key fields</a:t>
                      </a:r>
                      <a:r>
                        <a:rPr lang="en-US" sz="110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>
                          <a:effectLst/>
                        </a:rPr>
                        <a:t>SA Index</a:t>
                      </a:r>
                      <a:endParaRPr lang="en-US" sz="1100" b="1">
                        <a:effectLst/>
                      </a:endParaRPr>
                    </a:p>
                    <a:p>
                      <a:pPr algn="l" fontAlgn="t"/>
                      <a:r>
                        <a:rPr lang="en-US" sz="1100" b="1">
                          <a:effectLst/>
                        </a:rPr>
                        <a:t>Fixed Action</a:t>
                      </a:r>
                      <a:r>
                        <a:rPr lang="en-US" sz="110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b="1">
                          <a:effectLst/>
                        </a:rPr>
                        <a:t>HW fixed action </a:t>
                      </a:r>
                      <a:r>
                        <a:rPr lang="en-US" sz="1100">
                          <a:effectLst/>
                        </a:rPr>
                        <a:t>to remove ESP header and decrypt &amp; authenticate payload..</a:t>
                      </a:r>
                    </a:p>
                    <a:p>
                      <a:pPr algn="l" fontAlgn="t"/>
                      <a:r>
                        <a:rPr lang="en-US" sz="1100" b="1">
                          <a:effectLst/>
                        </a:rPr>
                        <a:t>Data</a:t>
                      </a:r>
                      <a:r>
                        <a:rPr lang="en-US" sz="110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err="1">
                          <a:effectLst/>
                        </a:rPr>
                        <a:t>Crypto_Tag</a:t>
                      </a:r>
                      <a:r>
                        <a:rPr lang="en-US" sz="1100">
                          <a:effectLst/>
                        </a:rPr>
                        <a:t>, </a:t>
                      </a:r>
                      <a:r>
                        <a:rPr lang="en-US" sz="1100" err="1">
                          <a:effectLst/>
                        </a:rPr>
                        <a:t>IPSec</a:t>
                      </a:r>
                      <a:r>
                        <a:rPr lang="en-US" sz="1100">
                          <a:effectLst/>
                        </a:rPr>
                        <a:t> protocol, SPI, key, algorithm, IV, lifetime, anti-replay window</a:t>
                      </a:r>
                    </a:p>
                  </a:txBody>
                  <a:tcPr marL="26636" marR="26636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967855"/>
                  </a:ext>
                </a:extLst>
              </a:tr>
              <a:tr h="19347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26636" marR="26636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IPsec Rx Post Decrypt Table</a:t>
                      </a:r>
                    </a:p>
                    <a:p>
                      <a:pPr algn="l" fontAlgn="t"/>
                      <a:r>
                        <a:rPr lang="en-US" sz="1000">
                          <a:effectLst/>
                        </a:rPr>
                        <a:t>(RFC2401 4.4.1 SPD)</a:t>
                      </a:r>
                    </a:p>
                  </a:txBody>
                  <a:tcPr marL="26636" marR="26636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P4 Match Action Table </a:t>
                      </a:r>
                    </a:p>
                    <a:p>
                      <a:pPr algn="l" fontAlgn="t"/>
                      <a:r>
                        <a:rPr lang="en-US" sz="1100" b="1">
                          <a:effectLst/>
                        </a:rPr>
                        <a:t>Key</a:t>
                      </a:r>
                      <a:r>
                        <a:rPr lang="en-US" sz="110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>
                          <a:effectLst/>
                        </a:rPr>
                        <a:t>Exact match on </a:t>
                      </a:r>
                      <a:r>
                        <a:rPr lang="en-US" sz="1100" err="1">
                          <a:effectLst/>
                        </a:rPr>
                        <a:t>Crypto_tag</a:t>
                      </a:r>
                      <a:endParaRPr lang="en-US" sz="1100">
                        <a:effectLst/>
                      </a:endParaRPr>
                    </a:p>
                    <a:p>
                      <a:pPr lvl="0" algn="l" fontAlgn="t"/>
                      <a:r>
                        <a:rPr lang="en-US" sz="1100" b="1">
                          <a:effectLst/>
                        </a:rPr>
                        <a:t>Action</a:t>
                      </a:r>
                      <a:r>
                        <a:rPr lang="en-US" sz="1100">
                          <a:effectLst/>
                        </a:rPr>
                        <a:t>: </a:t>
                      </a:r>
                    </a:p>
                    <a:p>
                      <a:pPr lvl="1" algn="l" fontAlgn="t"/>
                      <a:r>
                        <a:rPr lang="en-US" sz="1100">
                          <a:effectLst/>
                        </a:rPr>
                        <a:t>Decapsulation of  tunnel IPV4 &amp; Eth header</a:t>
                      </a:r>
                    </a:p>
                  </a:txBody>
                  <a:tcPr marL="26636" marR="26636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err="1">
                          <a:effectLst/>
                        </a:rPr>
                        <a:t>MatchActionDirect</a:t>
                      </a:r>
                      <a:r>
                        <a:rPr lang="en-US" sz="1100" b="1">
                          <a:effectLst/>
                        </a:rPr>
                        <a:t> Table</a:t>
                      </a:r>
                    </a:p>
                    <a:p>
                      <a:pPr algn="l" fontAlgn="t"/>
                      <a:r>
                        <a:rPr lang="en-US" sz="1100" b="1">
                          <a:effectLst/>
                        </a:rPr>
                        <a:t>P4 Key fields</a:t>
                      </a:r>
                      <a:r>
                        <a:rPr lang="en-US" sz="110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>
                          <a:effectLst/>
                        </a:rPr>
                        <a:t>Exact match on </a:t>
                      </a:r>
                      <a:r>
                        <a:rPr lang="en-US" sz="1100" err="1">
                          <a:effectLst/>
                        </a:rPr>
                        <a:t>crypto_tag</a:t>
                      </a:r>
                      <a:endParaRPr lang="en-US" sz="1100">
                        <a:effectLst/>
                      </a:endParaRPr>
                    </a:p>
                    <a:p>
                      <a:pPr lvl="0" algn="l" fontAlgn="t"/>
                      <a:r>
                        <a:rPr lang="en-US" sz="1100" b="1">
                          <a:effectLst/>
                        </a:rPr>
                        <a:t>P4 Action</a:t>
                      </a:r>
                      <a:r>
                        <a:rPr lang="en-US" sz="1100">
                          <a:effectLst/>
                        </a:rPr>
                        <a:t>: </a:t>
                      </a:r>
                    </a:p>
                    <a:p>
                      <a:pPr marL="838185" lvl="1" indent="-228600" algn="l" fontAlgn="t">
                        <a:buAutoNum type="arabicPeriod"/>
                      </a:pPr>
                      <a:r>
                        <a:rPr lang="en-US" sz="1100">
                          <a:effectLst/>
                        </a:rPr>
                        <a:t>P4 action for decapsulate tunnel IPV4 &amp; Eth header (tunnel mode)</a:t>
                      </a:r>
                    </a:p>
                    <a:p>
                      <a:pPr marL="838185" lvl="1" indent="-228600" algn="l" fontAlgn="t">
                        <a:buAutoNum type="arabicPeriod"/>
                      </a:pPr>
                      <a:r>
                        <a:rPr lang="en-US" sz="1100">
                          <a:effectLst/>
                        </a:rPr>
                        <a:t>P4 action for bypass (transport mode)</a:t>
                      </a:r>
                    </a:p>
                    <a:p>
                      <a:pPr algn="l" fontAlgn="t"/>
                      <a:r>
                        <a:rPr lang="en-US" sz="1000" b="1">
                          <a:effectLst/>
                        </a:rPr>
                        <a:t>Data</a:t>
                      </a:r>
                      <a:r>
                        <a:rPr lang="en-US" sz="100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000">
                          <a:effectLst/>
                        </a:rPr>
                        <a:t>None</a:t>
                      </a:r>
                    </a:p>
                  </a:txBody>
                  <a:tcPr marL="26636" marR="26636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31304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6DC280E-A71F-A86E-D7BA-38FF0D5E4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569" y="731520"/>
            <a:ext cx="3001432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45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DA7B-C94C-7806-5226-F721D88D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E4EC-C00F-7762-72D6-9DC1E93BD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0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Enabling IPsec via P4Runtime and OpenConfig</vt:lpstr>
      <vt:lpstr>IPsec over P4</vt:lpstr>
      <vt:lpstr>Table Driven Interface (TDI)</vt:lpstr>
      <vt:lpstr>SPD &amp; SAD</vt:lpstr>
      <vt:lpstr>IPSec Tunnel Mode TDI API Tables (HOST_TO_NET Tx Direction)</vt:lpstr>
      <vt:lpstr>IPSec Tunnel Mode TDI API Tables (NET_TO_HOST Rx Direction)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IPSEC via P4runtime and openconfig</dc:title>
  <dc:creator>Acharya, Arun Kumar</dc:creator>
  <cp:revision>16</cp:revision>
  <dcterms:created xsi:type="dcterms:W3CDTF">2023-02-27T08:44:28Z</dcterms:created>
  <dcterms:modified xsi:type="dcterms:W3CDTF">2023-03-01T22:49:43Z</dcterms:modified>
</cp:coreProperties>
</file>