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4"/>
  </p:notesMasterIdLst>
  <p:sldIdLst>
    <p:sldId id="2147307506" r:id="rId5"/>
    <p:sldId id="2147307529" r:id="rId6"/>
    <p:sldId id="2147307546" r:id="rId7"/>
    <p:sldId id="2147307530" r:id="rId8"/>
    <p:sldId id="2147307534" r:id="rId9"/>
    <p:sldId id="2147307531" r:id="rId10"/>
    <p:sldId id="2147307537" r:id="rId11"/>
    <p:sldId id="2147307532" r:id="rId12"/>
    <p:sldId id="2147307536" r:id="rId13"/>
    <p:sldId id="2147307535" r:id="rId14"/>
    <p:sldId id="2134096176" r:id="rId15"/>
    <p:sldId id="259" r:id="rId16"/>
    <p:sldId id="2147307540" r:id="rId17"/>
    <p:sldId id="2147307541" r:id="rId18"/>
    <p:sldId id="2147307545" r:id="rId19"/>
    <p:sldId id="2147307547" r:id="rId20"/>
    <p:sldId id="2147307533" r:id="rId21"/>
    <p:sldId id="2147307521" r:id="rId22"/>
    <p:sldId id="214730753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vital, Ilan" initials="AI" lastIdx="1" clrIdx="0">
    <p:extLst>
      <p:ext uri="{19B8F6BF-5375-455C-9EA6-DF929625EA0E}">
        <p15:presenceInfo xmlns:p15="http://schemas.microsoft.com/office/powerpoint/2012/main" userId="S-1-5-21-2052111302-1275210071-1644491937-281094" providerId="AD"/>
      </p:ext>
    </p:extLst>
  </p:cmAuthor>
  <p:cmAuthor id="2" name="Kaur, Ramandeep" initials="KR" lastIdx="1" clrIdx="1">
    <p:extLst>
      <p:ext uri="{19B8F6BF-5375-455C-9EA6-DF929625EA0E}">
        <p15:presenceInfo xmlns:p15="http://schemas.microsoft.com/office/powerpoint/2012/main" userId="S::ramandeep.kaur@intel.com::7b336bc0-5123-4f6b-a156-de770071de3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B050"/>
    <a:srgbClr val="0000FF"/>
    <a:srgbClr val="66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diagrams/_rels/data1.xml.rels><?xml version="1.0" encoding="UTF-8" standalone="yes"?>
<Relationships xmlns="http://schemas.openxmlformats.org/package/2006/relationships"><Relationship Id="rId1" Type="http://schemas.openxmlformats.org/officeDocument/2006/relationships/hyperlink" Target="https://www.strongswan.org/"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https://www.strongswan.org/"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DA5E21-7A61-4866-9CDF-6B233BF745A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E866E31B-C17E-44C9-9A12-EF14F471428E}">
      <dgm:prSet custT="1"/>
      <dgm:spPr/>
      <dgm:t>
        <a:bodyPr/>
        <a:lstStyle/>
        <a:p>
          <a:r>
            <a:rPr lang="en-US" sz="1000" b="0" i="0" kern="1200" dirty="0" err="1">
              <a:solidFill>
                <a:prstClr val="white"/>
              </a:solidFill>
              <a:latin typeface="Intel Clear"/>
              <a:ea typeface="+mn-ea"/>
              <a:cs typeface="+mn-cs"/>
              <a:hlinkClick xmlns:r="http://schemas.openxmlformats.org/officeDocument/2006/relationships" r:id="rId1">
                <a:extLst>
                  <a:ext uri="{A12FA001-AC4F-418D-AE19-62706E023703}">
                    <ahyp:hlinkClr xmlns:ahyp="http://schemas.microsoft.com/office/drawing/2018/hyperlinkcolor" val="tx"/>
                  </a:ext>
                </a:extLst>
              </a:hlinkClick>
            </a:rPr>
            <a:t>strongSwan</a:t>
          </a:r>
          <a:r>
            <a:rPr lang="en-US" sz="1000" b="0" i="0" kern="1200" dirty="0">
              <a:solidFill>
                <a:prstClr val="white"/>
              </a:solidFill>
              <a:latin typeface="Intel Clear"/>
              <a:ea typeface="+mn-ea"/>
              <a:cs typeface="+mn-cs"/>
              <a:hlinkClick xmlns:r="http://schemas.openxmlformats.org/officeDocument/2006/relationships" r:id="rId1">
                <a:extLst>
                  <a:ext uri="{A12FA001-AC4F-418D-AE19-62706E023703}">
                    <ahyp:hlinkClr xmlns:ahyp="http://schemas.microsoft.com/office/drawing/2018/hyperlinkcolor" val="tx"/>
                  </a:ext>
                </a:extLst>
              </a:hlinkClick>
            </a:rPr>
            <a:t> </a:t>
          </a:r>
          <a:r>
            <a:rPr lang="en-US" sz="1000" b="0" i="0" kern="1200" dirty="0">
              <a:solidFill>
                <a:prstClr val="white"/>
              </a:solidFill>
              <a:latin typeface="Intel Clear"/>
              <a:ea typeface="+mn-ea"/>
              <a:cs typeface="+mn-cs"/>
            </a:rPr>
            <a:t> is </a:t>
          </a:r>
          <a:r>
            <a:rPr lang="en-US" sz="1000" b="0" i="0" kern="1200" dirty="0"/>
            <a:t>an open source IPsec VPN solution that implements the IKE protocol. For MEV-TS, </a:t>
          </a:r>
          <a:r>
            <a:rPr lang="en-US" sz="1000" b="0" i="0" kern="1200" dirty="0" err="1"/>
            <a:t>strongSwan</a:t>
          </a:r>
          <a:r>
            <a:rPr lang="en-US" sz="1000" b="0" i="0" kern="1200" dirty="0"/>
            <a:t> will be used as a reference model for integrating MEV-TS inline crypto with an IKE stack. </a:t>
          </a:r>
          <a:endParaRPr lang="en-US" sz="1000" kern="1200" dirty="0"/>
        </a:p>
      </dgm:t>
    </dgm:pt>
    <dgm:pt modelId="{7B65B8DB-7775-49A7-A9D5-EDE3BB99178D}" type="parTrans" cxnId="{1CEB3F1C-D9B8-4DBC-9947-EE492CC744F1}">
      <dgm:prSet/>
      <dgm:spPr/>
      <dgm:t>
        <a:bodyPr/>
        <a:lstStyle/>
        <a:p>
          <a:endParaRPr lang="en-US"/>
        </a:p>
      </dgm:t>
    </dgm:pt>
    <dgm:pt modelId="{F114A512-FC80-4A83-80D5-3F293CCF7953}" type="sibTrans" cxnId="{1CEB3F1C-D9B8-4DBC-9947-EE492CC744F1}">
      <dgm:prSet/>
      <dgm:spPr/>
      <dgm:t>
        <a:bodyPr/>
        <a:lstStyle/>
        <a:p>
          <a:endParaRPr lang="en-US"/>
        </a:p>
      </dgm:t>
    </dgm:pt>
    <dgm:pt modelId="{56CA5330-F011-4FE8-8486-FA9D1114A603}">
      <dgm:prSet/>
      <dgm:spPr/>
      <dgm:t>
        <a:bodyPr/>
        <a:lstStyle/>
        <a:p>
          <a:r>
            <a:rPr lang="en-US" b="0" i="0"/>
            <a:t>strongSwan supports a plugin interface for interfacing with IPsec backends and provides a set of existing plugins for interfacing for a variety of backend kernel space and user space IPsec stacks.</a:t>
          </a:r>
          <a:endParaRPr lang="en-US"/>
        </a:p>
      </dgm:t>
    </dgm:pt>
    <dgm:pt modelId="{6564A84A-261D-4695-A010-8B6E5A013DE5}" type="parTrans" cxnId="{5BE8B5B3-395A-44B5-86DF-34969E6B7639}">
      <dgm:prSet/>
      <dgm:spPr/>
      <dgm:t>
        <a:bodyPr/>
        <a:lstStyle/>
        <a:p>
          <a:endParaRPr lang="en-US"/>
        </a:p>
      </dgm:t>
    </dgm:pt>
    <dgm:pt modelId="{0191F1F4-0E0A-4BE0-9EFA-C9B07AEA263B}" type="sibTrans" cxnId="{5BE8B5B3-395A-44B5-86DF-34969E6B7639}">
      <dgm:prSet/>
      <dgm:spPr/>
      <dgm:t>
        <a:bodyPr/>
        <a:lstStyle/>
        <a:p>
          <a:endParaRPr lang="en-US"/>
        </a:p>
      </dgm:t>
    </dgm:pt>
    <dgm:pt modelId="{30D3E50B-4F7B-41AB-B726-C83B7C3C71FF}">
      <dgm:prSet/>
      <dgm:spPr/>
      <dgm:t>
        <a:bodyPr/>
        <a:lstStyle/>
        <a:p>
          <a:r>
            <a:rPr lang="en-US" dirty="0"/>
            <a:t>Some of the existing </a:t>
          </a:r>
          <a:r>
            <a:rPr lang="en-US" dirty="0" err="1"/>
            <a:t>strongSwan</a:t>
          </a:r>
          <a:r>
            <a:rPr lang="en-US" dirty="0"/>
            <a:t> plugins are kernel-</a:t>
          </a:r>
          <a:r>
            <a:rPr lang="en-US" dirty="0" err="1"/>
            <a:t>netlink,kernel</a:t>
          </a:r>
          <a:r>
            <a:rPr lang="en-US" dirty="0"/>
            <a:t>-</a:t>
          </a:r>
          <a:r>
            <a:rPr lang="en-US" dirty="0" err="1"/>
            <a:t>libipsec</a:t>
          </a:r>
          <a:r>
            <a:rPr lang="en-US" dirty="0"/>
            <a:t>.</a:t>
          </a:r>
        </a:p>
      </dgm:t>
    </dgm:pt>
    <dgm:pt modelId="{CE0DE75B-7105-4890-A1EA-A2F00591B898}" type="parTrans" cxnId="{4118DA2C-3050-4BD3-84AB-A62F8719C8A9}">
      <dgm:prSet/>
      <dgm:spPr/>
      <dgm:t>
        <a:bodyPr/>
        <a:lstStyle/>
        <a:p>
          <a:endParaRPr lang="en-US"/>
        </a:p>
      </dgm:t>
    </dgm:pt>
    <dgm:pt modelId="{046B3DCB-2529-45C5-AB51-CEF12DD92074}" type="sibTrans" cxnId="{4118DA2C-3050-4BD3-84AB-A62F8719C8A9}">
      <dgm:prSet/>
      <dgm:spPr/>
      <dgm:t>
        <a:bodyPr/>
        <a:lstStyle/>
        <a:p>
          <a:endParaRPr lang="en-US"/>
        </a:p>
      </dgm:t>
    </dgm:pt>
    <dgm:pt modelId="{63CFDEA5-8E55-4772-A26C-2CDEC92AFAE6}">
      <dgm:prSet/>
      <dgm:spPr/>
      <dgm:t>
        <a:bodyPr/>
        <a:lstStyle/>
        <a:p>
          <a:r>
            <a:rPr lang="en-US" dirty="0"/>
            <a:t>In MEV-TS we will implement an </a:t>
          </a:r>
          <a:r>
            <a:rPr lang="en-US" dirty="0" err="1"/>
            <a:t>Ipsec</a:t>
          </a:r>
          <a:r>
            <a:rPr lang="en-US" dirty="0"/>
            <a:t>-Offload plugin which will use ICE as an </a:t>
          </a:r>
          <a:r>
            <a:rPr lang="en-US" dirty="0" err="1"/>
            <a:t>ipsec</a:t>
          </a:r>
          <a:r>
            <a:rPr lang="en-US" dirty="0"/>
            <a:t> backend.</a:t>
          </a:r>
        </a:p>
      </dgm:t>
    </dgm:pt>
    <dgm:pt modelId="{0A5E4C76-3FD4-4A54-BC9C-6E0D3CCC8899}" type="parTrans" cxnId="{0B4D8756-8418-41E4-A979-7BF939AB2C8A}">
      <dgm:prSet/>
      <dgm:spPr/>
      <dgm:t>
        <a:bodyPr/>
        <a:lstStyle/>
        <a:p>
          <a:endParaRPr lang="en-US"/>
        </a:p>
      </dgm:t>
    </dgm:pt>
    <dgm:pt modelId="{3035C69E-C8D5-423A-A102-B38630C9122C}" type="sibTrans" cxnId="{0B4D8756-8418-41E4-A979-7BF939AB2C8A}">
      <dgm:prSet/>
      <dgm:spPr/>
      <dgm:t>
        <a:bodyPr/>
        <a:lstStyle/>
        <a:p>
          <a:endParaRPr lang="en-US"/>
        </a:p>
      </dgm:t>
    </dgm:pt>
    <dgm:pt modelId="{408C383D-D657-45B1-B173-884A32A767D6}">
      <dgm:prSet/>
      <dgm:spPr/>
      <dgm:t>
        <a:bodyPr/>
        <a:lstStyle/>
        <a:p>
          <a:r>
            <a:rPr lang="en-US" b="0" i="0" dirty="0"/>
            <a:t>A new IPsec plugin will be developed that adapts between the </a:t>
          </a:r>
          <a:r>
            <a:rPr lang="en-US" b="0" i="0" dirty="0" err="1"/>
            <a:t>strongSwan</a:t>
          </a:r>
          <a:r>
            <a:rPr lang="en-US" b="0" i="0" dirty="0"/>
            <a:t> IPsec Plugin API and the P4 </a:t>
          </a:r>
          <a:r>
            <a:rPr lang="en-US" b="0" i="0" dirty="0" err="1"/>
            <a:t>SDe</a:t>
          </a:r>
          <a:r>
            <a:rPr lang="en-US" b="0" i="0" dirty="0"/>
            <a:t> API for IPsec SA programming. When this plugin is installed &amp; enabled, all other existing </a:t>
          </a:r>
          <a:r>
            <a:rPr lang="en-US" b="0" i="0" dirty="0" err="1"/>
            <a:t>strongSwan</a:t>
          </a:r>
          <a:r>
            <a:rPr lang="en-US" b="0" i="0" dirty="0"/>
            <a:t> IPsec plugins should be disabled. When the P4 </a:t>
          </a:r>
          <a:r>
            <a:rPr lang="en-US" b="0" i="0" dirty="0" err="1"/>
            <a:t>SDe</a:t>
          </a:r>
          <a:r>
            <a:rPr lang="en-US" b="0" i="0" dirty="0"/>
            <a:t> plugin is enabled, all IPsec SAs are intercepted and offloaded to hardware.</a:t>
          </a:r>
          <a:endParaRPr lang="en-US" dirty="0"/>
        </a:p>
      </dgm:t>
    </dgm:pt>
    <dgm:pt modelId="{E26D25DF-67BC-4BAC-968A-754F1D3461C2}" type="parTrans" cxnId="{0E4984BD-9FEE-4BF3-AF16-EECED8AC50B8}">
      <dgm:prSet/>
      <dgm:spPr/>
      <dgm:t>
        <a:bodyPr/>
        <a:lstStyle/>
        <a:p>
          <a:endParaRPr lang="en-US"/>
        </a:p>
      </dgm:t>
    </dgm:pt>
    <dgm:pt modelId="{C592376A-7697-4900-ADEE-012F31ED67BF}" type="sibTrans" cxnId="{0E4984BD-9FEE-4BF3-AF16-EECED8AC50B8}">
      <dgm:prSet/>
      <dgm:spPr/>
      <dgm:t>
        <a:bodyPr/>
        <a:lstStyle/>
        <a:p>
          <a:endParaRPr lang="en-US"/>
        </a:p>
      </dgm:t>
    </dgm:pt>
    <dgm:pt modelId="{34CFA001-7779-4FC0-8BA8-1D67306C3D80}" type="pres">
      <dgm:prSet presAssocID="{33DA5E21-7A61-4866-9CDF-6B233BF745A8}" presName="linear" presStyleCnt="0">
        <dgm:presLayoutVars>
          <dgm:animLvl val="lvl"/>
          <dgm:resizeHandles val="exact"/>
        </dgm:presLayoutVars>
      </dgm:prSet>
      <dgm:spPr/>
    </dgm:pt>
    <dgm:pt modelId="{40AA7886-3C68-4CBA-A8BE-81A3D6787EBF}" type="pres">
      <dgm:prSet presAssocID="{E866E31B-C17E-44C9-9A12-EF14F471428E}" presName="parentText" presStyleLbl="node1" presStyleIdx="0" presStyleCnt="5">
        <dgm:presLayoutVars>
          <dgm:chMax val="0"/>
          <dgm:bulletEnabled val="1"/>
        </dgm:presLayoutVars>
      </dgm:prSet>
      <dgm:spPr/>
    </dgm:pt>
    <dgm:pt modelId="{8C8AA8DF-7180-48FD-9C32-1AA99141E6DC}" type="pres">
      <dgm:prSet presAssocID="{F114A512-FC80-4A83-80D5-3F293CCF7953}" presName="spacer" presStyleCnt="0"/>
      <dgm:spPr/>
    </dgm:pt>
    <dgm:pt modelId="{BF973606-D073-4989-9EDA-1F73A0780460}" type="pres">
      <dgm:prSet presAssocID="{56CA5330-F011-4FE8-8486-FA9D1114A603}" presName="parentText" presStyleLbl="node1" presStyleIdx="1" presStyleCnt="5">
        <dgm:presLayoutVars>
          <dgm:chMax val="0"/>
          <dgm:bulletEnabled val="1"/>
        </dgm:presLayoutVars>
      </dgm:prSet>
      <dgm:spPr/>
    </dgm:pt>
    <dgm:pt modelId="{841B6F6C-D70C-41E4-B0BC-E8506700F665}" type="pres">
      <dgm:prSet presAssocID="{0191F1F4-0E0A-4BE0-9EFA-C9B07AEA263B}" presName="spacer" presStyleCnt="0"/>
      <dgm:spPr/>
    </dgm:pt>
    <dgm:pt modelId="{A9D965DD-F0FB-4823-B675-7C97F338D780}" type="pres">
      <dgm:prSet presAssocID="{30D3E50B-4F7B-41AB-B726-C83B7C3C71FF}" presName="parentText" presStyleLbl="node1" presStyleIdx="2" presStyleCnt="5">
        <dgm:presLayoutVars>
          <dgm:chMax val="0"/>
          <dgm:bulletEnabled val="1"/>
        </dgm:presLayoutVars>
      </dgm:prSet>
      <dgm:spPr/>
    </dgm:pt>
    <dgm:pt modelId="{09E275A9-C13D-452B-9048-5EE742182579}" type="pres">
      <dgm:prSet presAssocID="{046B3DCB-2529-45C5-AB51-CEF12DD92074}" presName="spacer" presStyleCnt="0"/>
      <dgm:spPr/>
    </dgm:pt>
    <dgm:pt modelId="{62AB7B22-8572-4239-9CA7-31D1F585D5D5}" type="pres">
      <dgm:prSet presAssocID="{63CFDEA5-8E55-4772-A26C-2CDEC92AFAE6}" presName="parentText" presStyleLbl="node1" presStyleIdx="3" presStyleCnt="5">
        <dgm:presLayoutVars>
          <dgm:chMax val="0"/>
          <dgm:bulletEnabled val="1"/>
        </dgm:presLayoutVars>
      </dgm:prSet>
      <dgm:spPr/>
    </dgm:pt>
    <dgm:pt modelId="{8D1F85A3-C476-4499-A08B-75435DFFB0F4}" type="pres">
      <dgm:prSet presAssocID="{3035C69E-C8D5-423A-A102-B38630C9122C}" presName="spacer" presStyleCnt="0"/>
      <dgm:spPr/>
    </dgm:pt>
    <dgm:pt modelId="{568AEED6-CFAE-4CCD-98C7-452E76BC4696}" type="pres">
      <dgm:prSet presAssocID="{408C383D-D657-45B1-B173-884A32A767D6}" presName="parentText" presStyleLbl="node1" presStyleIdx="4" presStyleCnt="5">
        <dgm:presLayoutVars>
          <dgm:chMax val="0"/>
          <dgm:bulletEnabled val="1"/>
        </dgm:presLayoutVars>
      </dgm:prSet>
      <dgm:spPr/>
    </dgm:pt>
  </dgm:ptLst>
  <dgm:cxnLst>
    <dgm:cxn modelId="{F099EA0F-D31C-4ECB-A444-EA538F0904C8}" type="presOf" srcId="{56CA5330-F011-4FE8-8486-FA9D1114A603}" destId="{BF973606-D073-4989-9EDA-1F73A0780460}" srcOrd="0" destOrd="0" presId="urn:microsoft.com/office/officeart/2005/8/layout/vList2"/>
    <dgm:cxn modelId="{1CEB3F1C-D9B8-4DBC-9947-EE492CC744F1}" srcId="{33DA5E21-7A61-4866-9CDF-6B233BF745A8}" destId="{E866E31B-C17E-44C9-9A12-EF14F471428E}" srcOrd="0" destOrd="0" parTransId="{7B65B8DB-7775-49A7-A9D5-EDE3BB99178D}" sibTransId="{F114A512-FC80-4A83-80D5-3F293CCF7953}"/>
    <dgm:cxn modelId="{4118DA2C-3050-4BD3-84AB-A62F8719C8A9}" srcId="{33DA5E21-7A61-4866-9CDF-6B233BF745A8}" destId="{30D3E50B-4F7B-41AB-B726-C83B7C3C71FF}" srcOrd="2" destOrd="0" parTransId="{CE0DE75B-7105-4890-A1EA-A2F00591B898}" sibTransId="{046B3DCB-2529-45C5-AB51-CEF12DD92074}"/>
    <dgm:cxn modelId="{931F705C-CBB5-41B5-A1E3-AD5C3F7AF6AB}" type="presOf" srcId="{63CFDEA5-8E55-4772-A26C-2CDEC92AFAE6}" destId="{62AB7B22-8572-4239-9CA7-31D1F585D5D5}" srcOrd="0" destOrd="0" presId="urn:microsoft.com/office/officeart/2005/8/layout/vList2"/>
    <dgm:cxn modelId="{761BB949-B03D-46CC-92BF-6ED56C8B65A3}" type="presOf" srcId="{408C383D-D657-45B1-B173-884A32A767D6}" destId="{568AEED6-CFAE-4CCD-98C7-452E76BC4696}" srcOrd="0" destOrd="0" presId="urn:microsoft.com/office/officeart/2005/8/layout/vList2"/>
    <dgm:cxn modelId="{F7462C4F-8663-4916-A0E3-3F65013173BC}" type="presOf" srcId="{E866E31B-C17E-44C9-9A12-EF14F471428E}" destId="{40AA7886-3C68-4CBA-A8BE-81A3D6787EBF}" srcOrd="0" destOrd="0" presId="urn:microsoft.com/office/officeart/2005/8/layout/vList2"/>
    <dgm:cxn modelId="{0B4D8756-8418-41E4-A979-7BF939AB2C8A}" srcId="{33DA5E21-7A61-4866-9CDF-6B233BF745A8}" destId="{63CFDEA5-8E55-4772-A26C-2CDEC92AFAE6}" srcOrd="3" destOrd="0" parTransId="{0A5E4C76-3FD4-4A54-BC9C-6E0D3CCC8899}" sibTransId="{3035C69E-C8D5-423A-A102-B38630C9122C}"/>
    <dgm:cxn modelId="{5BE8B5B3-395A-44B5-86DF-34969E6B7639}" srcId="{33DA5E21-7A61-4866-9CDF-6B233BF745A8}" destId="{56CA5330-F011-4FE8-8486-FA9D1114A603}" srcOrd="1" destOrd="0" parTransId="{6564A84A-261D-4695-A010-8B6E5A013DE5}" sibTransId="{0191F1F4-0E0A-4BE0-9EFA-C9B07AEA263B}"/>
    <dgm:cxn modelId="{0E4984BD-9FEE-4BF3-AF16-EECED8AC50B8}" srcId="{33DA5E21-7A61-4866-9CDF-6B233BF745A8}" destId="{408C383D-D657-45B1-B173-884A32A767D6}" srcOrd="4" destOrd="0" parTransId="{E26D25DF-67BC-4BAC-968A-754F1D3461C2}" sibTransId="{C592376A-7697-4900-ADEE-012F31ED67BF}"/>
    <dgm:cxn modelId="{B747C3BF-367C-42DE-A122-10903C97283C}" type="presOf" srcId="{30D3E50B-4F7B-41AB-B726-C83B7C3C71FF}" destId="{A9D965DD-F0FB-4823-B675-7C97F338D780}" srcOrd="0" destOrd="0" presId="urn:microsoft.com/office/officeart/2005/8/layout/vList2"/>
    <dgm:cxn modelId="{C35896CE-2C1A-4033-8361-64E4F03ADCB9}" type="presOf" srcId="{33DA5E21-7A61-4866-9CDF-6B233BF745A8}" destId="{34CFA001-7779-4FC0-8BA8-1D67306C3D80}" srcOrd="0" destOrd="0" presId="urn:microsoft.com/office/officeart/2005/8/layout/vList2"/>
    <dgm:cxn modelId="{99F83B0F-7115-4064-B5D9-CAFE30C5476F}" type="presParOf" srcId="{34CFA001-7779-4FC0-8BA8-1D67306C3D80}" destId="{40AA7886-3C68-4CBA-A8BE-81A3D6787EBF}" srcOrd="0" destOrd="0" presId="urn:microsoft.com/office/officeart/2005/8/layout/vList2"/>
    <dgm:cxn modelId="{61764FC7-74D5-4197-83FF-87A43874953B}" type="presParOf" srcId="{34CFA001-7779-4FC0-8BA8-1D67306C3D80}" destId="{8C8AA8DF-7180-48FD-9C32-1AA99141E6DC}" srcOrd="1" destOrd="0" presId="urn:microsoft.com/office/officeart/2005/8/layout/vList2"/>
    <dgm:cxn modelId="{3323D871-D5BF-4D24-979F-8DBE7DA0369B}" type="presParOf" srcId="{34CFA001-7779-4FC0-8BA8-1D67306C3D80}" destId="{BF973606-D073-4989-9EDA-1F73A0780460}" srcOrd="2" destOrd="0" presId="urn:microsoft.com/office/officeart/2005/8/layout/vList2"/>
    <dgm:cxn modelId="{20DFBBF4-02DA-4D7C-8C9E-A4C4E22BCEEC}" type="presParOf" srcId="{34CFA001-7779-4FC0-8BA8-1D67306C3D80}" destId="{841B6F6C-D70C-41E4-B0BC-E8506700F665}" srcOrd="3" destOrd="0" presId="urn:microsoft.com/office/officeart/2005/8/layout/vList2"/>
    <dgm:cxn modelId="{21118FA9-320F-4660-9E06-ABE5001A0CA2}" type="presParOf" srcId="{34CFA001-7779-4FC0-8BA8-1D67306C3D80}" destId="{A9D965DD-F0FB-4823-B675-7C97F338D780}" srcOrd="4" destOrd="0" presId="urn:microsoft.com/office/officeart/2005/8/layout/vList2"/>
    <dgm:cxn modelId="{9F4318AD-D6F2-490E-8ABC-FBEDAEBEBF02}" type="presParOf" srcId="{34CFA001-7779-4FC0-8BA8-1D67306C3D80}" destId="{09E275A9-C13D-452B-9048-5EE742182579}" srcOrd="5" destOrd="0" presId="urn:microsoft.com/office/officeart/2005/8/layout/vList2"/>
    <dgm:cxn modelId="{372198C9-8B60-4258-8424-39FE0617F4BC}" type="presParOf" srcId="{34CFA001-7779-4FC0-8BA8-1D67306C3D80}" destId="{62AB7B22-8572-4239-9CA7-31D1F585D5D5}" srcOrd="6" destOrd="0" presId="urn:microsoft.com/office/officeart/2005/8/layout/vList2"/>
    <dgm:cxn modelId="{09DF23AF-C85F-45B6-8B09-646AC318868C}" type="presParOf" srcId="{34CFA001-7779-4FC0-8BA8-1D67306C3D80}" destId="{8D1F85A3-C476-4499-A08B-75435DFFB0F4}" srcOrd="7" destOrd="0" presId="urn:microsoft.com/office/officeart/2005/8/layout/vList2"/>
    <dgm:cxn modelId="{22BE8AC6-98C5-407E-8A44-E0F157C804A7}" type="presParOf" srcId="{34CFA001-7779-4FC0-8BA8-1D67306C3D80}" destId="{568AEED6-CFAE-4CCD-98C7-452E76BC4696}" srcOrd="8"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AA7886-3C68-4CBA-A8BE-81A3D6787EBF}">
      <dsp:nvSpPr>
        <dsp:cNvPr id="0" name=""/>
        <dsp:cNvSpPr/>
      </dsp:nvSpPr>
      <dsp:spPr>
        <a:xfrm>
          <a:off x="0" y="521368"/>
          <a:ext cx="5340352" cy="74953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b="0" i="0" kern="1200" dirty="0" err="1">
              <a:solidFill>
                <a:prstClr val="white"/>
              </a:solidFill>
              <a:latin typeface="Intel Clear"/>
              <a:ea typeface="+mn-ea"/>
              <a:cs typeface="+mn-cs"/>
              <a:hlinkClick xmlns:r="http://schemas.openxmlformats.org/officeDocument/2006/relationships" r:id="rId1">
                <a:extLst>
                  <a:ext uri="{A12FA001-AC4F-418D-AE19-62706E023703}">
                    <ahyp:hlinkClr xmlns:ahyp="http://schemas.microsoft.com/office/drawing/2018/hyperlinkcolor" val="tx"/>
                  </a:ext>
                </a:extLst>
              </a:hlinkClick>
            </a:rPr>
            <a:t>strongSwan</a:t>
          </a:r>
          <a:r>
            <a:rPr lang="en-US" sz="1000" b="0" i="0" kern="1200" dirty="0">
              <a:solidFill>
                <a:prstClr val="white"/>
              </a:solidFill>
              <a:latin typeface="Intel Clear"/>
              <a:ea typeface="+mn-ea"/>
              <a:cs typeface="+mn-cs"/>
              <a:hlinkClick xmlns:r="http://schemas.openxmlformats.org/officeDocument/2006/relationships" r:id="rId1">
                <a:extLst>
                  <a:ext uri="{A12FA001-AC4F-418D-AE19-62706E023703}">
                    <ahyp:hlinkClr xmlns:ahyp="http://schemas.microsoft.com/office/drawing/2018/hyperlinkcolor" val="tx"/>
                  </a:ext>
                </a:extLst>
              </a:hlinkClick>
            </a:rPr>
            <a:t> </a:t>
          </a:r>
          <a:r>
            <a:rPr lang="en-US" sz="1000" b="0" i="0" kern="1200" dirty="0">
              <a:solidFill>
                <a:prstClr val="white"/>
              </a:solidFill>
              <a:latin typeface="Intel Clear"/>
              <a:ea typeface="+mn-ea"/>
              <a:cs typeface="+mn-cs"/>
            </a:rPr>
            <a:t> is </a:t>
          </a:r>
          <a:r>
            <a:rPr lang="en-US" sz="1000" b="0" i="0" kern="1200" dirty="0"/>
            <a:t>an open source IPsec VPN solution that implements the IKE protocol. For MEV-TS, </a:t>
          </a:r>
          <a:r>
            <a:rPr lang="en-US" sz="1000" b="0" i="0" kern="1200" dirty="0" err="1"/>
            <a:t>strongSwan</a:t>
          </a:r>
          <a:r>
            <a:rPr lang="en-US" sz="1000" b="0" i="0" kern="1200" dirty="0"/>
            <a:t> will be used as a reference model for integrating MEV-TS inline crypto with an IKE stack. </a:t>
          </a:r>
          <a:endParaRPr lang="en-US" sz="1000" kern="1200" dirty="0"/>
        </a:p>
      </dsp:txBody>
      <dsp:txXfrm>
        <a:off x="36589" y="557957"/>
        <a:ext cx="5267174" cy="676353"/>
      </dsp:txXfrm>
    </dsp:sp>
    <dsp:sp modelId="{BF973606-D073-4989-9EDA-1F73A0780460}">
      <dsp:nvSpPr>
        <dsp:cNvPr id="0" name=""/>
        <dsp:cNvSpPr/>
      </dsp:nvSpPr>
      <dsp:spPr>
        <a:xfrm>
          <a:off x="0" y="1299699"/>
          <a:ext cx="5340352" cy="74953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b="0" i="0" kern="1200"/>
            <a:t>strongSwan supports a plugin interface for interfacing with IPsec backends and provides a set of existing plugins for interfacing for a variety of backend kernel space and user space IPsec stacks.</a:t>
          </a:r>
          <a:endParaRPr lang="en-US" sz="1000" kern="1200"/>
        </a:p>
      </dsp:txBody>
      <dsp:txXfrm>
        <a:off x="36589" y="1336288"/>
        <a:ext cx="5267174" cy="676353"/>
      </dsp:txXfrm>
    </dsp:sp>
    <dsp:sp modelId="{A9D965DD-F0FB-4823-B675-7C97F338D780}">
      <dsp:nvSpPr>
        <dsp:cNvPr id="0" name=""/>
        <dsp:cNvSpPr/>
      </dsp:nvSpPr>
      <dsp:spPr>
        <a:xfrm>
          <a:off x="0" y="2078030"/>
          <a:ext cx="5340352" cy="74953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Some of the existing </a:t>
          </a:r>
          <a:r>
            <a:rPr lang="en-US" sz="1000" kern="1200" dirty="0" err="1"/>
            <a:t>strongSwan</a:t>
          </a:r>
          <a:r>
            <a:rPr lang="en-US" sz="1000" kern="1200" dirty="0"/>
            <a:t> plugins are kernel-</a:t>
          </a:r>
          <a:r>
            <a:rPr lang="en-US" sz="1000" kern="1200" dirty="0" err="1"/>
            <a:t>netlink,kernel</a:t>
          </a:r>
          <a:r>
            <a:rPr lang="en-US" sz="1000" kern="1200" dirty="0"/>
            <a:t>-</a:t>
          </a:r>
          <a:r>
            <a:rPr lang="en-US" sz="1000" kern="1200" dirty="0" err="1"/>
            <a:t>libipsec</a:t>
          </a:r>
          <a:r>
            <a:rPr lang="en-US" sz="1000" kern="1200" dirty="0"/>
            <a:t>.</a:t>
          </a:r>
        </a:p>
      </dsp:txBody>
      <dsp:txXfrm>
        <a:off x="36589" y="2114619"/>
        <a:ext cx="5267174" cy="676353"/>
      </dsp:txXfrm>
    </dsp:sp>
    <dsp:sp modelId="{62AB7B22-8572-4239-9CA7-31D1F585D5D5}">
      <dsp:nvSpPr>
        <dsp:cNvPr id="0" name=""/>
        <dsp:cNvSpPr/>
      </dsp:nvSpPr>
      <dsp:spPr>
        <a:xfrm>
          <a:off x="0" y="2856362"/>
          <a:ext cx="5340352" cy="74953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In MEV-TS we will implement an </a:t>
          </a:r>
          <a:r>
            <a:rPr lang="en-US" sz="1000" kern="1200" dirty="0" err="1"/>
            <a:t>Ipsec</a:t>
          </a:r>
          <a:r>
            <a:rPr lang="en-US" sz="1000" kern="1200" dirty="0"/>
            <a:t>-Offload plugin which will use ICE as an </a:t>
          </a:r>
          <a:r>
            <a:rPr lang="en-US" sz="1000" kern="1200" dirty="0" err="1"/>
            <a:t>ipsec</a:t>
          </a:r>
          <a:r>
            <a:rPr lang="en-US" sz="1000" kern="1200" dirty="0"/>
            <a:t> backend.</a:t>
          </a:r>
        </a:p>
      </dsp:txBody>
      <dsp:txXfrm>
        <a:off x="36589" y="2892951"/>
        <a:ext cx="5267174" cy="676353"/>
      </dsp:txXfrm>
    </dsp:sp>
    <dsp:sp modelId="{568AEED6-CFAE-4CCD-98C7-452E76BC4696}">
      <dsp:nvSpPr>
        <dsp:cNvPr id="0" name=""/>
        <dsp:cNvSpPr/>
      </dsp:nvSpPr>
      <dsp:spPr>
        <a:xfrm>
          <a:off x="0" y="3634693"/>
          <a:ext cx="5340352" cy="74953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b="0" i="0" kern="1200" dirty="0"/>
            <a:t>A new IPsec plugin will be developed that adapts between the </a:t>
          </a:r>
          <a:r>
            <a:rPr lang="en-US" sz="1000" b="0" i="0" kern="1200" dirty="0" err="1"/>
            <a:t>strongSwan</a:t>
          </a:r>
          <a:r>
            <a:rPr lang="en-US" sz="1000" b="0" i="0" kern="1200" dirty="0"/>
            <a:t> IPsec Plugin API and the P4 </a:t>
          </a:r>
          <a:r>
            <a:rPr lang="en-US" sz="1000" b="0" i="0" kern="1200" dirty="0" err="1"/>
            <a:t>SDe</a:t>
          </a:r>
          <a:r>
            <a:rPr lang="en-US" sz="1000" b="0" i="0" kern="1200" dirty="0"/>
            <a:t> API for IPsec SA programming. When this plugin is installed &amp; enabled, all other existing </a:t>
          </a:r>
          <a:r>
            <a:rPr lang="en-US" sz="1000" b="0" i="0" kern="1200" dirty="0" err="1"/>
            <a:t>strongSwan</a:t>
          </a:r>
          <a:r>
            <a:rPr lang="en-US" sz="1000" b="0" i="0" kern="1200" dirty="0"/>
            <a:t> IPsec plugins should be disabled. When the P4 </a:t>
          </a:r>
          <a:r>
            <a:rPr lang="en-US" sz="1000" b="0" i="0" kern="1200" dirty="0" err="1"/>
            <a:t>SDe</a:t>
          </a:r>
          <a:r>
            <a:rPr lang="en-US" sz="1000" b="0" i="0" kern="1200" dirty="0"/>
            <a:t> plugin is enabled, all IPsec SAs are intercepted and offloaded to hardware.</a:t>
          </a:r>
          <a:endParaRPr lang="en-US" sz="1000" kern="1200" dirty="0"/>
        </a:p>
      </dsp:txBody>
      <dsp:txXfrm>
        <a:off x="36589" y="3671282"/>
        <a:ext cx="5267174" cy="67635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7852B5-B77E-47BB-AB63-645D7547B4F0}" type="datetimeFigureOut">
              <a:rPr lang="en-US" smtClean="0"/>
              <a:t>5/3/2023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8E376C-6C28-43BF-BB3C-88F34864C4A7}" type="slidenum">
              <a:rPr lang="en-US" smtClean="0"/>
              <a:t>‹#›</a:t>
            </a:fld>
            <a:endParaRPr lang="en-US"/>
          </a:p>
        </p:txBody>
      </p:sp>
    </p:spTree>
    <p:extLst>
      <p:ext uri="{BB962C8B-B14F-4D97-AF65-F5344CB8AC3E}">
        <p14:creationId xmlns:p14="http://schemas.microsoft.com/office/powerpoint/2010/main" val="117772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TDI backend, each TDI class implements table specific behavior for mapping key, data, and resource mgmt. used by the table or data.</a:t>
            </a:r>
          </a:p>
          <a:p>
            <a:r>
              <a:rPr lang="en-US"/>
              <a:t>The manager layer maps the key and data to the target LLD APIs with help from the </a:t>
            </a:r>
            <a:r>
              <a:rPr lang="en-US" err="1"/>
              <a:t>context.json</a:t>
            </a:r>
            <a:r>
              <a:rPr lang="en-US"/>
              <a:t>.  </a:t>
            </a:r>
          </a:p>
          <a:p>
            <a:r>
              <a:rPr lang="en-US" err="1"/>
              <a:t>Context.json</a:t>
            </a:r>
            <a:r>
              <a:rPr lang="en-US"/>
              <a:t> contains information related to </a:t>
            </a:r>
            <a:r>
              <a:rPr lang="en-US" err="1"/>
              <a:t>tdi.json</a:t>
            </a:r>
            <a:r>
              <a:rPr lang="en-US"/>
              <a:t> entries as well as P4 DPDK pipeline specific information.</a:t>
            </a:r>
          </a:p>
          <a:p>
            <a:endParaRPr lang="en-US"/>
          </a:p>
          <a:p>
            <a:endParaRPr lang="en-US"/>
          </a:p>
          <a:p>
            <a:endParaRPr lang="en-US"/>
          </a:p>
        </p:txBody>
      </p:sp>
      <p:sp>
        <p:nvSpPr>
          <p:cNvPr id="4" name="Slide Number Placeholder 3"/>
          <p:cNvSpPr>
            <a:spLocks noGrp="1"/>
          </p:cNvSpPr>
          <p:nvPr>
            <p:ph type="sldNum" sz="quarter" idx="5"/>
          </p:nvPr>
        </p:nvSpPr>
        <p:spPr/>
        <p:txBody>
          <a:bodyPr/>
          <a:lstStyle/>
          <a:p>
            <a:fld id="{54FA2368-DBCE-4509-B518-CE40D455FF5A}" type="slidenum">
              <a:rPr lang="en-US" smtClean="0"/>
              <a:t>11</a:t>
            </a:fld>
            <a:endParaRPr lang="en-US"/>
          </a:p>
        </p:txBody>
      </p:sp>
    </p:spTree>
    <p:extLst>
      <p:ext uri="{BB962C8B-B14F-4D97-AF65-F5344CB8AC3E}">
        <p14:creationId xmlns:p14="http://schemas.microsoft.com/office/powerpoint/2010/main" val="36160653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TDI backend, each TDI class implements table specific behavior for mapping key, data, and resource mgmt. used by the table or data.</a:t>
            </a:r>
          </a:p>
          <a:p>
            <a:r>
              <a:rPr lang="en-US"/>
              <a:t>The manager layer maps the key and data to the target LLD APIs with help from the </a:t>
            </a:r>
            <a:r>
              <a:rPr lang="en-US" err="1"/>
              <a:t>context.json</a:t>
            </a:r>
            <a:r>
              <a:rPr lang="en-US"/>
              <a:t>.  </a:t>
            </a:r>
          </a:p>
          <a:p>
            <a:r>
              <a:rPr lang="en-US" err="1"/>
              <a:t>Context.json</a:t>
            </a:r>
            <a:r>
              <a:rPr lang="en-US"/>
              <a:t> contains information related to </a:t>
            </a:r>
            <a:r>
              <a:rPr lang="en-US" err="1"/>
              <a:t>tdi.json</a:t>
            </a:r>
            <a:r>
              <a:rPr lang="en-US"/>
              <a:t> entries as well as P4 DPDK pipeline specific information.</a:t>
            </a:r>
          </a:p>
          <a:p>
            <a:endParaRPr lang="en-US"/>
          </a:p>
          <a:p>
            <a:endParaRPr lang="en-US"/>
          </a:p>
          <a:p>
            <a:endParaRPr lang="en-US"/>
          </a:p>
        </p:txBody>
      </p:sp>
      <p:sp>
        <p:nvSpPr>
          <p:cNvPr id="4" name="Slide Number Placeholder 3"/>
          <p:cNvSpPr>
            <a:spLocks noGrp="1"/>
          </p:cNvSpPr>
          <p:nvPr>
            <p:ph type="sldNum" sz="quarter" idx="5"/>
          </p:nvPr>
        </p:nvSpPr>
        <p:spPr/>
        <p:txBody>
          <a:bodyPr/>
          <a:lstStyle/>
          <a:p>
            <a:fld id="{54FA2368-DBCE-4509-B518-CE40D455FF5A}" type="slidenum">
              <a:rPr lang="en-US" smtClean="0"/>
              <a:t>12</a:t>
            </a:fld>
            <a:endParaRPr lang="en-US"/>
          </a:p>
        </p:txBody>
      </p:sp>
    </p:spTree>
    <p:extLst>
      <p:ext uri="{BB962C8B-B14F-4D97-AF65-F5344CB8AC3E}">
        <p14:creationId xmlns:p14="http://schemas.microsoft.com/office/powerpoint/2010/main" val="15330641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2_Title Slide with Linear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92916" y="2959509"/>
            <a:ext cx="10950515" cy="1470025"/>
          </a:xfrm>
        </p:spPr>
        <p:txBody>
          <a:bodyPr lIns="0" rIns="0" anchor="b" anchorCtr="0">
            <a:noAutofit/>
          </a:bodyPr>
          <a:lstStyle>
            <a:lvl1pPr>
              <a:lnSpc>
                <a:spcPct val="80000"/>
              </a:lnSpc>
              <a:defRPr sz="5333" b="0" spc="0" baseline="0">
                <a:solidFill>
                  <a:schemeClr val="bg1">
                    <a:alpha val="90000"/>
                  </a:schemeClr>
                </a:solidFill>
                <a:latin typeface="+mj-lt"/>
                <a:cs typeface="Arial" panose="020B0604020202020204" pitchFamily="34" charset="0"/>
              </a:defRPr>
            </a:lvl1pPr>
          </a:lstStyle>
          <a:p>
            <a:r>
              <a:rPr lang="en-US"/>
              <a:t>40pt Intel Clear Title</a:t>
            </a:r>
            <a:br>
              <a:rPr lang="en-US"/>
            </a:br>
            <a:r>
              <a:rPr lang="en-US"/>
              <a:t>with Linear gradient</a:t>
            </a:r>
          </a:p>
        </p:txBody>
      </p:sp>
      <p:sp>
        <p:nvSpPr>
          <p:cNvPr id="3" name="Subtitle 2"/>
          <p:cNvSpPr>
            <a:spLocks noGrp="1"/>
          </p:cNvSpPr>
          <p:nvPr>
            <p:ph type="subTitle" idx="1" hasCustomPrompt="1"/>
          </p:nvPr>
        </p:nvSpPr>
        <p:spPr>
          <a:xfrm>
            <a:off x="607484" y="4657344"/>
            <a:ext cx="8440283" cy="1233813"/>
          </a:xfrm>
        </p:spPr>
        <p:txBody>
          <a:bodyPr lIns="0" rIns="0">
            <a:noAutofit/>
          </a:bodyPr>
          <a:lstStyle>
            <a:lvl1pPr marL="0" indent="0" algn="l">
              <a:buNone/>
              <a:defRPr sz="2133" b="0" i="0" baseline="0">
                <a:solidFill>
                  <a:schemeClr val="accent3"/>
                </a:solidFill>
                <a:latin typeface="+mn-lt"/>
                <a:cs typeface="Arial" panose="020B0604020202020204"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16pt Intel Clear Subhead, Date, Etc.</a:t>
            </a:r>
          </a:p>
        </p:txBody>
      </p:sp>
      <p:pic>
        <p:nvPicPr>
          <p:cNvPr id="6"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602397" y="510892"/>
            <a:ext cx="1664065" cy="1106467"/>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p:cNvSpPr>
            <a:spLocks noGrp="1"/>
          </p:cNvSpPr>
          <p:nvPr>
            <p:ph type="ftr" sz="quarter" idx="3"/>
          </p:nvPr>
        </p:nvSpPr>
        <p:spPr>
          <a:xfrm>
            <a:off x="592916" y="6346793"/>
            <a:ext cx="3860800" cy="366183"/>
          </a:xfrm>
        </p:spPr>
        <p:txBody>
          <a:bodyPr/>
          <a:lstStyle/>
          <a:p>
            <a:r>
              <a:rPr lang="en-US"/>
              <a:t>Intel Confidential</a:t>
            </a:r>
          </a:p>
        </p:txBody>
      </p:sp>
    </p:spTree>
    <p:extLst>
      <p:ext uri="{BB962C8B-B14F-4D97-AF65-F5344CB8AC3E}">
        <p14:creationId xmlns:p14="http://schemas.microsoft.com/office/powerpoint/2010/main" val="2270601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with Text Blue Background">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sp>
        <p:nvSpPr>
          <p:cNvPr id="4" name="Title 6"/>
          <p:cNvSpPr>
            <a:spLocks noGrp="1"/>
          </p:cNvSpPr>
          <p:nvPr>
            <p:ph type="title" hasCustomPrompt="1"/>
          </p:nvPr>
        </p:nvSpPr>
        <p:spPr>
          <a:xfrm>
            <a:off x="607484" y="411798"/>
            <a:ext cx="10972800" cy="801477"/>
          </a:xfrm>
        </p:spPr>
        <p:txBody>
          <a:bodyPr/>
          <a:lstStyle>
            <a:lvl1pPr>
              <a:defRPr b="0" i="0" baseline="0">
                <a:solidFill>
                  <a:schemeClr val="bg1"/>
                </a:solidFill>
                <a:latin typeface="+mj-lt"/>
                <a:cs typeface="Arial" panose="020B0604020202020204" pitchFamily="34" charset="0"/>
              </a:defRPr>
            </a:lvl1pPr>
          </a:lstStyle>
          <a:p>
            <a:r>
              <a:rPr lang="en-US"/>
              <a:t>28pt Intel Clear Headline</a:t>
            </a:r>
          </a:p>
        </p:txBody>
      </p:sp>
      <p:pic>
        <p:nvPicPr>
          <p:cNvPr id="5" name="Picture 2" descr="\\.psf\Home\Desktop\Intel.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986554" y="6440786"/>
            <a:ext cx="485781" cy="320175"/>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p:cNvCxnSpPr/>
          <p:nvPr userDrawn="1"/>
        </p:nvCxnSpPr>
        <p:spPr>
          <a:xfrm>
            <a:off x="11624735" y="6432680"/>
            <a:ext cx="3175" cy="316992"/>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7" name="Slide Number Placeholder 5"/>
          <p:cNvSpPr>
            <a:spLocks noGrp="1"/>
          </p:cNvSpPr>
          <p:nvPr>
            <p:ph type="sldNum" sz="quarter" idx="4"/>
          </p:nvPr>
        </p:nvSpPr>
        <p:spPr>
          <a:xfrm>
            <a:off x="9163136" y="6432516"/>
            <a:ext cx="2844800" cy="365125"/>
          </a:xfrm>
          <a:prstGeom prst="rect">
            <a:avLst/>
          </a:prstGeom>
        </p:spPr>
        <p:txBody>
          <a:bodyPr vert="horz" lIns="0" tIns="0" rIns="0" bIns="0" rtlCol="0" anchor="ctr"/>
          <a:lstStyle>
            <a:lvl1pPr algn="r">
              <a:defRPr sz="1067">
                <a:solidFill>
                  <a:schemeClr val="bg1"/>
                </a:solidFill>
                <a:latin typeface="+mn-lt"/>
                <a:cs typeface="Arial" panose="020B0604020202020204" pitchFamily="34" charset="0"/>
              </a:defRPr>
            </a:lvl1pPr>
          </a:lstStyle>
          <a:p>
            <a:fld id="{EE2556C5-CE8C-6547-B838-EA80C61A4AF7}" type="slidenum">
              <a:rPr lang="en-US" smtClean="0">
                <a:solidFill>
                  <a:prstClr val="white"/>
                </a:solidFill>
              </a:rPr>
              <a:pPr/>
              <a:t>‹#›</a:t>
            </a:fld>
            <a:endParaRPr lang="en-US">
              <a:solidFill>
                <a:prstClr val="white"/>
              </a:solidFill>
            </a:endParaRPr>
          </a:p>
        </p:txBody>
      </p:sp>
      <p:sp>
        <p:nvSpPr>
          <p:cNvPr id="8" name="TextBox 7"/>
          <p:cNvSpPr txBox="1"/>
          <p:nvPr userDrawn="1"/>
        </p:nvSpPr>
        <p:spPr>
          <a:xfrm>
            <a:off x="5157477" y="6514019"/>
            <a:ext cx="1870705" cy="205121"/>
          </a:xfrm>
          <a:prstGeom prst="rect">
            <a:avLst/>
          </a:prstGeom>
          <a:noFill/>
        </p:spPr>
        <p:txBody>
          <a:bodyPr vert="horz" wrap="none" lIns="0" tIns="0" rIns="0" bIns="0" rtlCol="0">
            <a:spAutoFit/>
          </a:bodyPr>
          <a:lstStyle/>
          <a:p>
            <a:pPr algn="ctr" defTabSz="609585"/>
            <a:r>
              <a:rPr lang="en-US" sz="1333">
                <a:solidFill>
                  <a:prstClr val="white"/>
                </a:solidFill>
              </a:rPr>
              <a:t>DCG Connectivity Group</a:t>
            </a:r>
          </a:p>
        </p:txBody>
      </p:sp>
      <p:sp>
        <p:nvSpPr>
          <p:cNvPr id="9" name="Footer Placeholder 4"/>
          <p:cNvSpPr>
            <a:spLocks noGrp="1"/>
          </p:cNvSpPr>
          <p:nvPr>
            <p:ph type="ftr" sz="quarter" idx="3"/>
          </p:nvPr>
        </p:nvSpPr>
        <p:spPr>
          <a:xfrm>
            <a:off x="76747" y="6431459"/>
            <a:ext cx="3860800" cy="366183"/>
          </a:xfrm>
          <a:prstGeom prst="rect">
            <a:avLst/>
          </a:prstGeom>
        </p:spPr>
        <p:txBody>
          <a:bodyPr vert="horz" lIns="91440" tIns="45720" rIns="91440" bIns="45720" rtlCol="0" anchor="ctr"/>
          <a:lstStyle>
            <a:lvl1pPr algn="l">
              <a:defRPr sz="1067">
                <a:solidFill>
                  <a:srgbClr val="FFFFFF"/>
                </a:solidFill>
              </a:defRPr>
            </a:lvl1pPr>
          </a:lstStyle>
          <a:p>
            <a:r>
              <a:rPr lang="en-US"/>
              <a:t>Intel Confidential</a:t>
            </a:r>
          </a:p>
        </p:txBody>
      </p:sp>
      <p:sp>
        <p:nvSpPr>
          <p:cNvPr id="10" name="Content Placeholder 8"/>
          <p:cNvSpPr>
            <a:spLocks noGrp="1"/>
          </p:cNvSpPr>
          <p:nvPr>
            <p:ph sz="quarter" idx="13" hasCustomPrompt="1"/>
          </p:nvPr>
        </p:nvSpPr>
        <p:spPr>
          <a:xfrm>
            <a:off x="607484" y="1266606"/>
            <a:ext cx="10970683" cy="4905596"/>
          </a:xfrm>
        </p:spPr>
        <p:txBody>
          <a:bodyPr/>
          <a:lstStyle>
            <a:lvl1pPr>
              <a:defRPr>
                <a:solidFill>
                  <a:schemeClr val="bg1"/>
                </a:solidFill>
              </a:defRPr>
            </a:lvl1pPr>
            <a:lvl2pPr>
              <a:defRPr sz="2133">
                <a:solidFill>
                  <a:schemeClr val="bg1"/>
                </a:solidFill>
              </a:defRPr>
            </a:lvl2pPr>
            <a:lvl3pPr>
              <a:defRPr sz="2133">
                <a:solidFill>
                  <a:schemeClr val="bg1"/>
                </a:solidFill>
              </a:defRPr>
            </a:lvl3pPr>
            <a:lvl4pPr>
              <a:defRPr sz="1867">
                <a:solidFill>
                  <a:schemeClr val="bg1"/>
                </a:solidFill>
              </a:defRPr>
            </a:lvl4pPr>
            <a:lvl5pPr>
              <a:defRPr sz="1600">
                <a:solidFill>
                  <a:schemeClr val="bg1"/>
                </a:solidFill>
              </a:defRPr>
            </a:lvl5pPr>
          </a:lstStyle>
          <a:p>
            <a:pPr lvl="0"/>
            <a:r>
              <a:rPr lang="en-US"/>
              <a:t>20pt Intel Clear body text</a:t>
            </a:r>
          </a:p>
          <a:p>
            <a:pPr lvl="1"/>
            <a:r>
              <a:rPr lang="en-US"/>
              <a:t>16pt Intel Clear bullet one</a:t>
            </a:r>
          </a:p>
          <a:p>
            <a:pPr lvl="2"/>
            <a:r>
              <a:rPr lang="en-US"/>
              <a:t>16pt Intel Clear sub-bullet</a:t>
            </a:r>
          </a:p>
          <a:p>
            <a:pPr lvl="3"/>
            <a:r>
              <a:rPr lang="en-US"/>
              <a:t>14pt Intel Clear fourth level</a:t>
            </a:r>
          </a:p>
          <a:p>
            <a:pPr lvl="4"/>
            <a:r>
              <a:rPr lang="en-US"/>
              <a:t>12pt Intel Clear fifth level</a:t>
            </a:r>
          </a:p>
        </p:txBody>
      </p:sp>
    </p:spTree>
    <p:extLst>
      <p:ext uri="{BB962C8B-B14F-4D97-AF65-F5344CB8AC3E}">
        <p14:creationId xmlns:p14="http://schemas.microsoft.com/office/powerpoint/2010/main" val="1694619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Blank Blue Background">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5" name="Picture 2" descr="\\.psf\Home\Desktop\Intel.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986554" y="6440786"/>
            <a:ext cx="485781" cy="320175"/>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p:cNvCxnSpPr/>
          <p:nvPr userDrawn="1"/>
        </p:nvCxnSpPr>
        <p:spPr>
          <a:xfrm>
            <a:off x="11624735" y="6432680"/>
            <a:ext cx="3175" cy="316992"/>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7" name="Slide Number Placeholder 5"/>
          <p:cNvSpPr>
            <a:spLocks noGrp="1"/>
          </p:cNvSpPr>
          <p:nvPr>
            <p:ph type="sldNum" sz="quarter" idx="4"/>
          </p:nvPr>
        </p:nvSpPr>
        <p:spPr>
          <a:xfrm>
            <a:off x="9163136" y="6432516"/>
            <a:ext cx="2844800" cy="365125"/>
          </a:xfrm>
          <a:prstGeom prst="rect">
            <a:avLst/>
          </a:prstGeom>
        </p:spPr>
        <p:txBody>
          <a:bodyPr vert="horz" lIns="0" tIns="0" rIns="0" bIns="0" rtlCol="0" anchor="ctr"/>
          <a:lstStyle>
            <a:lvl1pPr algn="r">
              <a:defRPr sz="1067">
                <a:solidFill>
                  <a:schemeClr val="bg1"/>
                </a:solidFill>
                <a:latin typeface="+mn-lt"/>
                <a:cs typeface="Arial" panose="020B0604020202020204" pitchFamily="34" charset="0"/>
              </a:defRPr>
            </a:lvl1pPr>
          </a:lstStyle>
          <a:p>
            <a:fld id="{EE2556C5-CE8C-6547-B838-EA80C61A4AF7}" type="slidenum">
              <a:rPr lang="en-US" smtClean="0">
                <a:solidFill>
                  <a:prstClr val="white"/>
                </a:solidFill>
              </a:rPr>
              <a:pPr/>
              <a:t>‹#›</a:t>
            </a:fld>
            <a:endParaRPr lang="en-US">
              <a:solidFill>
                <a:prstClr val="white"/>
              </a:solidFill>
            </a:endParaRPr>
          </a:p>
        </p:txBody>
      </p:sp>
      <p:sp>
        <p:nvSpPr>
          <p:cNvPr id="8" name="TextBox 7"/>
          <p:cNvSpPr txBox="1"/>
          <p:nvPr userDrawn="1"/>
        </p:nvSpPr>
        <p:spPr>
          <a:xfrm>
            <a:off x="5157477" y="6514019"/>
            <a:ext cx="1870705" cy="205121"/>
          </a:xfrm>
          <a:prstGeom prst="rect">
            <a:avLst/>
          </a:prstGeom>
          <a:noFill/>
        </p:spPr>
        <p:txBody>
          <a:bodyPr vert="horz" wrap="none" lIns="0" tIns="0" rIns="0" bIns="0" rtlCol="0">
            <a:spAutoFit/>
          </a:bodyPr>
          <a:lstStyle/>
          <a:p>
            <a:pPr algn="ctr" defTabSz="609585"/>
            <a:r>
              <a:rPr lang="en-US" sz="1333">
                <a:solidFill>
                  <a:prstClr val="white"/>
                </a:solidFill>
              </a:rPr>
              <a:t>DCG Connectivity Group</a:t>
            </a:r>
          </a:p>
        </p:txBody>
      </p:sp>
      <p:sp>
        <p:nvSpPr>
          <p:cNvPr id="9" name="Footer Placeholder 4"/>
          <p:cNvSpPr>
            <a:spLocks noGrp="1"/>
          </p:cNvSpPr>
          <p:nvPr>
            <p:ph type="ftr" sz="quarter" idx="3"/>
          </p:nvPr>
        </p:nvSpPr>
        <p:spPr>
          <a:xfrm>
            <a:off x="76747" y="6431459"/>
            <a:ext cx="3860800" cy="366183"/>
          </a:xfrm>
          <a:prstGeom prst="rect">
            <a:avLst/>
          </a:prstGeom>
        </p:spPr>
        <p:txBody>
          <a:bodyPr vert="horz" lIns="91440" tIns="45720" rIns="91440" bIns="45720" rtlCol="0" anchor="ctr"/>
          <a:lstStyle>
            <a:lvl1pPr algn="l">
              <a:defRPr sz="1067">
                <a:solidFill>
                  <a:srgbClr val="FFFFFF"/>
                </a:solidFill>
              </a:defRPr>
            </a:lvl1pPr>
          </a:lstStyle>
          <a:p>
            <a:r>
              <a:rPr lang="en-US"/>
              <a:t>Intel Confidential</a:t>
            </a:r>
          </a:p>
        </p:txBody>
      </p:sp>
    </p:spTree>
    <p:extLst>
      <p:ext uri="{BB962C8B-B14F-4D97-AF65-F5344CB8AC3E}">
        <p14:creationId xmlns:p14="http://schemas.microsoft.com/office/powerpoint/2010/main" val="30857161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secHead" preserve="1">
  <p:cSld name="Blue Section Break">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sp>
        <p:nvSpPr>
          <p:cNvPr id="2" name="Title 1"/>
          <p:cNvSpPr>
            <a:spLocks noGrp="1"/>
          </p:cNvSpPr>
          <p:nvPr userDrawn="1">
            <p:ph type="title" hasCustomPrompt="1"/>
          </p:nvPr>
        </p:nvSpPr>
        <p:spPr>
          <a:xfrm>
            <a:off x="607484" y="2810749"/>
            <a:ext cx="10363200" cy="1362075"/>
          </a:xfrm>
        </p:spPr>
        <p:txBody>
          <a:bodyPr anchor="b" anchorCtr="0">
            <a:noAutofit/>
          </a:bodyPr>
          <a:lstStyle>
            <a:lvl1pPr algn="l">
              <a:lnSpc>
                <a:spcPct val="80000"/>
              </a:lnSpc>
              <a:defRPr sz="5333" b="0" cap="none" spc="0" baseline="0">
                <a:solidFill>
                  <a:schemeClr val="bg1">
                    <a:alpha val="90000"/>
                  </a:schemeClr>
                </a:solidFill>
                <a:latin typeface="+mj-lt"/>
                <a:cs typeface="Arial" panose="020B0604020202020204" pitchFamily="34" charset="0"/>
              </a:defRPr>
            </a:lvl1pPr>
          </a:lstStyle>
          <a:p>
            <a:r>
              <a:rPr lang="en-US"/>
              <a:t>40pt Intel Clear Pro</a:t>
            </a:r>
            <a:br>
              <a:rPr lang="en-US"/>
            </a:br>
            <a:r>
              <a:rPr lang="en-US"/>
              <a:t>blue section break</a:t>
            </a:r>
          </a:p>
        </p:txBody>
      </p:sp>
      <p:sp>
        <p:nvSpPr>
          <p:cNvPr id="3" name="Text Placeholder 2"/>
          <p:cNvSpPr>
            <a:spLocks noGrp="1"/>
          </p:cNvSpPr>
          <p:nvPr userDrawn="1">
            <p:ph type="body" idx="1" hasCustomPrompt="1"/>
          </p:nvPr>
        </p:nvSpPr>
        <p:spPr>
          <a:xfrm>
            <a:off x="607484" y="4321533"/>
            <a:ext cx="10363200" cy="1500187"/>
          </a:xfrm>
        </p:spPr>
        <p:txBody>
          <a:bodyPr anchor="t" anchorCtr="0">
            <a:noAutofit/>
          </a:bodyPr>
          <a:lstStyle>
            <a:lvl1pPr marL="0" indent="0">
              <a:buNone/>
              <a:defRPr sz="2133" b="0" i="0" baseline="0">
                <a:solidFill>
                  <a:srgbClr val="F3D54E"/>
                </a:solidFill>
                <a:latin typeface="Arial" panose="020B0604020202020204" pitchFamily="34" charset="0"/>
                <a:cs typeface="Arial" panose="020B0604020202020204" pitchFamily="34" charset="0"/>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r>
              <a:rPr lang="en-US"/>
              <a:t>16pt Intel Clear Subhead</a:t>
            </a:r>
          </a:p>
        </p:txBody>
      </p:sp>
      <p:sp>
        <p:nvSpPr>
          <p:cNvPr id="4" name="Footer Placeholder 4"/>
          <p:cNvSpPr>
            <a:spLocks noGrp="1"/>
          </p:cNvSpPr>
          <p:nvPr>
            <p:ph type="ftr" sz="quarter" idx="3"/>
          </p:nvPr>
        </p:nvSpPr>
        <p:spPr>
          <a:xfrm>
            <a:off x="592916" y="6346793"/>
            <a:ext cx="3860800" cy="366183"/>
          </a:xfrm>
        </p:spPr>
        <p:txBody>
          <a:bodyPr/>
          <a:lstStyle/>
          <a:p>
            <a:r>
              <a:rPr lang="en-US"/>
              <a:t>Intel Confidential</a:t>
            </a:r>
          </a:p>
        </p:txBody>
      </p:sp>
      <p:sp>
        <p:nvSpPr>
          <p:cNvPr id="5" name="Slide Number Placeholder 5"/>
          <p:cNvSpPr>
            <a:spLocks noGrp="1"/>
          </p:cNvSpPr>
          <p:nvPr>
            <p:ph type="sldNum" sz="quarter" idx="4"/>
          </p:nvPr>
        </p:nvSpPr>
        <p:spPr>
          <a:xfrm>
            <a:off x="9163136" y="6432516"/>
            <a:ext cx="2844800" cy="365125"/>
          </a:xfrm>
          <a:prstGeom prst="rect">
            <a:avLst/>
          </a:prstGeom>
        </p:spPr>
        <p:txBody>
          <a:bodyPr vert="horz" lIns="0" tIns="0" rIns="0" bIns="0" rtlCol="0" anchor="ctr"/>
          <a:lstStyle>
            <a:lvl1pPr algn="r">
              <a:defRPr sz="1067">
                <a:solidFill>
                  <a:schemeClr val="bg1"/>
                </a:solidFill>
                <a:latin typeface="+mn-lt"/>
                <a:cs typeface="Arial" panose="020B0604020202020204" pitchFamily="34" charset="0"/>
              </a:defRPr>
            </a:lvl1pPr>
          </a:lstStyle>
          <a:p>
            <a:fld id="{EE2556C5-CE8C-6547-B838-EA80C61A4AF7}"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38248689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 Bleed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0"/>
            <a:ext cx="12192000" cy="6358467"/>
          </a:xfrm>
          <a:solidFill>
            <a:schemeClr val="bg2">
              <a:lumMod val="60000"/>
              <a:lumOff val="40000"/>
            </a:schemeClr>
          </a:solidFill>
        </p:spPr>
        <p:txBody>
          <a:bodyPr/>
          <a:lstStyle>
            <a:lvl1pPr marL="0" marR="0" indent="0" algn="l" defTabSz="609585" rtl="0" eaLnBrk="1" fontAlgn="auto" latinLnBrk="0" hangingPunct="1">
              <a:lnSpc>
                <a:spcPct val="100000"/>
              </a:lnSpc>
              <a:spcBef>
                <a:spcPts val="1600"/>
              </a:spcBef>
              <a:spcAft>
                <a:spcPts val="0"/>
              </a:spcAft>
              <a:buClrTx/>
              <a:buSzTx/>
              <a:buFont typeface="Wingdings" panose="05000000000000000000" pitchFamily="2" charset="2"/>
              <a:buNone/>
              <a:tabLst/>
              <a:defRPr baseline="0">
                <a:latin typeface="+mj-lt"/>
              </a:defRPr>
            </a:lvl1pPr>
          </a:lstStyle>
          <a:p>
            <a:r>
              <a:rPr lang="en-US"/>
              <a:t>Insert photo here. Drag picture to placeholder or click icon to add.</a:t>
            </a:r>
          </a:p>
        </p:txBody>
      </p:sp>
      <p:sp>
        <p:nvSpPr>
          <p:cNvPr id="6" name="Slide Number Placeholder 5"/>
          <p:cNvSpPr>
            <a:spLocks noGrp="1"/>
          </p:cNvSpPr>
          <p:nvPr>
            <p:ph type="sldNum" sz="quarter" idx="12"/>
          </p:nvPr>
        </p:nvSpPr>
        <p:spPr>
          <a:xfrm>
            <a:off x="9163136" y="6432516"/>
            <a:ext cx="2844800" cy="365125"/>
          </a:xfrm>
        </p:spPr>
        <p:txBody>
          <a:bodyPr/>
          <a:lstStyle/>
          <a:p>
            <a:fld id="{EE2556C5-CE8C-6547-B838-EA80C61A4AF7}" type="slidenum">
              <a:rPr lang="en-US" smtClean="0">
                <a:solidFill>
                  <a:prstClr val="white"/>
                </a:solidFill>
              </a:rPr>
              <a:pPr/>
              <a:t>‹#›</a:t>
            </a:fld>
            <a:endParaRPr lang="en-US">
              <a:solidFill>
                <a:prstClr val="white"/>
              </a:solidFill>
            </a:endParaRPr>
          </a:p>
        </p:txBody>
      </p:sp>
      <p:sp>
        <p:nvSpPr>
          <p:cNvPr id="7" name="Title 6"/>
          <p:cNvSpPr>
            <a:spLocks noGrp="1"/>
          </p:cNvSpPr>
          <p:nvPr>
            <p:ph type="title" hasCustomPrompt="1"/>
          </p:nvPr>
        </p:nvSpPr>
        <p:spPr>
          <a:xfrm>
            <a:off x="607484" y="411797"/>
            <a:ext cx="10972800" cy="1158240"/>
          </a:xfrm>
        </p:spPr>
        <p:txBody>
          <a:bodyPr/>
          <a:lstStyle>
            <a:lvl1pPr>
              <a:defRPr b="0" i="0" baseline="0">
                <a:solidFill>
                  <a:schemeClr val="tx2"/>
                </a:solidFill>
                <a:latin typeface="+mj-lt"/>
                <a:cs typeface="Arial" panose="020B0604020202020204" pitchFamily="34" charset="0"/>
              </a:defRPr>
            </a:lvl1pPr>
          </a:lstStyle>
          <a:p>
            <a:r>
              <a:rPr lang="en-US"/>
              <a:t>28pt Intel Clear Headline</a:t>
            </a:r>
          </a:p>
        </p:txBody>
      </p:sp>
      <p:sp>
        <p:nvSpPr>
          <p:cNvPr id="5" name="Footer Placeholder 4"/>
          <p:cNvSpPr>
            <a:spLocks noGrp="1"/>
          </p:cNvSpPr>
          <p:nvPr>
            <p:ph type="ftr" sz="quarter" idx="3"/>
          </p:nvPr>
        </p:nvSpPr>
        <p:spPr>
          <a:xfrm>
            <a:off x="76747" y="6431459"/>
            <a:ext cx="3860800" cy="366183"/>
          </a:xfrm>
          <a:prstGeom prst="rect">
            <a:avLst/>
          </a:prstGeom>
        </p:spPr>
        <p:txBody>
          <a:bodyPr vert="horz" lIns="91440" tIns="45720" rIns="91440" bIns="45720" rtlCol="0" anchor="ctr"/>
          <a:lstStyle>
            <a:lvl1pPr algn="l">
              <a:defRPr sz="1067">
                <a:solidFill>
                  <a:srgbClr val="FFFFFF"/>
                </a:solidFill>
              </a:defRPr>
            </a:lvl1pPr>
          </a:lstStyle>
          <a:p>
            <a:r>
              <a:rPr lang="en-US"/>
              <a:t>Intel Confidential</a:t>
            </a:r>
          </a:p>
        </p:txBody>
      </p:sp>
    </p:spTree>
    <p:extLst>
      <p:ext uri="{BB962C8B-B14F-4D97-AF65-F5344CB8AC3E}">
        <p14:creationId xmlns:p14="http://schemas.microsoft.com/office/powerpoint/2010/main" val="1825378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reserve="1">
  <p:cSld name="Back Cover Radial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4" name="Picture 2" descr="\\.psf\Home\Desktop\Intel.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636577" y="2500173"/>
            <a:ext cx="2811727" cy="1853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4632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with Linear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92916" y="2959509"/>
            <a:ext cx="10950515" cy="1470025"/>
          </a:xfrm>
        </p:spPr>
        <p:txBody>
          <a:bodyPr lIns="0" rIns="0" anchor="b" anchorCtr="0">
            <a:noAutofit/>
          </a:bodyPr>
          <a:lstStyle>
            <a:lvl1pPr>
              <a:lnSpc>
                <a:spcPct val="80000"/>
              </a:lnSpc>
              <a:defRPr sz="5333" b="0" spc="0" baseline="0">
                <a:solidFill>
                  <a:schemeClr val="bg1">
                    <a:alpha val="90000"/>
                  </a:schemeClr>
                </a:solidFill>
                <a:latin typeface="+mj-lt"/>
                <a:cs typeface="Arial" panose="020B0604020202020204" pitchFamily="34" charset="0"/>
              </a:defRPr>
            </a:lvl1pPr>
          </a:lstStyle>
          <a:p>
            <a:r>
              <a:rPr lang="en-US"/>
              <a:t>40pt Intel Clear Title</a:t>
            </a:r>
            <a:br>
              <a:rPr lang="en-US"/>
            </a:br>
            <a:r>
              <a:rPr lang="en-US"/>
              <a:t>with Linear gradient</a:t>
            </a:r>
          </a:p>
        </p:txBody>
      </p:sp>
      <p:sp>
        <p:nvSpPr>
          <p:cNvPr id="3" name="Subtitle 2"/>
          <p:cNvSpPr>
            <a:spLocks noGrp="1"/>
          </p:cNvSpPr>
          <p:nvPr>
            <p:ph type="subTitle" idx="1" hasCustomPrompt="1"/>
          </p:nvPr>
        </p:nvSpPr>
        <p:spPr>
          <a:xfrm>
            <a:off x="607484" y="4657344"/>
            <a:ext cx="8440283" cy="1233813"/>
          </a:xfrm>
        </p:spPr>
        <p:txBody>
          <a:bodyPr lIns="0" rIns="0">
            <a:noAutofit/>
          </a:bodyPr>
          <a:lstStyle>
            <a:lvl1pPr marL="0" indent="0" algn="l">
              <a:buNone/>
              <a:defRPr sz="2133" b="0" i="0" baseline="0">
                <a:solidFill>
                  <a:schemeClr val="accent3"/>
                </a:solidFill>
                <a:latin typeface="+mn-lt"/>
                <a:cs typeface="Arial" panose="020B0604020202020204"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16pt Intel Clear Subhead, Date, Etc.</a:t>
            </a:r>
          </a:p>
        </p:txBody>
      </p:sp>
      <p:pic>
        <p:nvPicPr>
          <p:cNvPr id="5" name="Picture 4" descr="int_experience_hrz_wht_rgb_1500.png"/>
          <p:cNvPicPr>
            <a:picLocks noChangeAspect="1"/>
          </p:cNvPicPr>
          <p:nvPr userDrawn="1"/>
        </p:nvPicPr>
        <p:blipFill>
          <a:blip r:embed="rId2" cstate="print">
            <a:alphaModFix/>
            <a:extLst>
              <a:ext uri="{28A0092B-C50C-407E-A947-70E740481C1C}">
                <a14:useLocalDpi xmlns:a14="http://schemas.microsoft.com/office/drawing/2010/main" val="0"/>
              </a:ext>
            </a:extLst>
          </a:blip>
          <a:stretch>
            <a:fillRect/>
          </a:stretch>
        </p:blipFill>
        <p:spPr>
          <a:xfrm>
            <a:off x="614258" y="518971"/>
            <a:ext cx="2829021" cy="1183045"/>
          </a:xfrm>
          <a:prstGeom prst="rect">
            <a:avLst/>
          </a:prstGeom>
        </p:spPr>
      </p:pic>
      <p:sp>
        <p:nvSpPr>
          <p:cNvPr id="7" name="Footer Placeholder 4"/>
          <p:cNvSpPr>
            <a:spLocks noGrp="1"/>
          </p:cNvSpPr>
          <p:nvPr>
            <p:ph type="ftr" sz="quarter" idx="3"/>
          </p:nvPr>
        </p:nvSpPr>
        <p:spPr>
          <a:xfrm>
            <a:off x="592916" y="6346793"/>
            <a:ext cx="3860800" cy="366183"/>
          </a:xfrm>
        </p:spPr>
        <p:txBody>
          <a:bodyPr/>
          <a:lstStyle/>
          <a:p>
            <a:r>
              <a:rPr lang="en-US"/>
              <a:t>Intel Confidential</a:t>
            </a:r>
          </a:p>
        </p:txBody>
      </p:sp>
    </p:spTree>
    <p:extLst>
      <p:ext uri="{BB962C8B-B14F-4D97-AF65-F5344CB8AC3E}">
        <p14:creationId xmlns:p14="http://schemas.microsoft.com/office/powerpoint/2010/main" val="2793708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gradFill>
          <a:gsLst>
            <a:gs pos="30000">
              <a:schemeClr val="tx2"/>
            </a:gs>
            <a:gs pos="100000">
              <a:srgbClr val="009FDF"/>
            </a:gs>
            <a:gs pos="65000">
              <a:srgbClr val="0071C5"/>
            </a:gs>
          </a:gsLst>
          <a:lin ang="19860000" scaled="0"/>
        </a:gradFill>
        <a:effectLst/>
      </p:bgPr>
    </p:bg>
    <p:spTree>
      <p:nvGrpSpPr>
        <p:cNvPr id="1" name=""/>
        <p:cNvGrpSpPr/>
        <p:nvPr/>
      </p:nvGrpSpPr>
      <p:grpSpPr>
        <a:xfrm>
          <a:off x="0" y="0"/>
          <a:ext cx="0" cy="0"/>
          <a:chOff x="0" y="0"/>
          <a:chExt cx="0" cy="0"/>
        </a:xfrm>
      </p:grpSpPr>
      <p:sp>
        <p:nvSpPr>
          <p:cNvPr id="10" name="Picture Placeholder 8"/>
          <p:cNvSpPr>
            <a:spLocks noGrp="1"/>
          </p:cNvSpPr>
          <p:nvPr>
            <p:ph type="pic" sz="quarter" idx="13" hasCustomPrompt="1"/>
          </p:nvPr>
        </p:nvSpPr>
        <p:spPr>
          <a:xfrm>
            <a:off x="0" y="0"/>
            <a:ext cx="12192000" cy="6358467"/>
          </a:xfrm>
          <a:solidFill>
            <a:schemeClr val="bg2">
              <a:lumMod val="60000"/>
              <a:lumOff val="40000"/>
            </a:schemeClr>
          </a:solidFill>
        </p:spPr>
        <p:txBody>
          <a:bodyPr/>
          <a:lstStyle>
            <a:lvl1pPr marL="0" marR="0" indent="0" algn="l" defTabSz="609585" rtl="0" eaLnBrk="1" fontAlgn="auto" latinLnBrk="0" hangingPunct="1">
              <a:lnSpc>
                <a:spcPct val="100000"/>
              </a:lnSpc>
              <a:spcBef>
                <a:spcPts val="1600"/>
              </a:spcBef>
              <a:spcAft>
                <a:spcPts val="0"/>
              </a:spcAft>
              <a:buClrTx/>
              <a:buSzTx/>
              <a:buFont typeface="Wingdings" panose="05000000000000000000" pitchFamily="2" charset="2"/>
              <a:buNone/>
              <a:tabLst/>
              <a:defRPr baseline="0"/>
            </a:lvl1pPr>
          </a:lstStyle>
          <a:p>
            <a:r>
              <a:rPr lang="en-US"/>
              <a:t>Insert photo here. Drag picture to placeholder or click icon to add.</a:t>
            </a:r>
          </a:p>
        </p:txBody>
      </p:sp>
      <p:pic>
        <p:nvPicPr>
          <p:cNvPr id="9"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602397" y="510892"/>
            <a:ext cx="1664065" cy="1106467"/>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a:spLocks noGrp="1"/>
          </p:cNvSpPr>
          <p:nvPr>
            <p:ph type="ctrTitle" hasCustomPrompt="1"/>
          </p:nvPr>
        </p:nvSpPr>
        <p:spPr>
          <a:xfrm>
            <a:off x="592916" y="2949885"/>
            <a:ext cx="10950515" cy="1470025"/>
          </a:xfrm>
        </p:spPr>
        <p:txBody>
          <a:bodyPr lIns="0" rIns="0" anchor="b" anchorCtr="0">
            <a:noAutofit/>
          </a:bodyPr>
          <a:lstStyle>
            <a:lvl1pPr>
              <a:lnSpc>
                <a:spcPct val="80000"/>
              </a:lnSpc>
              <a:defRPr sz="5333" b="0" spc="0" baseline="0">
                <a:solidFill>
                  <a:schemeClr val="bg1">
                    <a:alpha val="90000"/>
                  </a:schemeClr>
                </a:solidFill>
                <a:latin typeface="+mj-lt"/>
                <a:cs typeface="Arial" panose="020B0604020202020204" pitchFamily="34" charset="0"/>
              </a:defRPr>
            </a:lvl1pPr>
          </a:lstStyle>
          <a:p>
            <a:r>
              <a:rPr lang="en-US"/>
              <a:t>40pt Intel Clear Title</a:t>
            </a:r>
            <a:br>
              <a:rPr lang="en-US"/>
            </a:br>
            <a:r>
              <a:rPr lang="en-US"/>
              <a:t>with image</a:t>
            </a:r>
          </a:p>
        </p:txBody>
      </p:sp>
      <p:sp>
        <p:nvSpPr>
          <p:cNvPr id="14" name="Subtitle 2"/>
          <p:cNvSpPr>
            <a:spLocks noGrp="1"/>
          </p:cNvSpPr>
          <p:nvPr>
            <p:ph type="subTitle" idx="1" hasCustomPrompt="1"/>
          </p:nvPr>
        </p:nvSpPr>
        <p:spPr>
          <a:xfrm>
            <a:off x="607484" y="4657344"/>
            <a:ext cx="8440283" cy="1233813"/>
          </a:xfrm>
        </p:spPr>
        <p:txBody>
          <a:bodyPr lIns="0" rIns="0">
            <a:noAutofit/>
          </a:bodyPr>
          <a:lstStyle>
            <a:lvl1pPr marL="0" indent="0" algn="l">
              <a:buNone/>
              <a:defRPr sz="2133" b="0" i="0" baseline="0">
                <a:solidFill>
                  <a:schemeClr val="accent3"/>
                </a:solidFill>
                <a:latin typeface="+mn-lt"/>
                <a:cs typeface="Arial" panose="020B0604020202020204"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16pt Intel Clear Subhead, Date, Etc.</a:t>
            </a:r>
          </a:p>
        </p:txBody>
      </p:sp>
      <p:sp>
        <p:nvSpPr>
          <p:cNvPr id="6" name="Footer Placeholder 4"/>
          <p:cNvSpPr>
            <a:spLocks noGrp="1"/>
          </p:cNvSpPr>
          <p:nvPr>
            <p:ph type="ftr" sz="quarter" idx="3"/>
          </p:nvPr>
        </p:nvSpPr>
        <p:spPr>
          <a:xfrm>
            <a:off x="76747" y="6479566"/>
            <a:ext cx="3860800" cy="366183"/>
          </a:xfrm>
          <a:prstGeom prst="rect">
            <a:avLst/>
          </a:prstGeom>
        </p:spPr>
        <p:txBody>
          <a:bodyPr vert="horz" lIns="91440" tIns="45720" rIns="91440" bIns="45720" rtlCol="0" anchor="ctr"/>
          <a:lstStyle>
            <a:lvl1pPr algn="l">
              <a:defRPr sz="1067">
                <a:solidFill>
                  <a:srgbClr val="FFFFFF"/>
                </a:solidFill>
              </a:defRPr>
            </a:lvl1pPr>
          </a:lstStyle>
          <a:p>
            <a:r>
              <a:rPr lang="en-US"/>
              <a:t>Intel Confidential</a:t>
            </a:r>
          </a:p>
        </p:txBody>
      </p:sp>
    </p:spTree>
    <p:extLst>
      <p:ext uri="{BB962C8B-B14F-4D97-AF65-F5344CB8AC3E}">
        <p14:creationId xmlns:p14="http://schemas.microsoft.com/office/powerpoint/2010/main" val="499244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a:solidFill>
                <a:prstClr val="white"/>
              </a:solidFill>
            </a:endParaRPr>
          </a:p>
        </p:txBody>
      </p:sp>
      <p:sp>
        <p:nvSpPr>
          <p:cNvPr id="7" name="Title 6"/>
          <p:cNvSpPr>
            <a:spLocks noGrp="1"/>
          </p:cNvSpPr>
          <p:nvPr>
            <p:ph type="title" hasCustomPrompt="1"/>
          </p:nvPr>
        </p:nvSpPr>
        <p:spPr>
          <a:xfrm>
            <a:off x="607484" y="411798"/>
            <a:ext cx="10972800" cy="801477"/>
          </a:xfrm>
        </p:spPr>
        <p:txBody>
          <a:bodyPr/>
          <a:lstStyle>
            <a:lvl1pPr>
              <a:defRPr b="0" i="0" baseline="0">
                <a:solidFill>
                  <a:schemeClr val="tx2"/>
                </a:solidFill>
                <a:latin typeface="+mj-lt"/>
                <a:cs typeface="Arial" panose="020B0604020202020204" pitchFamily="34" charset="0"/>
              </a:defRPr>
            </a:lvl1pPr>
          </a:lstStyle>
          <a:p>
            <a:r>
              <a:rPr lang="en-US"/>
              <a:t>28pt Intel Clear Headline</a:t>
            </a:r>
          </a:p>
        </p:txBody>
      </p:sp>
      <p:sp>
        <p:nvSpPr>
          <p:cNvPr id="9" name="Content Placeholder 8"/>
          <p:cNvSpPr>
            <a:spLocks noGrp="1"/>
          </p:cNvSpPr>
          <p:nvPr>
            <p:ph sz="quarter" idx="13" hasCustomPrompt="1"/>
          </p:nvPr>
        </p:nvSpPr>
        <p:spPr>
          <a:xfrm>
            <a:off x="607484" y="1266606"/>
            <a:ext cx="10970683" cy="4905596"/>
          </a:xfrm>
        </p:spPr>
        <p:txBody>
          <a:bodyPr/>
          <a:lstStyle>
            <a:lvl1pPr>
              <a:defRPr>
                <a:solidFill>
                  <a:srgbClr val="0071C5"/>
                </a:solidFill>
              </a:defRPr>
            </a:lvl1pPr>
            <a:lvl2pPr>
              <a:defRPr sz="2133">
                <a:solidFill>
                  <a:schemeClr val="tx2"/>
                </a:solidFill>
              </a:defRPr>
            </a:lvl2pPr>
            <a:lvl3pPr>
              <a:defRPr sz="2133">
                <a:solidFill>
                  <a:schemeClr val="tx2"/>
                </a:solidFill>
              </a:defRPr>
            </a:lvl3pPr>
            <a:lvl4pPr>
              <a:defRPr sz="1867">
                <a:solidFill>
                  <a:schemeClr val="tx2"/>
                </a:solidFill>
              </a:defRPr>
            </a:lvl4pPr>
            <a:lvl5pPr>
              <a:defRPr sz="1600">
                <a:solidFill>
                  <a:schemeClr val="tx2"/>
                </a:solidFill>
              </a:defRPr>
            </a:lvl5pPr>
          </a:lstStyle>
          <a:p>
            <a:pPr lvl="0"/>
            <a:r>
              <a:rPr lang="en-US"/>
              <a:t>20pt Intel Clear body text</a:t>
            </a:r>
          </a:p>
          <a:p>
            <a:pPr lvl="1"/>
            <a:r>
              <a:rPr lang="en-US"/>
              <a:t>16pt Intel Clear bullet one</a:t>
            </a:r>
          </a:p>
          <a:p>
            <a:pPr lvl="2"/>
            <a:r>
              <a:rPr lang="en-US"/>
              <a:t>16pt Intel Clear sub-bullet</a:t>
            </a:r>
          </a:p>
          <a:p>
            <a:pPr lvl="3"/>
            <a:r>
              <a:rPr lang="en-US"/>
              <a:t>14pt Intel Clear fourth level</a:t>
            </a:r>
          </a:p>
          <a:p>
            <a:pPr lvl="4"/>
            <a:r>
              <a:rPr lang="en-US"/>
              <a:t>12pt Intel Clear fifth level</a:t>
            </a:r>
          </a:p>
        </p:txBody>
      </p:sp>
      <p:sp>
        <p:nvSpPr>
          <p:cNvPr id="5" name="Footer Placeholder 4"/>
          <p:cNvSpPr>
            <a:spLocks noGrp="1"/>
          </p:cNvSpPr>
          <p:nvPr>
            <p:ph type="ftr" sz="quarter" idx="3"/>
          </p:nvPr>
        </p:nvSpPr>
        <p:spPr>
          <a:xfrm>
            <a:off x="76747" y="6431459"/>
            <a:ext cx="3860800" cy="366183"/>
          </a:xfrm>
          <a:prstGeom prst="rect">
            <a:avLst/>
          </a:prstGeom>
        </p:spPr>
        <p:txBody>
          <a:bodyPr vert="horz" lIns="91440" tIns="45720" rIns="91440" bIns="45720" rtlCol="0" anchor="ctr"/>
          <a:lstStyle>
            <a:lvl1pPr algn="l">
              <a:defRPr sz="1067">
                <a:solidFill>
                  <a:srgbClr val="FFFFFF"/>
                </a:solidFill>
              </a:defRPr>
            </a:lvl1pPr>
          </a:lstStyle>
          <a:p>
            <a:r>
              <a:rPr lang="en-US"/>
              <a:t>Intel Confidential</a:t>
            </a:r>
          </a:p>
        </p:txBody>
      </p:sp>
    </p:spTree>
    <p:extLst>
      <p:ext uri="{BB962C8B-B14F-4D97-AF65-F5344CB8AC3E}">
        <p14:creationId xmlns:p14="http://schemas.microsoft.com/office/powerpoint/2010/main" val="3457212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E2556C5-CE8C-6547-B838-EA80C61A4AF7}" type="slidenum">
              <a:rPr lang="en-US" smtClean="0">
                <a:solidFill>
                  <a:prstClr val="white"/>
                </a:solidFill>
              </a:rPr>
              <a:pPr/>
              <a:t>‹#›</a:t>
            </a:fld>
            <a:endParaRPr lang="en-US">
              <a:solidFill>
                <a:prstClr val="white"/>
              </a:solidFill>
            </a:endParaRPr>
          </a:p>
        </p:txBody>
      </p:sp>
      <p:sp>
        <p:nvSpPr>
          <p:cNvPr id="15" name="Content Placeholder 2"/>
          <p:cNvSpPr>
            <a:spLocks noGrp="1"/>
          </p:cNvSpPr>
          <p:nvPr>
            <p:ph sz="half" idx="1" hasCustomPrompt="1"/>
          </p:nvPr>
        </p:nvSpPr>
        <p:spPr>
          <a:xfrm>
            <a:off x="607485" y="1266606"/>
            <a:ext cx="5342468" cy="4905593"/>
          </a:xfrm>
        </p:spPr>
        <p:txBody>
          <a:bodyPr vert="horz" lIns="0" tIns="0" rIns="0" bIns="0" rtlCol="0">
            <a:noAutofit/>
          </a:bodyPr>
          <a:lstStyle>
            <a:lvl1pPr>
              <a:defRPr lang="en-US" sz="2400" dirty="0" smtClean="0"/>
            </a:lvl1pPr>
            <a:lvl2pPr>
              <a:defRPr lang="en-US" dirty="0" smtClean="0">
                <a:solidFill>
                  <a:schemeClr val="tx2"/>
                </a:solidFill>
              </a:defRPr>
            </a:lvl2pPr>
            <a:lvl3pPr>
              <a:defRPr lang="en-US" sz="1867" dirty="0" smtClean="0">
                <a:solidFill>
                  <a:schemeClr val="tx2"/>
                </a:solidFill>
              </a:defRPr>
            </a:lvl3pPr>
            <a:lvl4pPr>
              <a:defRPr lang="en-US" sz="1600" dirty="0" smtClean="0">
                <a:solidFill>
                  <a:schemeClr val="tx2"/>
                </a:solidFill>
              </a:defRPr>
            </a:lvl4pPr>
            <a:lvl5pPr>
              <a:defRPr lang="en-US" sz="1600" dirty="0">
                <a:solidFill>
                  <a:schemeClr val="tx2"/>
                </a:solidFill>
              </a:defRPr>
            </a:lvl5pPr>
          </a:lstStyle>
          <a:p>
            <a:pPr marR="0" lvl="0" fontAlgn="auto">
              <a:lnSpc>
                <a:spcPct val="100000"/>
              </a:lnSpc>
              <a:buClrTx/>
              <a:buSzTx/>
              <a:tabLst/>
            </a:pPr>
            <a:r>
              <a:rPr lang="en-US"/>
              <a:t>18pt Intel Clear body text</a:t>
            </a:r>
          </a:p>
          <a:p>
            <a:pPr marR="0" lvl="1" fontAlgn="auto">
              <a:lnSpc>
                <a:spcPct val="100000"/>
              </a:lnSpc>
              <a:spcAft>
                <a:spcPts val="0"/>
              </a:spcAft>
              <a:buClrTx/>
              <a:buSzTx/>
              <a:tabLst/>
            </a:pPr>
            <a:r>
              <a:rPr lang="en-US"/>
              <a:t>16pt Intel Clear bullet one</a:t>
            </a:r>
          </a:p>
          <a:p>
            <a:pPr lvl="2"/>
            <a:r>
              <a:rPr lang="en-US" err="1"/>
              <a:t>14pt</a:t>
            </a:r>
            <a:r>
              <a:rPr lang="en-US"/>
              <a:t> Intel Clear third level</a:t>
            </a:r>
          </a:p>
          <a:p>
            <a:pPr lvl="3"/>
            <a:r>
              <a:rPr lang="en-US" err="1"/>
              <a:t>12pt</a:t>
            </a:r>
            <a:r>
              <a:rPr lang="en-US"/>
              <a:t> Intel Clear fourth level</a:t>
            </a:r>
          </a:p>
          <a:p>
            <a:pPr lvl="4"/>
            <a:r>
              <a:rPr lang="en-US" err="1"/>
              <a:t>12pt</a:t>
            </a:r>
            <a:r>
              <a:rPr lang="en-US"/>
              <a:t> Intel Clear fifth level</a:t>
            </a:r>
          </a:p>
        </p:txBody>
      </p:sp>
      <p:sp>
        <p:nvSpPr>
          <p:cNvPr id="16" name="Content Placeholder 2"/>
          <p:cNvSpPr>
            <a:spLocks noGrp="1"/>
          </p:cNvSpPr>
          <p:nvPr>
            <p:ph sz="half" idx="13" hasCustomPrompt="1"/>
          </p:nvPr>
        </p:nvSpPr>
        <p:spPr>
          <a:xfrm>
            <a:off x="6237817" y="1266606"/>
            <a:ext cx="5340352" cy="4905593"/>
          </a:xfrm>
        </p:spPr>
        <p:txBody>
          <a:bodyPr vert="horz" lIns="0" tIns="0" rIns="0" bIns="0" rtlCol="0">
            <a:noAutofit/>
          </a:bodyPr>
          <a:lstStyle>
            <a:lvl1pPr>
              <a:defRPr lang="en-US" sz="2400" dirty="0" smtClean="0"/>
            </a:lvl1pPr>
            <a:lvl2pPr>
              <a:defRPr lang="en-US" dirty="0" smtClean="0">
                <a:solidFill>
                  <a:schemeClr val="tx2"/>
                </a:solidFill>
              </a:defRPr>
            </a:lvl2pPr>
            <a:lvl3pPr>
              <a:defRPr lang="en-US" sz="1867" dirty="0" smtClean="0">
                <a:solidFill>
                  <a:schemeClr val="tx2"/>
                </a:solidFill>
              </a:defRPr>
            </a:lvl3pPr>
            <a:lvl4pPr>
              <a:defRPr lang="en-US" sz="1600" dirty="0" smtClean="0">
                <a:solidFill>
                  <a:schemeClr val="tx2"/>
                </a:solidFill>
              </a:defRPr>
            </a:lvl4pPr>
            <a:lvl5pPr>
              <a:defRPr lang="en-US" sz="1600" dirty="0">
                <a:solidFill>
                  <a:schemeClr val="tx2"/>
                </a:solidFill>
              </a:defRPr>
            </a:lvl5pPr>
          </a:lstStyle>
          <a:p>
            <a:pPr marR="0" lvl="0" fontAlgn="auto">
              <a:lnSpc>
                <a:spcPct val="100000"/>
              </a:lnSpc>
              <a:buClrTx/>
              <a:buSzTx/>
              <a:tabLst/>
            </a:pPr>
            <a:r>
              <a:rPr lang="en-US"/>
              <a:t>18pt Intel Clear body text</a:t>
            </a:r>
          </a:p>
          <a:p>
            <a:pPr marR="0" lvl="1" fontAlgn="auto">
              <a:lnSpc>
                <a:spcPct val="100000"/>
              </a:lnSpc>
              <a:spcAft>
                <a:spcPts val="0"/>
              </a:spcAft>
              <a:buClrTx/>
              <a:buSzTx/>
              <a:tabLst/>
            </a:pPr>
            <a:r>
              <a:rPr lang="en-US"/>
              <a:t>16pt Intel Clear bullet one</a:t>
            </a:r>
          </a:p>
          <a:p>
            <a:pPr lvl="2"/>
            <a:r>
              <a:rPr lang="en-US" err="1"/>
              <a:t>14pt</a:t>
            </a:r>
            <a:r>
              <a:rPr lang="en-US"/>
              <a:t> Intel Clear third level</a:t>
            </a:r>
          </a:p>
          <a:p>
            <a:pPr lvl="3"/>
            <a:r>
              <a:rPr lang="en-US" err="1"/>
              <a:t>12pt</a:t>
            </a:r>
            <a:r>
              <a:rPr lang="en-US"/>
              <a:t> Intel Clear fourth level</a:t>
            </a:r>
          </a:p>
          <a:p>
            <a:pPr lvl="4"/>
            <a:r>
              <a:rPr lang="en-US" err="1"/>
              <a:t>12pt</a:t>
            </a:r>
            <a:r>
              <a:rPr lang="en-US"/>
              <a:t> Intel Clear fifth level</a:t>
            </a:r>
          </a:p>
        </p:txBody>
      </p:sp>
      <p:sp>
        <p:nvSpPr>
          <p:cNvPr id="8" name="Title 6"/>
          <p:cNvSpPr>
            <a:spLocks noGrp="1"/>
          </p:cNvSpPr>
          <p:nvPr>
            <p:ph type="title" hasCustomPrompt="1"/>
          </p:nvPr>
        </p:nvSpPr>
        <p:spPr>
          <a:xfrm>
            <a:off x="607484" y="411798"/>
            <a:ext cx="10972800" cy="814809"/>
          </a:xfrm>
        </p:spPr>
        <p:txBody>
          <a:bodyPr/>
          <a:lstStyle>
            <a:lvl1pPr>
              <a:defRPr b="0" i="0" baseline="0">
                <a:solidFill>
                  <a:schemeClr val="tx2"/>
                </a:solidFill>
                <a:latin typeface="+mj-lt"/>
                <a:cs typeface="Arial" panose="020B0604020202020204" pitchFamily="34" charset="0"/>
              </a:defRPr>
            </a:lvl1pPr>
          </a:lstStyle>
          <a:p>
            <a:r>
              <a:rPr lang="en-US"/>
              <a:t>28pt Intel Clear Headline</a:t>
            </a:r>
          </a:p>
        </p:txBody>
      </p:sp>
      <p:sp>
        <p:nvSpPr>
          <p:cNvPr id="6" name="Footer Placeholder 4"/>
          <p:cNvSpPr>
            <a:spLocks noGrp="1"/>
          </p:cNvSpPr>
          <p:nvPr>
            <p:ph type="ftr" sz="quarter" idx="3"/>
          </p:nvPr>
        </p:nvSpPr>
        <p:spPr>
          <a:xfrm>
            <a:off x="76747" y="6431459"/>
            <a:ext cx="3860800" cy="366183"/>
          </a:xfrm>
          <a:prstGeom prst="rect">
            <a:avLst/>
          </a:prstGeom>
        </p:spPr>
        <p:txBody>
          <a:bodyPr vert="horz" lIns="91440" tIns="45720" rIns="91440" bIns="45720" rtlCol="0" anchor="ctr"/>
          <a:lstStyle>
            <a:lvl1pPr algn="l">
              <a:defRPr sz="1067">
                <a:solidFill>
                  <a:srgbClr val="FFFFFF"/>
                </a:solidFill>
              </a:defRPr>
            </a:lvl1pPr>
          </a:lstStyle>
          <a:p>
            <a:r>
              <a:rPr lang="en-US"/>
              <a:t>Intel Confidential</a:t>
            </a:r>
          </a:p>
        </p:txBody>
      </p:sp>
    </p:spTree>
    <p:extLst>
      <p:ext uri="{BB962C8B-B14F-4D97-AF65-F5344CB8AC3E}">
        <p14:creationId xmlns:p14="http://schemas.microsoft.com/office/powerpoint/2010/main" val="3351814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with Image">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E2556C5-CE8C-6547-B838-EA80C61A4AF7}" type="slidenum">
              <a:rPr lang="en-US" smtClean="0">
                <a:solidFill>
                  <a:prstClr val="white"/>
                </a:solidFill>
              </a:rPr>
              <a:pPr/>
              <a:t>‹#›</a:t>
            </a:fld>
            <a:endParaRPr lang="en-US">
              <a:solidFill>
                <a:prstClr val="white"/>
              </a:solidFill>
            </a:endParaRPr>
          </a:p>
        </p:txBody>
      </p:sp>
      <p:sp>
        <p:nvSpPr>
          <p:cNvPr id="15" name="Content Placeholder 2"/>
          <p:cNvSpPr>
            <a:spLocks noGrp="1"/>
          </p:cNvSpPr>
          <p:nvPr>
            <p:ph sz="half" idx="1" hasCustomPrompt="1"/>
          </p:nvPr>
        </p:nvSpPr>
        <p:spPr>
          <a:xfrm>
            <a:off x="607485" y="1266605"/>
            <a:ext cx="5342468" cy="4905593"/>
          </a:xfrm>
        </p:spPr>
        <p:txBody>
          <a:bodyPr vert="horz" lIns="0" tIns="0" rIns="0" bIns="0" rtlCol="0">
            <a:noAutofit/>
          </a:bodyPr>
          <a:lstStyle>
            <a:lvl1pPr>
              <a:defRPr lang="en-US" sz="2400" dirty="0" smtClean="0"/>
            </a:lvl1pPr>
            <a:lvl2pPr>
              <a:spcAft>
                <a:spcPts val="0"/>
              </a:spcAft>
              <a:defRPr lang="en-US" dirty="0" smtClean="0">
                <a:solidFill>
                  <a:schemeClr val="tx2"/>
                </a:solidFill>
              </a:defRPr>
            </a:lvl2pPr>
            <a:lvl3pPr>
              <a:spcAft>
                <a:spcPts val="0"/>
              </a:spcAft>
              <a:defRPr lang="en-US" sz="1867" dirty="0" smtClean="0">
                <a:solidFill>
                  <a:schemeClr val="tx2"/>
                </a:solidFill>
              </a:defRPr>
            </a:lvl3pPr>
            <a:lvl4pPr>
              <a:spcAft>
                <a:spcPts val="0"/>
              </a:spcAft>
              <a:defRPr lang="en-US" sz="1600" dirty="0" smtClean="0">
                <a:solidFill>
                  <a:schemeClr val="tx2"/>
                </a:solidFill>
              </a:defRPr>
            </a:lvl4pPr>
            <a:lvl5pPr>
              <a:spcAft>
                <a:spcPts val="0"/>
              </a:spcAft>
              <a:defRPr lang="en-US" sz="1600" dirty="0">
                <a:solidFill>
                  <a:schemeClr val="tx2"/>
                </a:solidFill>
              </a:defRPr>
            </a:lvl5pPr>
          </a:lstStyle>
          <a:p>
            <a:pPr marR="0" lvl="0" fontAlgn="auto">
              <a:lnSpc>
                <a:spcPct val="100000"/>
              </a:lnSpc>
              <a:buClrTx/>
              <a:buSzTx/>
              <a:tabLst/>
            </a:pPr>
            <a:r>
              <a:rPr lang="en-US"/>
              <a:t>18pt Intel Clear body text</a:t>
            </a:r>
          </a:p>
          <a:p>
            <a:pPr marR="0" lvl="1" fontAlgn="auto">
              <a:lnSpc>
                <a:spcPct val="100000"/>
              </a:lnSpc>
              <a:spcAft>
                <a:spcPts val="0"/>
              </a:spcAft>
              <a:buClrTx/>
              <a:buSzTx/>
              <a:tabLst/>
            </a:pPr>
            <a:r>
              <a:rPr lang="en-US"/>
              <a:t>16pt Intel Clear bullet one</a:t>
            </a:r>
          </a:p>
          <a:p>
            <a:pPr lvl="2"/>
            <a:r>
              <a:rPr lang="en-US" err="1"/>
              <a:t>14pt</a:t>
            </a:r>
            <a:r>
              <a:rPr lang="en-US"/>
              <a:t> Intel Clear third level</a:t>
            </a:r>
          </a:p>
          <a:p>
            <a:pPr lvl="3"/>
            <a:r>
              <a:rPr lang="en-US" err="1"/>
              <a:t>12pt</a:t>
            </a:r>
            <a:r>
              <a:rPr lang="en-US"/>
              <a:t> Intel Clear fourth level</a:t>
            </a:r>
          </a:p>
          <a:p>
            <a:pPr lvl="4"/>
            <a:r>
              <a:rPr lang="en-US" err="1"/>
              <a:t>12pt</a:t>
            </a:r>
            <a:r>
              <a:rPr lang="en-US"/>
              <a:t> Intel Clear fifth level</a:t>
            </a:r>
          </a:p>
        </p:txBody>
      </p:sp>
      <p:sp>
        <p:nvSpPr>
          <p:cNvPr id="8" name="Title 6"/>
          <p:cNvSpPr>
            <a:spLocks noGrp="1"/>
          </p:cNvSpPr>
          <p:nvPr>
            <p:ph type="title" hasCustomPrompt="1"/>
          </p:nvPr>
        </p:nvSpPr>
        <p:spPr>
          <a:xfrm>
            <a:off x="607484" y="411798"/>
            <a:ext cx="10972800" cy="801477"/>
          </a:xfrm>
        </p:spPr>
        <p:txBody>
          <a:bodyPr/>
          <a:lstStyle>
            <a:lvl1pPr>
              <a:defRPr b="0" i="0" baseline="0">
                <a:solidFill>
                  <a:schemeClr val="tx2"/>
                </a:solidFill>
                <a:latin typeface="+mj-lt"/>
                <a:cs typeface="Arial" panose="020B0604020202020204" pitchFamily="34" charset="0"/>
              </a:defRPr>
            </a:lvl1pPr>
          </a:lstStyle>
          <a:p>
            <a:r>
              <a:rPr lang="en-US"/>
              <a:t>28pt Intel Clear Headline</a:t>
            </a:r>
          </a:p>
        </p:txBody>
      </p:sp>
      <p:sp>
        <p:nvSpPr>
          <p:cNvPr id="9" name="Picture Placeholder 8"/>
          <p:cNvSpPr>
            <a:spLocks noGrp="1"/>
          </p:cNvSpPr>
          <p:nvPr>
            <p:ph type="pic" sz="quarter" idx="13"/>
          </p:nvPr>
        </p:nvSpPr>
        <p:spPr>
          <a:xfrm>
            <a:off x="6441018" y="1257907"/>
            <a:ext cx="4241497" cy="2227933"/>
          </a:xfrm>
          <a:solidFill>
            <a:schemeClr val="bg2">
              <a:lumMod val="60000"/>
              <a:lumOff val="40000"/>
            </a:schemeClr>
          </a:solidFill>
        </p:spPr>
        <p:txBody>
          <a:bodyPr/>
          <a:lstStyle>
            <a:lvl1pPr>
              <a:defRPr sz="2400">
                <a:latin typeface="Intel Clear"/>
              </a:defRPr>
            </a:lvl1pPr>
          </a:lstStyle>
          <a:p>
            <a:endParaRPr lang="en-US" sz="1467">
              <a:latin typeface="Arial"/>
            </a:endParaRPr>
          </a:p>
        </p:txBody>
      </p:sp>
      <p:sp>
        <p:nvSpPr>
          <p:cNvPr id="10" name="Picture Placeholder 8"/>
          <p:cNvSpPr>
            <a:spLocks noGrp="1"/>
          </p:cNvSpPr>
          <p:nvPr>
            <p:ph type="pic" sz="quarter" idx="14"/>
          </p:nvPr>
        </p:nvSpPr>
        <p:spPr>
          <a:xfrm>
            <a:off x="6441018" y="3791863"/>
            <a:ext cx="4241497" cy="2227933"/>
          </a:xfrm>
          <a:solidFill>
            <a:schemeClr val="bg2">
              <a:lumMod val="60000"/>
              <a:lumOff val="40000"/>
            </a:schemeClr>
          </a:solidFill>
        </p:spPr>
        <p:txBody>
          <a:bodyPr/>
          <a:lstStyle>
            <a:lvl1pPr>
              <a:defRPr sz="2400">
                <a:latin typeface="Intel Clear"/>
              </a:defRPr>
            </a:lvl1pPr>
          </a:lstStyle>
          <a:p>
            <a:endParaRPr lang="en-US" sz="1467">
              <a:latin typeface="Arial"/>
            </a:endParaRPr>
          </a:p>
        </p:txBody>
      </p:sp>
      <p:sp>
        <p:nvSpPr>
          <p:cNvPr id="11" name="Footer Placeholder 4"/>
          <p:cNvSpPr>
            <a:spLocks noGrp="1"/>
          </p:cNvSpPr>
          <p:nvPr>
            <p:ph type="ftr" sz="quarter" idx="3"/>
          </p:nvPr>
        </p:nvSpPr>
        <p:spPr>
          <a:xfrm>
            <a:off x="76747" y="6431459"/>
            <a:ext cx="3860800" cy="366183"/>
          </a:xfrm>
          <a:prstGeom prst="rect">
            <a:avLst/>
          </a:prstGeom>
        </p:spPr>
        <p:txBody>
          <a:bodyPr vert="horz" lIns="91440" tIns="45720" rIns="91440" bIns="45720" rtlCol="0" anchor="ctr"/>
          <a:lstStyle>
            <a:lvl1pPr algn="l">
              <a:defRPr sz="1067">
                <a:solidFill>
                  <a:srgbClr val="FFFFFF"/>
                </a:solidFill>
              </a:defRPr>
            </a:lvl1pPr>
          </a:lstStyle>
          <a:p>
            <a:r>
              <a:rPr lang="en-US"/>
              <a:t>Intel Confidential</a:t>
            </a:r>
          </a:p>
        </p:txBody>
      </p:sp>
    </p:spTree>
    <p:extLst>
      <p:ext uri="{BB962C8B-B14F-4D97-AF65-F5344CB8AC3E}">
        <p14:creationId xmlns:p14="http://schemas.microsoft.com/office/powerpoint/2010/main" val="1321646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E2556C5-CE8C-6547-B838-EA80C61A4AF7}" type="slidenum">
              <a:rPr lang="en-US" smtClean="0">
                <a:solidFill>
                  <a:prstClr val="white"/>
                </a:solidFill>
              </a:rPr>
              <a:pPr/>
              <a:t>‹#›</a:t>
            </a:fld>
            <a:endParaRPr lang="en-US">
              <a:solidFill>
                <a:prstClr val="white"/>
              </a:solidFill>
            </a:endParaRPr>
          </a:p>
        </p:txBody>
      </p:sp>
      <p:sp>
        <p:nvSpPr>
          <p:cNvPr id="6" name="Title 6"/>
          <p:cNvSpPr>
            <a:spLocks noGrp="1"/>
          </p:cNvSpPr>
          <p:nvPr>
            <p:ph type="title" hasCustomPrompt="1"/>
          </p:nvPr>
        </p:nvSpPr>
        <p:spPr>
          <a:xfrm>
            <a:off x="607484" y="411798"/>
            <a:ext cx="10972800" cy="801477"/>
          </a:xfrm>
        </p:spPr>
        <p:txBody>
          <a:bodyPr/>
          <a:lstStyle>
            <a:lvl1pPr>
              <a:defRPr b="0" i="0" baseline="0">
                <a:solidFill>
                  <a:schemeClr val="tx2"/>
                </a:solidFill>
                <a:latin typeface="+mj-lt"/>
                <a:cs typeface="Arial" panose="020B0604020202020204" pitchFamily="34" charset="0"/>
              </a:defRPr>
            </a:lvl1pPr>
          </a:lstStyle>
          <a:p>
            <a:r>
              <a:rPr lang="en-US"/>
              <a:t>28pt Intel Clear Headline</a:t>
            </a:r>
          </a:p>
        </p:txBody>
      </p:sp>
      <p:sp>
        <p:nvSpPr>
          <p:cNvPr id="4" name="Footer Placeholder 4"/>
          <p:cNvSpPr>
            <a:spLocks noGrp="1"/>
          </p:cNvSpPr>
          <p:nvPr>
            <p:ph type="ftr" sz="quarter" idx="3"/>
          </p:nvPr>
        </p:nvSpPr>
        <p:spPr>
          <a:xfrm>
            <a:off x="76747" y="6431459"/>
            <a:ext cx="3860800" cy="366183"/>
          </a:xfrm>
          <a:prstGeom prst="rect">
            <a:avLst/>
          </a:prstGeom>
        </p:spPr>
        <p:txBody>
          <a:bodyPr vert="horz" lIns="91440" tIns="45720" rIns="91440" bIns="45720" rtlCol="0" anchor="ctr"/>
          <a:lstStyle>
            <a:lvl1pPr algn="l">
              <a:defRPr sz="1067">
                <a:solidFill>
                  <a:srgbClr val="FFFFFF"/>
                </a:solidFill>
              </a:defRPr>
            </a:lvl1pPr>
          </a:lstStyle>
          <a:p>
            <a:r>
              <a:rPr lang="en-US"/>
              <a:t>Intel Confidential</a:t>
            </a:r>
          </a:p>
        </p:txBody>
      </p:sp>
    </p:spTree>
    <p:extLst>
      <p:ext uri="{BB962C8B-B14F-4D97-AF65-F5344CB8AC3E}">
        <p14:creationId xmlns:p14="http://schemas.microsoft.com/office/powerpoint/2010/main" val="1349582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solidFill>
                  <a:prstClr val="white"/>
                </a:solidFill>
              </a:rPr>
              <a:pPr/>
              <a:t>‹#›</a:t>
            </a:fld>
            <a:endParaRPr lang="en-US">
              <a:solidFill>
                <a:prstClr val="white"/>
              </a:solidFill>
            </a:endParaRPr>
          </a:p>
        </p:txBody>
      </p:sp>
      <p:sp>
        <p:nvSpPr>
          <p:cNvPr id="3" name="Footer Placeholder 4"/>
          <p:cNvSpPr>
            <a:spLocks noGrp="1"/>
          </p:cNvSpPr>
          <p:nvPr>
            <p:ph type="ftr" sz="quarter" idx="3"/>
          </p:nvPr>
        </p:nvSpPr>
        <p:spPr>
          <a:xfrm>
            <a:off x="76747" y="6431459"/>
            <a:ext cx="3860800" cy="366183"/>
          </a:xfrm>
          <a:prstGeom prst="rect">
            <a:avLst/>
          </a:prstGeom>
        </p:spPr>
        <p:txBody>
          <a:bodyPr vert="horz" lIns="91440" tIns="45720" rIns="91440" bIns="45720" rtlCol="0" anchor="ctr"/>
          <a:lstStyle>
            <a:lvl1pPr algn="l">
              <a:defRPr sz="1200">
                <a:solidFill>
                  <a:srgbClr val="FFFFFF"/>
                </a:solidFill>
              </a:defRPr>
            </a:lvl1pPr>
          </a:lstStyle>
          <a:p>
            <a:r>
              <a:rPr lang="en-US"/>
              <a:t>Intel Confidential</a:t>
            </a:r>
          </a:p>
        </p:txBody>
      </p:sp>
    </p:spTree>
    <p:extLst>
      <p:ext uri="{BB962C8B-B14F-4D97-AF65-F5344CB8AC3E}">
        <p14:creationId xmlns:p14="http://schemas.microsoft.com/office/powerpoint/2010/main" val="37497342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Only Blue Background">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sp>
        <p:nvSpPr>
          <p:cNvPr id="4" name="Title 6"/>
          <p:cNvSpPr>
            <a:spLocks noGrp="1"/>
          </p:cNvSpPr>
          <p:nvPr>
            <p:ph type="title" hasCustomPrompt="1"/>
          </p:nvPr>
        </p:nvSpPr>
        <p:spPr>
          <a:xfrm>
            <a:off x="607484" y="411798"/>
            <a:ext cx="10972800" cy="801477"/>
          </a:xfrm>
        </p:spPr>
        <p:txBody>
          <a:bodyPr/>
          <a:lstStyle>
            <a:lvl1pPr>
              <a:defRPr b="0" i="0" baseline="0">
                <a:solidFill>
                  <a:schemeClr val="bg1"/>
                </a:solidFill>
                <a:latin typeface="+mj-lt"/>
                <a:cs typeface="Arial" panose="020B0604020202020204" pitchFamily="34" charset="0"/>
              </a:defRPr>
            </a:lvl1pPr>
          </a:lstStyle>
          <a:p>
            <a:r>
              <a:rPr lang="en-US"/>
              <a:t>28pt Intel Clear Headline</a:t>
            </a:r>
          </a:p>
        </p:txBody>
      </p:sp>
      <p:pic>
        <p:nvPicPr>
          <p:cNvPr id="5" name="Picture 2" descr="\\.psf\Home\Desktop\Intel.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986554" y="6440786"/>
            <a:ext cx="485781" cy="320175"/>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p:cNvCxnSpPr/>
          <p:nvPr userDrawn="1"/>
        </p:nvCxnSpPr>
        <p:spPr>
          <a:xfrm>
            <a:off x="11624735" y="6432680"/>
            <a:ext cx="3175" cy="316992"/>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7" name="Slide Number Placeholder 5"/>
          <p:cNvSpPr>
            <a:spLocks noGrp="1"/>
          </p:cNvSpPr>
          <p:nvPr>
            <p:ph type="sldNum" sz="quarter" idx="4"/>
          </p:nvPr>
        </p:nvSpPr>
        <p:spPr>
          <a:xfrm>
            <a:off x="9163136" y="6432516"/>
            <a:ext cx="2844800" cy="365125"/>
          </a:xfrm>
          <a:prstGeom prst="rect">
            <a:avLst/>
          </a:prstGeom>
        </p:spPr>
        <p:txBody>
          <a:bodyPr vert="horz" lIns="0" tIns="0" rIns="0" bIns="0" rtlCol="0" anchor="ctr"/>
          <a:lstStyle>
            <a:lvl1pPr algn="r">
              <a:defRPr sz="1067">
                <a:solidFill>
                  <a:schemeClr val="bg1"/>
                </a:solidFill>
                <a:latin typeface="+mn-lt"/>
                <a:cs typeface="Arial" panose="020B0604020202020204" pitchFamily="34" charset="0"/>
              </a:defRPr>
            </a:lvl1pPr>
          </a:lstStyle>
          <a:p>
            <a:fld id="{EE2556C5-CE8C-6547-B838-EA80C61A4AF7}" type="slidenum">
              <a:rPr lang="en-US" smtClean="0">
                <a:solidFill>
                  <a:prstClr val="white"/>
                </a:solidFill>
              </a:rPr>
              <a:pPr/>
              <a:t>‹#›</a:t>
            </a:fld>
            <a:endParaRPr lang="en-US">
              <a:solidFill>
                <a:prstClr val="white"/>
              </a:solidFill>
            </a:endParaRPr>
          </a:p>
        </p:txBody>
      </p:sp>
      <p:sp>
        <p:nvSpPr>
          <p:cNvPr id="8" name="TextBox 7"/>
          <p:cNvSpPr txBox="1"/>
          <p:nvPr userDrawn="1"/>
        </p:nvSpPr>
        <p:spPr>
          <a:xfrm>
            <a:off x="5157477" y="6514019"/>
            <a:ext cx="1870705" cy="205121"/>
          </a:xfrm>
          <a:prstGeom prst="rect">
            <a:avLst/>
          </a:prstGeom>
          <a:noFill/>
        </p:spPr>
        <p:txBody>
          <a:bodyPr vert="horz" wrap="none" lIns="0" tIns="0" rIns="0" bIns="0" rtlCol="0">
            <a:spAutoFit/>
          </a:bodyPr>
          <a:lstStyle/>
          <a:p>
            <a:pPr algn="ctr" defTabSz="609585"/>
            <a:r>
              <a:rPr lang="en-US" sz="1333">
                <a:solidFill>
                  <a:prstClr val="white"/>
                </a:solidFill>
              </a:rPr>
              <a:t>DCG Connectivity Group</a:t>
            </a:r>
          </a:p>
        </p:txBody>
      </p:sp>
      <p:sp>
        <p:nvSpPr>
          <p:cNvPr id="9" name="Footer Placeholder 4"/>
          <p:cNvSpPr>
            <a:spLocks noGrp="1"/>
          </p:cNvSpPr>
          <p:nvPr>
            <p:ph type="ftr" sz="quarter" idx="3"/>
          </p:nvPr>
        </p:nvSpPr>
        <p:spPr>
          <a:xfrm>
            <a:off x="76747" y="6431459"/>
            <a:ext cx="3860800" cy="366183"/>
          </a:xfrm>
          <a:prstGeom prst="rect">
            <a:avLst/>
          </a:prstGeom>
        </p:spPr>
        <p:txBody>
          <a:bodyPr vert="horz" lIns="91440" tIns="45720" rIns="91440" bIns="45720" rtlCol="0" anchor="ctr"/>
          <a:lstStyle>
            <a:lvl1pPr algn="l">
              <a:defRPr sz="1067">
                <a:solidFill>
                  <a:srgbClr val="FFFFFF"/>
                </a:solidFill>
              </a:defRPr>
            </a:lvl1pPr>
          </a:lstStyle>
          <a:p>
            <a:r>
              <a:rPr lang="en-US"/>
              <a:t>Intel Confidential</a:t>
            </a:r>
          </a:p>
        </p:txBody>
      </p:sp>
    </p:spTree>
    <p:extLst>
      <p:ext uri="{BB962C8B-B14F-4D97-AF65-F5344CB8AC3E}">
        <p14:creationId xmlns:p14="http://schemas.microsoft.com/office/powerpoint/2010/main" val="233544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2116" y="6345936"/>
            <a:ext cx="12192000" cy="512064"/>
          </a:xfrm>
          <a:prstGeom prst="rect">
            <a:avLst/>
          </a:prstGeom>
          <a:gradFill flip="none" rotWithShape="1">
            <a:gsLst>
              <a:gs pos="32000">
                <a:schemeClr val="tx2"/>
              </a:gs>
              <a:gs pos="95000">
                <a:srgbClr val="009FDF"/>
              </a:gs>
              <a:gs pos="78000">
                <a:srgbClr val="0071C5"/>
              </a:gs>
            </a:gsLst>
            <a:lin ang="1986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a:solidFill>
                <a:prstClr val="white"/>
              </a:solidFill>
            </a:endParaRPr>
          </a:p>
        </p:txBody>
      </p:sp>
      <p:pic>
        <p:nvPicPr>
          <p:cNvPr id="11" name="Picture 2" descr="\\.psf\Home\Desktop\Intel.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0986554" y="6440786"/>
            <a:ext cx="485781" cy="320175"/>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Connector 11"/>
          <p:cNvCxnSpPr/>
          <p:nvPr/>
        </p:nvCxnSpPr>
        <p:spPr>
          <a:xfrm>
            <a:off x="11624735" y="6432680"/>
            <a:ext cx="3175" cy="316992"/>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 name="Title Placeholder 1"/>
          <p:cNvSpPr>
            <a:spLocks noGrp="1"/>
          </p:cNvSpPr>
          <p:nvPr>
            <p:ph type="title"/>
          </p:nvPr>
        </p:nvSpPr>
        <p:spPr>
          <a:xfrm>
            <a:off x="607484" y="413507"/>
            <a:ext cx="10972800" cy="813100"/>
          </a:xfrm>
          <a:prstGeom prst="rect">
            <a:avLst/>
          </a:prstGeom>
        </p:spPr>
        <p:txBody>
          <a:bodyPr vert="horz" lIns="0" tIns="0" rIns="0" bIns="0" rtlCol="0" anchor="t" anchorCtr="0">
            <a:noAutofit/>
          </a:bodyPr>
          <a:lstStyle/>
          <a:p>
            <a:r>
              <a:rPr lang="en-US"/>
              <a:t>28pt Intel Clear Headline</a:t>
            </a:r>
          </a:p>
        </p:txBody>
      </p:sp>
      <p:sp>
        <p:nvSpPr>
          <p:cNvPr id="3" name="Text Placeholder 2"/>
          <p:cNvSpPr>
            <a:spLocks noGrp="1"/>
          </p:cNvSpPr>
          <p:nvPr>
            <p:ph type="body" idx="1"/>
          </p:nvPr>
        </p:nvSpPr>
        <p:spPr>
          <a:xfrm>
            <a:off x="607484" y="1266607"/>
            <a:ext cx="10970683" cy="4831568"/>
          </a:xfrm>
          <a:prstGeom prst="rect">
            <a:avLst/>
          </a:prstGeom>
        </p:spPr>
        <p:txBody>
          <a:bodyPr vert="horz" lIns="0" tIns="0" rIns="0" bIns="0" rtlCol="0">
            <a:noAutofit/>
          </a:bodyPr>
          <a:lstStyle/>
          <a:p>
            <a:pPr lvl="0"/>
            <a:r>
              <a:rPr lang="en-US"/>
              <a:t>20pt Intel Clear body text</a:t>
            </a:r>
          </a:p>
          <a:p>
            <a:pPr lvl="1"/>
            <a:r>
              <a:rPr lang="en-US"/>
              <a:t>16pt Intel Clear bullet one</a:t>
            </a:r>
          </a:p>
          <a:p>
            <a:pPr lvl="2"/>
            <a:r>
              <a:rPr lang="en-US"/>
              <a:t>16pt Intel Clear sub-bullet</a:t>
            </a:r>
          </a:p>
          <a:p>
            <a:pPr lvl="3"/>
            <a:r>
              <a:rPr lang="en-US" err="1"/>
              <a:t>14pt</a:t>
            </a:r>
            <a:r>
              <a:rPr lang="en-US"/>
              <a:t> Intel Clear fourth level</a:t>
            </a:r>
          </a:p>
          <a:p>
            <a:pPr lvl="4"/>
            <a:r>
              <a:rPr lang="en-US" err="1"/>
              <a:t>14pt</a:t>
            </a:r>
            <a:r>
              <a:rPr lang="en-US"/>
              <a:t> Intel Clear fifth level</a:t>
            </a:r>
          </a:p>
        </p:txBody>
      </p:sp>
      <p:sp>
        <p:nvSpPr>
          <p:cNvPr id="6" name="Slide Number Placeholder 5"/>
          <p:cNvSpPr>
            <a:spLocks noGrp="1"/>
          </p:cNvSpPr>
          <p:nvPr>
            <p:ph type="sldNum" sz="quarter" idx="4"/>
          </p:nvPr>
        </p:nvSpPr>
        <p:spPr>
          <a:xfrm>
            <a:off x="9163136" y="6432516"/>
            <a:ext cx="2844800" cy="365125"/>
          </a:xfrm>
          <a:prstGeom prst="rect">
            <a:avLst/>
          </a:prstGeom>
        </p:spPr>
        <p:txBody>
          <a:bodyPr vert="horz" lIns="0" tIns="0" rIns="0" bIns="0" rtlCol="0" anchor="ctr"/>
          <a:lstStyle>
            <a:lvl1pPr algn="r">
              <a:defRPr sz="1067">
                <a:solidFill>
                  <a:schemeClr val="bg1"/>
                </a:solidFill>
                <a:latin typeface="+mn-lt"/>
                <a:cs typeface="Arial" panose="020B0604020202020204" pitchFamily="34" charset="0"/>
              </a:defRPr>
            </a:lvl1pPr>
          </a:lstStyle>
          <a:p>
            <a:pPr defTabSz="609585"/>
            <a:fld id="{EE2556C5-CE8C-6547-B838-EA80C61A4AF7}" type="slidenum">
              <a:rPr lang="en-US" smtClean="0">
                <a:solidFill>
                  <a:prstClr val="white"/>
                </a:solidFill>
              </a:rPr>
              <a:pPr defTabSz="609585"/>
              <a:t>‹#›</a:t>
            </a:fld>
            <a:endParaRPr lang="en-US">
              <a:solidFill>
                <a:prstClr val="white"/>
              </a:solidFill>
            </a:endParaRPr>
          </a:p>
        </p:txBody>
      </p:sp>
      <p:sp>
        <p:nvSpPr>
          <p:cNvPr id="5" name="Footer Placeholder 4"/>
          <p:cNvSpPr>
            <a:spLocks noGrp="1"/>
          </p:cNvSpPr>
          <p:nvPr>
            <p:ph type="ftr" sz="quarter" idx="3"/>
          </p:nvPr>
        </p:nvSpPr>
        <p:spPr>
          <a:xfrm>
            <a:off x="76747" y="6431459"/>
            <a:ext cx="3860800" cy="366183"/>
          </a:xfrm>
          <a:prstGeom prst="rect">
            <a:avLst/>
          </a:prstGeom>
        </p:spPr>
        <p:txBody>
          <a:bodyPr vert="horz" lIns="91440" tIns="45720" rIns="91440" bIns="45720" rtlCol="0" anchor="ctr"/>
          <a:lstStyle>
            <a:lvl1pPr algn="l">
              <a:defRPr sz="1067">
                <a:solidFill>
                  <a:srgbClr val="FFFFFF"/>
                </a:solidFill>
              </a:defRPr>
            </a:lvl1pPr>
          </a:lstStyle>
          <a:p>
            <a:pPr defTabSz="609585"/>
            <a:r>
              <a:rPr lang="en-US"/>
              <a:t>Intel Confidential</a:t>
            </a:r>
          </a:p>
        </p:txBody>
      </p:sp>
    </p:spTree>
    <p:extLst>
      <p:ext uri="{BB962C8B-B14F-4D97-AF65-F5344CB8AC3E}">
        <p14:creationId xmlns:p14="http://schemas.microsoft.com/office/powerpoint/2010/main" val="36547244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dt="0"/>
  <p:txStyles>
    <p:titleStyle>
      <a:lvl1pPr algn="l" defTabSz="609585" rtl="0" eaLnBrk="1" latinLnBrk="0" hangingPunct="1">
        <a:lnSpc>
          <a:spcPct val="100000"/>
        </a:lnSpc>
        <a:spcBef>
          <a:spcPct val="0"/>
        </a:spcBef>
        <a:buNone/>
        <a:defRPr sz="3733" b="0" i="0" kern="1200" spc="0" baseline="0">
          <a:solidFill>
            <a:schemeClr val="tx2"/>
          </a:solidFill>
          <a:latin typeface="+mj-lt"/>
          <a:ea typeface="Intel Clear"/>
          <a:cs typeface="Arial" panose="020B0604020202020204" pitchFamily="34" charset="0"/>
        </a:defRPr>
      </a:lvl1pPr>
    </p:titleStyle>
    <p:bodyStyle>
      <a:lvl1pPr marL="0" indent="0" algn="l" defTabSz="609585" rtl="0" eaLnBrk="1" latinLnBrk="0" hangingPunct="1">
        <a:spcBef>
          <a:spcPts val="1600"/>
        </a:spcBef>
        <a:spcAft>
          <a:spcPts val="0"/>
        </a:spcAft>
        <a:buFont typeface="Wingdings" panose="05000000000000000000" pitchFamily="2" charset="2"/>
        <a:buNone/>
        <a:defRPr sz="2667" b="0" kern="1200">
          <a:solidFill>
            <a:srgbClr val="0071C5"/>
          </a:solidFill>
          <a:latin typeface="+mn-lt"/>
          <a:ea typeface="+mn-ea"/>
          <a:cs typeface="Arial" panose="020B0604020202020204" pitchFamily="34" charset="0"/>
        </a:defRPr>
      </a:lvl1pPr>
      <a:lvl2pPr marL="300559" indent="-300559" algn="l" defTabSz="609585" rtl="0" eaLnBrk="1" latinLnBrk="0" hangingPunct="1">
        <a:spcBef>
          <a:spcPts val="0"/>
        </a:spcBef>
        <a:buFont typeface="Wingdings" charset="2"/>
        <a:buChar char="§"/>
        <a:defRPr sz="2133" kern="1200" baseline="0">
          <a:solidFill>
            <a:schemeClr val="tx2"/>
          </a:solidFill>
          <a:latin typeface="+mn-lt"/>
          <a:ea typeface="+mn-ea"/>
          <a:cs typeface="Arial" panose="020B0604020202020204" pitchFamily="34" charset="0"/>
        </a:defRPr>
      </a:lvl2pPr>
      <a:lvl3pPr marL="761981" indent="-304792" algn="l" defTabSz="609585" rtl="0" eaLnBrk="1" latinLnBrk="0" hangingPunct="1">
        <a:spcBef>
          <a:spcPts val="0"/>
        </a:spcBef>
        <a:buFont typeface="Intel Clear" panose="020B0604020203020204" pitchFamily="34" charset="0"/>
        <a:buChar char="–"/>
        <a:defRPr sz="2133" kern="1200">
          <a:solidFill>
            <a:schemeClr val="tx2"/>
          </a:solidFill>
          <a:latin typeface="+mn-lt"/>
          <a:ea typeface="+mn-ea"/>
          <a:cs typeface="Arial" panose="020B0604020202020204" pitchFamily="34" charset="0"/>
        </a:defRPr>
      </a:lvl3pPr>
      <a:lvl4pPr marL="1293252" indent="-304792" algn="l" defTabSz="609585" rtl="0" eaLnBrk="1" latinLnBrk="0" hangingPunct="1">
        <a:spcBef>
          <a:spcPts val="0"/>
        </a:spcBef>
        <a:buFont typeface="Arial"/>
        <a:buChar char="–"/>
        <a:defRPr sz="1867" kern="1200">
          <a:solidFill>
            <a:schemeClr val="tx2"/>
          </a:solidFill>
          <a:latin typeface="+mn-lt"/>
          <a:ea typeface="+mn-ea"/>
          <a:cs typeface="Arial" panose="020B0604020202020204" pitchFamily="34" charset="0"/>
        </a:defRPr>
      </a:lvl4pPr>
      <a:lvl5pPr marL="1758907" indent="-304792" algn="l" defTabSz="609585" rtl="0" eaLnBrk="1" latinLnBrk="0" hangingPunct="1">
        <a:spcBef>
          <a:spcPts val="0"/>
        </a:spcBef>
        <a:buFont typeface="Intel Clear" panose="020B0604020203020204" pitchFamily="34" charset="0"/>
        <a:buChar char="–"/>
        <a:defRPr sz="1867" kern="1200">
          <a:solidFill>
            <a:schemeClr val="tx2"/>
          </a:solidFill>
          <a:latin typeface="+mn-lt"/>
          <a:ea typeface="+mn-ea"/>
          <a:cs typeface="Arial" panose="020B0604020202020204" pitchFamily="34"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3.svg"/><Relationship Id="rId7" Type="http://schemas.openxmlformats.org/officeDocument/2006/relationships/diagramColors" Target="../diagrams/colors1.xml"/><Relationship Id="rId2" Type="http://schemas.openxmlformats.org/officeDocument/2006/relationships/image" Target="../media/image12.png"/><Relationship Id="rId1" Type="http://schemas.openxmlformats.org/officeDocument/2006/relationships/slideLayout" Target="../slideLayouts/slideLayout5.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hyperlink" Target="https://tools.ietf.org/html/rfc4543" TargetMode="External"/><Relationship Id="rId2" Type="http://schemas.openxmlformats.org/officeDocument/2006/relationships/hyperlink" Target="https://tools.ietf.org/html/rfc4106"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5F00FB1-B182-4FEF-89D7-59D3517C5CE9}"/>
              </a:ext>
            </a:extLst>
          </p:cNvPr>
          <p:cNvSpPr>
            <a:spLocks noGrp="1"/>
          </p:cNvSpPr>
          <p:nvPr>
            <p:ph type="ftr" sz="quarter" idx="3"/>
          </p:nvPr>
        </p:nvSpPr>
        <p:spPr/>
        <p:txBody>
          <a:bodyPr/>
          <a:lstStyle/>
          <a:p>
            <a:r>
              <a:rPr lang="en-US"/>
              <a:t>Intel Confidential</a:t>
            </a:r>
          </a:p>
        </p:txBody>
      </p:sp>
      <p:sp>
        <p:nvSpPr>
          <p:cNvPr id="5" name="Title 6">
            <a:extLst>
              <a:ext uri="{FF2B5EF4-FFF2-40B4-BE49-F238E27FC236}">
                <a16:creationId xmlns:a16="http://schemas.microsoft.com/office/drawing/2014/main" id="{301C3ECF-769D-46B7-A302-E9FAD5410E15}"/>
              </a:ext>
            </a:extLst>
          </p:cNvPr>
          <p:cNvSpPr>
            <a:spLocks noGrp="1"/>
          </p:cNvSpPr>
          <p:nvPr>
            <p:ph type="ctrTitle"/>
          </p:nvPr>
        </p:nvSpPr>
        <p:spPr>
          <a:xfrm>
            <a:off x="452582" y="2959100"/>
            <a:ext cx="11462327" cy="1470025"/>
          </a:xfrm>
        </p:spPr>
        <p:txBody>
          <a:bodyPr/>
          <a:lstStyle/>
          <a:p>
            <a:r>
              <a:rPr lang="en-US" dirty="0"/>
              <a:t>Inline Crypto Engine in MEV</a:t>
            </a:r>
          </a:p>
        </p:txBody>
      </p:sp>
      <p:sp>
        <p:nvSpPr>
          <p:cNvPr id="6" name="Subtitle 2">
            <a:extLst>
              <a:ext uri="{FF2B5EF4-FFF2-40B4-BE49-F238E27FC236}">
                <a16:creationId xmlns:a16="http://schemas.microsoft.com/office/drawing/2014/main" id="{B34C6409-BE24-485E-B769-53A5D58440D3}"/>
              </a:ext>
            </a:extLst>
          </p:cNvPr>
          <p:cNvSpPr>
            <a:spLocks noGrp="1"/>
          </p:cNvSpPr>
          <p:nvPr>
            <p:ph type="subTitle" idx="1"/>
          </p:nvPr>
        </p:nvSpPr>
        <p:spPr>
          <a:xfrm>
            <a:off x="607484" y="4657344"/>
            <a:ext cx="8440283" cy="1233813"/>
          </a:xfrm>
        </p:spPr>
        <p:txBody>
          <a:bodyPr/>
          <a:lstStyle/>
          <a:p>
            <a:r>
              <a:rPr lang="en-US"/>
              <a:t>Intel MEV ICE </a:t>
            </a:r>
            <a:r>
              <a:rPr lang="en-US" dirty="0" err="1"/>
              <a:t>IPSec</a:t>
            </a:r>
            <a:r>
              <a:rPr lang="en-US" dirty="0"/>
              <a:t> Team</a:t>
            </a:r>
          </a:p>
        </p:txBody>
      </p:sp>
    </p:spTree>
    <p:extLst>
      <p:ext uri="{BB962C8B-B14F-4D97-AF65-F5344CB8AC3E}">
        <p14:creationId xmlns:p14="http://schemas.microsoft.com/office/powerpoint/2010/main" val="22466451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9E9F9-965F-46DA-8EB3-01C3C2B90992}"/>
              </a:ext>
            </a:extLst>
          </p:cNvPr>
          <p:cNvSpPr>
            <a:spLocks noGrp="1"/>
          </p:cNvSpPr>
          <p:nvPr>
            <p:ph type="ctrTitle"/>
          </p:nvPr>
        </p:nvSpPr>
        <p:spPr/>
        <p:txBody>
          <a:bodyPr/>
          <a:lstStyle/>
          <a:p>
            <a:r>
              <a:rPr lang="en-US" dirty="0"/>
              <a:t>Control Plane Flow</a:t>
            </a:r>
          </a:p>
        </p:txBody>
      </p:sp>
      <p:sp>
        <p:nvSpPr>
          <p:cNvPr id="4" name="Footer Placeholder 3">
            <a:extLst>
              <a:ext uri="{FF2B5EF4-FFF2-40B4-BE49-F238E27FC236}">
                <a16:creationId xmlns:a16="http://schemas.microsoft.com/office/drawing/2014/main" id="{AAB86276-9BE9-47F3-AC4C-DA0D3D9EF639}"/>
              </a:ext>
            </a:extLst>
          </p:cNvPr>
          <p:cNvSpPr>
            <a:spLocks noGrp="1"/>
          </p:cNvSpPr>
          <p:nvPr>
            <p:ph type="ftr" sz="quarter" idx="3"/>
          </p:nvPr>
        </p:nvSpPr>
        <p:spPr/>
        <p:txBody>
          <a:bodyPr/>
          <a:lstStyle/>
          <a:p>
            <a:r>
              <a:rPr lang="en-US"/>
              <a:t>Intel Confidential</a:t>
            </a:r>
          </a:p>
        </p:txBody>
      </p:sp>
    </p:spTree>
    <p:extLst>
      <p:ext uri="{BB962C8B-B14F-4D97-AF65-F5344CB8AC3E}">
        <p14:creationId xmlns:p14="http://schemas.microsoft.com/office/powerpoint/2010/main" val="324143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
            <a:extLst>
              <a:ext uri="{FF2B5EF4-FFF2-40B4-BE49-F238E27FC236}">
                <a16:creationId xmlns:a16="http://schemas.microsoft.com/office/drawing/2014/main" id="{9A9C0D1B-C49D-6D56-DBA6-F42CB1E0D2E5}"/>
              </a:ext>
            </a:extLst>
          </p:cNvPr>
          <p:cNvSpPr>
            <a:spLocks noGrp="1"/>
          </p:cNvSpPr>
          <p:nvPr>
            <p:ph type="sldNum" sz="quarter" idx="12"/>
          </p:nvPr>
        </p:nvSpPr>
        <p:spPr>
          <a:xfrm>
            <a:off x="9163136" y="6432516"/>
            <a:ext cx="2844800" cy="365125"/>
          </a:xfrm>
        </p:spPr>
        <p:txBody>
          <a:bodyPr anchor="ctr">
            <a:normAutofit/>
          </a:bodyPr>
          <a:lstStyle/>
          <a:p>
            <a:pPr>
              <a:spcAft>
                <a:spcPts val="600"/>
              </a:spcAft>
            </a:pPr>
            <a:fld id="{EE2556C5-CE8C-6547-B838-EA80C61A4AF7}" type="slidenum">
              <a:rPr lang="en-US" smtClean="0">
                <a:solidFill>
                  <a:prstClr val="white"/>
                </a:solidFill>
              </a:rPr>
              <a:pPr>
                <a:spcAft>
                  <a:spcPts val="600"/>
                </a:spcAft>
              </a:pPr>
              <a:t>11</a:t>
            </a:fld>
            <a:endParaRPr lang="en-US">
              <a:solidFill>
                <a:prstClr val="white"/>
              </a:solidFill>
            </a:endParaRPr>
          </a:p>
        </p:txBody>
      </p:sp>
      <p:sp>
        <p:nvSpPr>
          <p:cNvPr id="2" name="Title 1">
            <a:extLst>
              <a:ext uri="{FF2B5EF4-FFF2-40B4-BE49-F238E27FC236}">
                <a16:creationId xmlns:a16="http://schemas.microsoft.com/office/drawing/2014/main" id="{10D6E7EF-9DB8-4D98-801F-AAC6C9EF3B72}"/>
              </a:ext>
            </a:extLst>
          </p:cNvPr>
          <p:cNvSpPr>
            <a:spLocks noGrp="1"/>
          </p:cNvSpPr>
          <p:nvPr>
            <p:ph type="title"/>
          </p:nvPr>
        </p:nvSpPr>
        <p:spPr>
          <a:xfrm>
            <a:off x="607484" y="411798"/>
            <a:ext cx="11162382" cy="801477"/>
          </a:xfrm>
        </p:spPr>
        <p:txBody>
          <a:bodyPr anchor="t">
            <a:normAutofit/>
          </a:bodyPr>
          <a:lstStyle/>
          <a:p>
            <a:r>
              <a:rPr lang="en-US" sz="3200" dirty="0">
                <a:solidFill>
                  <a:schemeClr val="accent1"/>
                </a:solidFill>
                <a:latin typeface="Intel Clear Light" panose="020B0404020203020204" pitchFamily="34" charset="0"/>
                <a:ea typeface="Intel Clear Light" panose="020B0404020203020204" pitchFamily="34" charset="0"/>
                <a:cs typeface="Intel Clear Light" panose="020B0404020203020204" pitchFamily="34" charset="0"/>
              </a:rPr>
              <a:t>Crypto Configuration through TDI (Table Driven Interface)</a:t>
            </a:r>
          </a:p>
        </p:txBody>
      </p:sp>
      <p:pic>
        <p:nvPicPr>
          <p:cNvPr id="4" name="Picture 3">
            <a:extLst>
              <a:ext uri="{FF2B5EF4-FFF2-40B4-BE49-F238E27FC236}">
                <a16:creationId xmlns:a16="http://schemas.microsoft.com/office/drawing/2014/main" id="{78B01C50-BA44-40A8-A052-A4A84C4B21E8}"/>
              </a:ext>
            </a:extLst>
          </p:cNvPr>
          <p:cNvPicPr>
            <a:picLocks noChangeAspect="1"/>
          </p:cNvPicPr>
          <p:nvPr/>
        </p:nvPicPr>
        <p:blipFill>
          <a:blip r:embed="rId3"/>
          <a:stretch>
            <a:fillRect/>
          </a:stretch>
        </p:blipFill>
        <p:spPr>
          <a:xfrm>
            <a:off x="5187762" y="1266606"/>
            <a:ext cx="6743087" cy="4905596"/>
          </a:xfrm>
          <a:prstGeom prst="rect">
            <a:avLst/>
          </a:prstGeom>
          <a:noFill/>
        </p:spPr>
      </p:pic>
      <p:sp>
        <p:nvSpPr>
          <p:cNvPr id="14" name="Footer Placeholder 4">
            <a:extLst>
              <a:ext uri="{FF2B5EF4-FFF2-40B4-BE49-F238E27FC236}">
                <a16:creationId xmlns:a16="http://schemas.microsoft.com/office/drawing/2014/main" id="{AFC48201-B036-ECB3-FA82-F934F829B6FD}"/>
              </a:ext>
            </a:extLst>
          </p:cNvPr>
          <p:cNvSpPr>
            <a:spLocks noGrp="1"/>
          </p:cNvSpPr>
          <p:nvPr>
            <p:ph type="ftr" sz="quarter" idx="3"/>
          </p:nvPr>
        </p:nvSpPr>
        <p:spPr>
          <a:xfrm>
            <a:off x="76747" y="6431459"/>
            <a:ext cx="3860800" cy="366183"/>
          </a:xfrm>
        </p:spPr>
        <p:txBody>
          <a:bodyPr anchor="ctr">
            <a:normAutofit/>
          </a:bodyPr>
          <a:lstStyle/>
          <a:p>
            <a:pPr>
              <a:spcAft>
                <a:spcPts val="600"/>
              </a:spcAft>
            </a:pPr>
            <a:r>
              <a:rPr lang="en-US"/>
              <a:t>Intel Confidential</a:t>
            </a:r>
          </a:p>
        </p:txBody>
      </p:sp>
      <p:sp>
        <p:nvSpPr>
          <p:cNvPr id="6" name="Content Placeholder 1">
            <a:extLst>
              <a:ext uri="{FF2B5EF4-FFF2-40B4-BE49-F238E27FC236}">
                <a16:creationId xmlns:a16="http://schemas.microsoft.com/office/drawing/2014/main" id="{FBF80AF2-60F6-4FC4-B6EB-A1D7582C064F}"/>
              </a:ext>
            </a:extLst>
          </p:cNvPr>
          <p:cNvSpPr txBox="1">
            <a:spLocks/>
          </p:cNvSpPr>
          <p:nvPr/>
        </p:nvSpPr>
        <p:spPr>
          <a:xfrm>
            <a:off x="422134" y="1140914"/>
            <a:ext cx="4539124" cy="4682370"/>
          </a:xfrm>
          <a:prstGeom prst="rect">
            <a:avLst/>
          </a:prstGeom>
        </p:spPr>
        <p:txBody>
          <a:bodyPr vert="horz" lIns="0" tIns="0" rIns="0" bIns="0" rtlCol="0" anchor="t">
            <a:noAutofit/>
          </a:bodyPr>
          <a:lstStyle>
            <a:lvl1pPr marL="228600" indent="-228600" algn="l" defTabSz="914400" rtl="0" eaLnBrk="1" latinLnBrk="0" hangingPunct="1">
              <a:lnSpc>
                <a:spcPct val="90000"/>
              </a:lnSpc>
              <a:spcBef>
                <a:spcPts val="1000"/>
              </a:spcBef>
              <a:buFont typeface="IntelOne Display Regular" panose="020B0503020203020204" pitchFamily="34" charset="0"/>
              <a:buChar char="•"/>
              <a:defRPr lang="en-US" sz="2400" kern="1200" dirty="0" smtClean="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IntelOne Display Regular" panose="020B0503020203020204" pitchFamily="34" charset="0"/>
              <a:buChar char="•"/>
              <a:defRPr lang="en-US" sz="2400" kern="1200" dirty="0" smtClean="0">
                <a:solidFill>
                  <a:schemeClr val="tx2"/>
                </a:solidFill>
                <a:latin typeface="+mj-lt"/>
                <a:ea typeface="+mn-ea"/>
                <a:cs typeface="+mn-cs"/>
              </a:defRPr>
            </a:lvl2pPr>
            <a:lvl3pPr marL="1143000" indent="-228600" algn="l" defTabSz="914400" rtl="0" eaLnBrk="1" latinLnBrk="0" hangingPunct="1">
              <a:lnSpc>
                <a:spcPct val="90000"/>
              </a:lnSpc>
              <a:spcBef>
                <a:spcPts val="500"/>
              </a:spcBef>
              <a:buFont typeface="IntelOne Display Regular" panose="020B0503020203020204" pitchFamily="34" charset="0"/>
              <a:buChar char="•"/>
              <a:defRPr lang="en-US" sz="1867" kern="1200" dirty="0" smtClean="0">
                <a:solidFill>
                  <a:schemeClr val="tx2"/>
                </a:solidFill>
                <a:latin typeface="+mj-lt"/>
                <a:ea typeface="+mn-ea"/>
                <a:cs typeface="+mn-cs"/>
              </a:defRPr>
            </a:lvl3pPr>
            <a:lvl4pPr marL="1600200" indent="-228600" algn="l" defTabSz="914400" rtl="0" eaLnBrk="1" latinLnBrk="0" hangingPunct="1">
              <a:lnSpc>
                <a:spcPct val="90000"/>
              </a:lnSpc>
              <a:spcBef>
                <a:spcPts val="500"/>
              </a:spcBef>
              <a:buFont typeface="IntelOne Display Regular" panose="020B0503020203020204" pitchFamily="34" charset="0"/>
              <a:buChar char="•"/>
              <a:defRPr lang="en-US" sz="1600" kern="1200" dirty="0" smtClean="0">
                <a:solidFill>
                  <a:schemeClr val="tx2"/>
                </a:solidFill>
                <a:latin typeface="+mj-lt"/>
                <a:ea typeface="+mn-ea"/>
                <a:cs typeface="+mn-cs"/>
              </a:defRPr>
            </a:lvl4pPr>
            <a:lvl5pPr marL="2057400" indent="-228600" algn="l" defTabSz="914400" rtl="0" eaLnBrk="1" latinLnBrk="0" hangingPunct="1">
              <a:lnSpc>
                <a:spcPct val="90000"/>
              </a:lnSpc>
              <a:spcBef>
                <a:spcPts val="500"/>
              </a:spcBef>
              <a:buFont typeface="IntelOne Display Regular" panose="020B0503020203020204" pitchFamily="34" charset="0"/>
              <a:buChar char="•"/>
              <a:defRPr lang="en-US" sz="1600" kern="1200" dirty="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07000"/>
              </a:lnSpc>
              <a:spcBef>
                <a:spcPts val="0"/>
              </a:spcBef>
              <a:defRPr/>
            </a:pPr>
            <a:r>
              <a:rPr lang="en-US" sz="1400" dirty="0">
                <a:solidFill>
                  <a:srgbClr val="0068B5"/>
                </a:solidFill>
                <a:latin typeface="Intel Clear Light"/>
                <a:cs typeface="Times New Roman"/>
              </a:rPr>
              <a:t>Table Driven Interface (TDI) is a Target Agnostic Interface, present under opensource p4lang/</a:t>
            </a:r>
            <a:r>
              <a:rPr lang="en-US" sz="1400" dirty="0" err="1">
                <a:solidFill>
                  <a:srgbClr val="0068B5"/>
                </a:solidFill>
                <a:latin typeface="Intel Clear Light"/>
                <a:cs typeface="Times New Roman"/>
              </a:rPr>
              <a:t>tdi</a:t>
            </a:r>
            <a:r>
              <a:rPr lang="en-US" sz="1400" dirty="0">
                <a:solidFill>
                  <a:srgbClr val="0068B5"/>
                </a:solidFill>
                <a:latin typeface="Intel Clear Light"/>
                <a:cs typeface="Times New Roman"/>
              </a:rPr>
              <a:t>.</a:t>
            </a:r>
          </a:p>
          <a:p>
            <a:pPr marL="342900" indent="-342900">
              <a:lnSpc>
                <a:spcPct val="107000"/>
              </a:lnSpc>
              <a:spcBef>
                <a:spcPts val="0"/>
              </a:spcBef>
              <a:defRPr/>
            </a:pPr>
            <a:r>
              <a:rPr lang="en-US" sz="1400" dirty="0">
                <a:solidFill>
                  <a:srgbClr val="0068B5"/>
                </a:solidFill>
                <a:latin typeface="Intel Clear Light"/>
                <a:ea typeface="Calibri"/>
                <a:cs typeface="Times New Roman"/>
              </a:rPr>
              <a:t>MEV TDI backend uses C++ polymorphism to implement different tables.</a:t>
            </a:r>
          </a:p>
          <a:p>
            <a:pPr marL="0" indent="0">
              <a:lnSpc>
                <a:spcPct val="107000"/>
              </a:lnSpc>
              <a:spcBef>
                <a:spcPts val="0"/>
              </a:spcBef>
              <a:buNone/>
              <a:defRPr/>
            </a:pPr>
            <a:endParaRPr lang="en-US" sz="1400" dirty="0">
              <a:solidFill>
                <a:srgbClr val="0068B5"/>
              </a:solidFill>
              <a:latin typeface="Intel Clear Light"/>
              <a:ea typeface="Calibri"/>
              <a:cs typeface="Times New Roman"/>
            </a:endParaRPr>
          </a:p>
          <a:p>
            <a:pPr marL="342900" indent="-342900">
              <a:lnSpc>
                <a:spcPct val="107000"/>
              </a:lnSpc>
              <a:spcBef>
                <a:spcPts val="0"/>
              </a:spcBef>
              <a:defRPr/>
            </a:pPr>
            <a:r>
              <a:rPr lang="en-US" sz="1400" dirty="0" err="1">
                <a:solidFill>
                  <a:srgbClr val="0068B5"/>
                </a:solidFill>
                <a:latin typeface="Intel Clear Light"/>
                <a:ea typeface="+mj-lt"/>
                <a:cs typeface="+mj-lt"/>
              </a:rPr>
              <a:t>IPSec</a:t>
            </a:r>
            <a:r>
              <a:rPr lang="en-US" sz="1400" dirty="0">
                <a:solidFill>
                  <a:srgbClr val="0068B5"/>
                </a:solidFill>
                <a:latin typeface="Intel Clear Light"/>
                <a:ea typeface="+mj-lt"/>
                <a:cs typeface="+mj-lt"/>
              </a:rPr>
              <a:t> SPD &amp; SAD classification tables are configured through P4 based TDI tables.</a:t>
            </a:r>
          </a:p>
          <a:p>
            <a:pPr marL="342900" indent="-342900">
              <a:lnSpc>
                <a:spcPct val="107000"/>
              </a:lnSpc>
              <a:spcBef>
                <a:spcPts val="0"/>
              </a:spcBef>
              <a:defRPr/>
            </a:pPr>
            <a:r>
              <a:rPr lang="en-US" sz="1400" dirty="0" err="1">
                <a:solidFill>
                  <a:srgbClr val="0068B5"/>
                </a:solidFill>
                <a:latin typeface="Intel Clear Light"/>
                <a:ea typeface="+mj-lt"/>
                <a:cs typeface="+mj-lt"/>
              </a:rPr>
              <a:t>IPSec</a:t>
            </a:r>
            <a:r>
              <a:rPr lang="en-US" sz="1400" dirty="0">
                <a:solidFill>
                  <a:srgbClr val="0068B5"/>
                </a:solidFill>
                <a:latin typeface="Intel Clear Light"/>
                <a:ea typeface="+mj-lt"/>
                <a:cs typeface="+mj-lt"/>
              </a:rPr>
              <a:t> SAD database containing SA attributes are configured through fixed function (non-P4) TDI tables.</a:t>
            </a:r>
          </a:p>
          <a:p>
            <a:pPr marL="342900" indent="-342900">
              <a:lnSpc>
                <a:spcPct val="107000"/>
              </a:lnSpc>
              <a:spcBef>
                <a:spcPts val="0"/>
              </a:spcBef>
              <a:defRPr/>
            </a:pPr>
            <a:endParaRPr lang="en-US" sz="1400" dirty="0">
              <a:solidFill>
                <a:srgbClr val="0068B5"/>
              </a:solidFill>
              <a:latin typeface="Intel Clear Light"/>
              <a:ea typeface="+mj-lt"/>
              <a:cs typeface="+mj-lt"/>
            </a:endParaRPr>
          </a:p>
          <a:p>
            <a:pPr marL="342900" indent="-342900">
              <a:lnSpc>
                <a:spcPct val="107000"/>
              </a:lnSpc>
              <a:spcBef>
                <a:spcPts val="0"/>
              </a:spcBef>
              <a:defRPr/>
            </a:pPr>
            <a:r>
              <a:rPr lang="en-US" sz="1400" dirty="0">
                <a:solidFill>
                  <a:srgbClr val="0068B5"/>
                </a:solidFill>
                <a:latin typeface="Intel Clear Light"/>
                <a:cs typeface="Times New Roman"/>
              </a:rPr>
              <a:t>Every configuration entity is represented as P4(</a:t>
            </a:r>
            <a:r>
              <a:rPr lang="en-US" sz="1400" dirty="0" err="1">
                <a:solidFill>
                  <a:srgbClr val="0068B5"/>
                </a:solidFill>
                <a:latin typeface="Intel Clear Light"/>
                <a:cs typeface="Times New Roman"/>
              </a:rPr>
              <a:t>e.g</a:t>
            </a:r>
            <a:r>
              <a:rPr lang="en-US" sz="1400" dirty="0">
                <a:solidFill>
                  <a:srgbClr val="0068B5"/>
                </a:solidFill>
                <a:latin typeface="Intel Clear Light"/>
                <a:cs typeface="Times New Roman"/>
              </a:rPr>
              <a:t> </a:t>
            </a:r>
            <a:r>
              <a:rPr lang="en-US" sz="1400" dirty="0" err="1">
                <a:solidFill>
                  <a:srgbClr val="0068B5"/>
                </a:solidFill>
                <a:latin typeface="Intel Clear Light"/>
                <a:cs typeface="Times New Roman"/>
              </a:rPr>
              <a:t>MatchActionDirect</a:t>
            </a:r>
            <a:r>
              <a:rPr lang="en-US" sz="1400" dirty="0">
                <a:solidFill>
                  <a:srgbClr val="0068B5"/>
                </a:solidFill>
                <a:latin typeface="Intel Clear Light"/>
                <a:cs typeface="Times New Roman"/>
              </a:rPr>
              <a:t>) or non-P4 (Port, </a:t>
            </a:r>
            <a:r>
              <a:rPr lang="en-US" sz="1400" dirty="0" err="1">
                <a:solidFill>
                  <a:srgbClr val="0068B5"/>
                </a:solidFill>
                <a:latin typeface="Intel Clear Light"/>
                <a:cs typeface="Times New Roman"/>
              </a:rPr>
              <a:t>IPSec</a:t>
            </a:r>
            <a:r>
              <a:rPr lang="en-US" sz="1400" dirty="0">
                <a:solidFill>
                  <a:srgbClr val="0068B5"/>
                </a:solidFill>
                <a:latin typeface="Intel Clear Light"/>
                <a:cs typeface="Times New Roman"/>
              </a:rPr>
              <a:t> SAD configuration) tables.</a:t>
            </a:r>
            <a:endParaRPr lang="en-US" sz="1400" dirty="0">
              <a:solidFill>
                <a:srgbClr val="0068B5"/>
              </a:solidFill>
              <a:latin typeface="Intel Clear Light"/>
              <a:ea typeface="Calibri"/>
              <a:cs typeface="Times New Roman"/>
            </a:endParaRPr>
          </a:p>
          <a:p>
            <a:pPr marL="342900" indent="-342900">
              <a:lnSpc>
                <a:spcPct val="107000"/>
              </a:lnSpc>
              <a:spcBef>
                <a:spcPts val="0"/>
              </a:spcBef>
              <a:defRPr/>
            </a:pPr>
            <a:r>
              <a:rPr lang="en-US" sz="1400" dirty="0" err="1">
                <a:solidFill>
                  <a:srgbClr val="0068B5"/>
                </a:solidFill>
                <a:latin typeface="Intel Clear Light"/>
                <a:ea typeface="+mj-lt"/>
                <a:cs typeface="+mj-lt"/>
              </a:rPr>
              <a:t>tdi.json</a:t>
            </a:r>
            <a:r>
              <a:rPr lang="en-US" sz="1400" dirty="0">
                <a:solidFill>
                  <a:srgbClr val="0068B5"/>
                </a:solidFill>
                <a:latin typeface="Intel Clear Light"/>
                <a:ea typeface="+mj-lt"/>
                <a:cs typeface="+mj-lt"/>
              </a:rPr>
              <a:t> is a json-based contract between TDI frontend and user application on how these tables look.</a:t>
            </a:r>
          </a:p>
          <a:p>
            <a:pPr marL="342900" indent="-342900">
              <a:lnSpc>
                <a:spcPct val="107000"/>
              </a:lnSpc>
              <a:spcBef>
                <a:spcPts val="0"/>
              </a:spcBef>
              <a:defRPr/>
            </a:pPr>
            <a:r>
              <a:rPr lang="en-US" sz="1400" dirty="0">
                <a:solidFill>
                  <a:srgbClr val="0068B5"/>
                </a:solidFill>
                <a:latin typeface="Intel Clear Light"/>
                <a:ea typeface="Calibri Light" panose="020F0302020204030204"/>
                <a:cs typeface="Calibri Light" panose="020F0302020204030204"/>
              </a:rPr>
              <a:t>Compiler generates a </a:t>
            </a:r>
            <a:r>
              <a:rPr lang="en-US" sz="1400" dirty="0" err="1">
                <a:solidFill>
                  <a:srgbClr val="0068B5"/>
                </a:solidFill>
                <a:latin typeface="Intel Clear Light"/>
                <a:ea typeface="Calibri Light" panose="020F0302020204030204"/>
                <a:cs typeface="Calibri Light" panose="020F0302020204030204"/>
              </a:rPr>
              <a:t>tdi.json</a:t>
            </a:r>
            <a:r>
              <a:rPr lang="en-US" sz="1400" dirty="0">
                <a:solidFill>
                  <a:srgbClr val="0068B5"/>
                </a:solidFill>
                <a:latin typeface="Intel Clear Light"/>
                <a:ea typeface="Calibri Light" panose="020F0302020204030204"/>
                <a:cs typeface="Calibri Light" panose="020F0302020204030204"/>
              </a:rPr>
              <a:t> for P4 entities. </a:t>
            </a:r>
          </a:p>
          <a:p>
            <a:pPr marL="342900" indent="-342900">
              <a:lnSpc>
                <a:spcPct val="107000"/>
              </a:lnSpc>
              <a:spcBef>
                <a:spcPts val="0"/>
              </a:spcBef>
              <a:defRPr/>
            </a:pPr>
            <a:r>
              <a:rPr lang="en-US" sz="1400" dirty="0" err="1">
                <a:solidFill>
                  <a:srgbClr val="0068B5"/>
                </a:solidFill>
                <a:latin typeface="Intel Clear Light"/>
                <a:ea typeface="Calibri Light" panose="020F0302020204030204"/>
                <a:cs typeface="Calibri Light" panose="020F0302020204030204"/>
              </a:rPr>
              <a:t>Tdi.json</a:t>
            </a:r>
            <a:r>
              <a:rPr lang="en-US" sz="1400" dirty="0">
                <a:solidFill>
                  <a:srgbClr val="0068B5"/>
                </a:solidFill>
                <a:latin typeface="Intel Clear Light"/>
                <a:ea typeface="Calibri Light" panose="020F0302020204030204"/>
                <a:cs typeface="Calibri Light" panose="020F0302020204030204"/>
              </a:rPr>
              <a:t> for fixed function are hand-written for now.</a:t>
            </a:r>
          </a:p>
          <a:p>
            <a:pPr marL="342900" indent="-342900">
              <a:lnSpc>
                <a:spcPct val="107000"/>
              </a:lnSpc>
              <a:spcBef>
                <a:spcPts val="0"/>
              </a:spcBef>
              <a:defRPr/>
            </a:pPr>
            <a:r>
              <a:rPr lang="en-US" sz="1400" dirty="0">
                <a:solidFill>
                  <a:srgbClr val="0068B5"/>
                </a:solidFill>
                <a:latin typeface="Intel Clear Light"/>
                <a:ea typeface="Calibri Light" panose="020F0302020204030204"/>
                <a:cs typeface="Calibri Light" panose="020F0302020204030204"/>
              </a:rPr>
              <a:t>TDI json parsing library present in p4lang/</a:t>
            </a:r>
            <a:r>
              <a:rPr lang="en-US" sz="1400" dirty="0" err="1">
                <a:solidFill>
                  <a:srgbClr val="0068B5"/>
                </a:solidFill>
                <a:latin typeface="Intel Clear Light"/>
                <a:ea typeface="Calibri Light"/>
                <a:cs typeface="Calibri Light"/>
              </a:rPr>
              <a:t>tdi</a:t>
            </a:r>
            <a:r>
              <a:rPr lang="en-US" sz="1400" dirty="0">
                <a:solidFill>
                  <a:srgbClr val="0068B5"/>
                </a:solidFill>
                <a:latin typeface="Intel Clear Light"/>
                <a:ea typeface="Calibri Light"/>
                <a:cs typeface="Calibri Light"/>
              </a:rPr>
              <a:t> parses both P4 and fixed function </a:t>
            </a:r>
            <a:r>
              <a:rPr lang="en-US" sz="1400" dirty="0" err="1">
                <a:solidFill>
                  <a:srgbClr val="0068B5"/>
                </a:solidFill>
                <a:latin typeface="Intel Clear Light"/>
                <a:ea typeface="Calibri Light"/>
                <a:cs typeface="Calibri Light"/>
              </a:rPr>
              <a:t>tdi.json</a:t>
            </a:r>
            <a:r>
              <a:rPr lang="en-US" sz="1400" dirty="0">
                <a:solidFill>
                  <a:srgbClr val="0068B5"/>
                </a:solidFill>
                <a:latin typeface="Intel Clear Light"/>
                <a:ea typeface="Calibri Light"/>
                <a:cs typeface="Calibri Light"/>
              </a:rPr>
              <a:t> files.</a:t>
            </a:r>
          </a:p>
          <a:p>
            <a:pPr marL="342900" indent="-342900">
              <a:lnSpc>
                <a:spcPct val="107000"/>
              </a:lnSpc>
              <a:spcBef>
                <a:spcPts val="0"/>
              </a:spcBef>
              <a:defRPr/>
            </a:pPr>
            <a:endParaRPr lang="en-US" sz="1400" dirty="0">
              <a:solidFill>
                <a:srgbClr val="0068B5"/>
              </a:solidFill>
              <a:latin typeface="Intel Clear Light"/>
              <a:ea typeface="Calibri Light"/>
              <a:cs typeface="Calibri Light"/>
            </a:endParaRPr>
          </a:p>
          <a:p>
            <a:pPr marL="342900" indent="-342900">
              <a:lnSpc>
                <a:spcPct val="107000"/>
              </a:lnSpc>
              <a:spcBef>
                <a:spcPts val="0"/>
              </a:spcBef>
              <a:buAutoNum type="arabicPeriod"/>
              <a:defRPr/>
            </a:pPr>
            <a:endParaRPr lang="en-US" sz="1400" dirty="0">
              <a:solidFill>
                <a:srgbClr val="0068B5"/>
              </a:solidFill>
              <a:latin typeface="Intel Clear Light"/>
              <a:ea typeface="Calibri"/>
              <a:cs typeface="Times New Roman"/>
            </a:endParaRPr>
          </a:p>
          <a:p>
            <a:pPr marL="342900" indent="-342900">
              <a:lnSpc>
                <a:spcPct val="107000"/>
              </a:lnSpc>
              <a:spcBef>
                <a:spcPts val="0"/>
              </a:spcBef>
              <a:buAutoNum type="arabicPeriod"/>
              <a:defRPr/>
            </a:pPr>
            <a:endParaRPr lang="en-US" sz="1400" dirty="0">
              <a:solidFill>
                <a:srgbClr val="0068B5"/>
              </a:solidFill>
              <a:latin typeface="Intel Clear Light"/>
              <a:ea typeface="Calibri"/>
              <a:cs typeface="Times New Roman"/>
            </a:endParaRPr>
          </a:p>
          <a:p>
            <a:pPr marL="800100" lvl="1" indent="-342900">
              <a:lnSpc>
                <a:spcPct val="107000"/>
              </a:lnSpc>
              <a:spcBef>
                <a:spcPts val="0"/>
              </a:spcBef>
              <a:buAutoNum type="arabicPeriod"/>
              <a:defRPr/>
            </a:pPr>
            <a:endParaRPr lang="en-US" sz="1400" dirty="0">
              <a:solidFill>
                <a:srgbClr val="0068B5"/>
              </a:solidFill>
              <a:latin typeface="Intel Clear Light"/>
              <a:ea typeface="Calibri"/>
              <a:cs typeface="Times New Roman"/>
            </a:endParaRPr>
          </a:p>
          <a:p>
            <a:pPr marL="800100" lvl="1" indent="-342900">
              <a:lnSpc>
                <a:spcPct val="107000"/>
              </a:lnSpc>
              <a:spcBef>
                <a:spcPts val="0"/>
              </a:spcBef>
              <a:buAutoNum type="arabicPeriod"/>
              <a:defRPr/>
            </a:pPr>
            <a:endParaRPr lang="en-US" sz="1400" dirty="0">
              <a:solidFill>
                <a:srgbClr val="0068B5"/>
              </a:solidFill>
              <a:latin typeface="Intel Clear Light"/>
              <a:ea typeface="Calibri"/>
              <a:cs typeface="Times New Roman"/>
            </a:endParaRPr>
          </a:p>
        </p:txBody>
      </p:sp>
    </p:spTree>
    <p:extLst>
      <p:ext uri="{BB962C8B-B14F-4D97-AF65-F5344CB8AC3E}">
        <p14:creationId xmlns:p14="http://schemas.microsoft.com/office/powerpoint/2010/main" val="2870240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a:extLst>
              <a:ext uri="{FF2B5EF4-FFF2-40B4-BE49-F238E27FC236}">
                <a16:creationId xmlns:a16="http://schemas.microsoft.com/office/drawing/2014/main" id="{E6857E42-4C85-8490-2078-E9701050A1A7}"/>
              </a:ext>
            </a:extLst>
          </p:cNvPr>
          <p:cNvSpPr>
            <a:spLocks noGrp="1"/>
          </p:cNvSpPr>
          <p:nvPr>
            <p:ph type="sldNum" sz="quarter" idx="12"/>
          </p:nvPr>
        </p:nvSpPr>
        <p:spPr>
          <a:xfrm>
            <a:off x="9163136" y="6432516"/>
            <a:ext cx="2844800" cy="365125"/>
          </a:xfrm>
        </p:spPr>
        <p:txBody>
          <a:bodyPr/>
          <a:lstStyle/>
          <a:p>
            <a:pPr>
              <a:spcAft>
                <a:spcPts val="600"/>
              </a:spcAft>
            </a:pPr>
            <a:fld id="{EE2556C5-CE8C-6547-B838-EA80C61A4AF7}" type="slidenum">
              <a:rPr lang="en-US" smtClean="0">
                <a:solidFill>
                  <a:prstClr val="white"/>
                </a:solidFill>
              </a:rPr>
              <a:pPr>
                <a:spcAft>
                  <a:spcPts val="600"/>
                </a:spcAft>
              </a:pPr>
              <a:t>12</a:t>
            </a:fld>
            <a:endParaRPr lang="en-US">
              <a:solidFill>
                <a:prstClr val="white"/>
              </a:solidFill>
            </a:endParaRPr>
          </a:p>
        </p:txBody>
      </p:sp>
      <p:sp>
        <p:nvSpPr>
          <p:cNvPr id="3" name="Content Placeholder 2">
            <a:extLst>
              <a:ext uri="{FF2B5EF4-FFF2-40B4-BE49-F238E27FC236}">
                <a16:creationId xmlns:a16="http://schemas.microsoft.com/office/drawing/2014/main" id="{E395C947-438F-4439-AC65-45E147960F91}"/>
              </a:ext>
            </a:extLst>
          </p:cNvPr>
          <p:cNvSpPr>
            <a:spLocks noGrp="1"/>
          </p:cNvSpPr>
          <p:nvPr>
            <p:ph sz="half" idx="1"/>
          </p:nvPr>
        </p:nvSpPr>
        <p:spPr>
          <a:xfrm>
            <a:off x="607485" y="1266606"/>
            <a:ext cx="5342468" cy="4905593"/>
          </a:xfrm>
        </p:spPr>
        <p:txBody>
          <a:bodyPr>
            <a:normAutofit fontScale="92500" lnSpcReduction="20000"/>
          </a:bodyPr>
          <a:lstStyle/>
          <a:p>
            <a:pPr marL="0" indent="0">
              <a:lnSpc>
                <a:spcPct val="90000"/>
              </a:lnSpc>
              <a:buNone/>
            </a:pPr>
            <a:r>
              <a:rPr lang="en-US" sz="1900" b="1" dirty="0"/>
              <a:t>TDI implementation layers</a:t>
            </a:r>
          </a:p>
          <a:p>
            <a:pPr>
              <a:lnSpc>
                <a:spcPct val="90000"/>
              </a:lnSpc>
            </a:pPr>
            <a:r>
              <a:rPr lang="en-US" sz="1900" dirty="0"/>
              <a:t>TDI C++ base class frontend</a:t>
            </a:r>
          </a:p>
          <a:p>
            <a:pPr lvl="1">
              <a:lnSpc>
                <a:spcPct val="90000"/>
              </a:lnSpc>
            </a:pPr>
            <a:r>
              <a:rPr lang="en-US" sz="1900" dirty="0">
                <a:solidFill>
                  <a:srgbClr val="0071C5"/>
                </a:solidFill>
              </a:rPr>
              <a:t>Referenced through submodule to TDI</a:t>
            </a:r>
          </a:p>
          <a:p>
            <a:pPr>
              <a:lnSpc>
                <a:spcPct val="90000"/>
              </a:lnSpc>
            </a:pPr>
            <a:r>
              <a:rPr lang="en-US" sz="1900" dirty="0"/>
              <a:t>TDI C++ class P4 PNA &amp; Fixed function backend</a:t>
            </a:r>
          </a:p>
          <a:p>
            <a:pPr lvl="1">
              <a:lnSpc>
                <a:spcPct val="90000"/>
              </a:lnSpc>
            </a:pPr>
            <a:r>
              <a:rPr lang="en-US" sz="1900" dirty="0">
                <a:solidFill>
                  <a:srgbClr val="0071C5"/>
                </a:solidFill>
              </a:rPr>
              <a:t>Map TDI table key &amp; data fields to </a:t>
            </a:r>
            <a:r>
              <a:rPr lang="en-US" sz="1900" dirty="0" err="1">
                <a:solidFill>
                  <a:srgbClr val="0071C5"/>
                </a:solidFill>
              </a:rPr>
              <a:t>bitarray</a:t>
            </a:r>
            <a:r>
              <a:rPr lang="en-US" sz="1900" dirty="0">
                <a:solidFill>
                  <a:srgbClr val="0071C5"/>
                </a:solidFill>
              </a:rPr>
              <a:t> based on target specific </a:t>
            </a:r>
            <a:r>
              <a:rPr lang="en-US" sz="1900" dirty="0" err="1">
                <a:solidFill>
                  <a:srgbClr val="0071C5"/>
                </a:solidFill>
              </a:rPr>
              <a:t>context.json</a:t>
            </a:r>
            <a:endParaRPr lang="en-US" sz="1900" dirty="0">
              <a:solidFill>
                <a:srgbClr val="0071C5"/>
              </a:solidFill>
            </a:endParaRPr>
          </a:p>
          <a:p>
            <a:pPr lvl="1">
              <a:lnSpc>
                <a:spcPct val="90000"/>
              </a:lnSpc>
            </a:pPr>
            <a:r>
              <a:rPr lang="en-US" sz="1900" dirty="0">
                <a:solidFill>
                  <a:srgbClr val="0071C5"/>
                </a:solidFill>
              </a:rPr>
              <a:t>Table specific implementation</a:t>
            </a:r>
          </a:p>
          <a:p>
            <a:pPr>
              <a:lnSpc>
                <a:spcPct val="90000"/>
              </a:lnSpc>
            </a:pPr>
            <a:r>
              <a:rPr lang="en-US" sz="1900" dirty="0"/>
              <a:t>MEV target-specific resource manager libraries</a:t>
            </a:r>
          </a:p>
          <a:p>
            <a:pPr lvl="1">
              <a:lnSpc>
                <a:spcPct val="90000"/>
              </a:lnSpc>
            </a:pPr>
            <a:r>
              <a:rPr lang="en-US" sz="1900" dirty="0">
                <a:solidFill>
                  <a:srgbClr val="0071C5"/>
                </a:solidFill>
              </a:rPr>
              <a:t>Pipe Manager</a:t>
            </a:r>
          </a:p>
          <a:p>
            <a:pPr lvl="2">
              <a:lnSpc>
                <a:spcPct val="90000"/>
              </a:lnSpc>
            </a:pPr>
            <a:r>
              <a:rPr lang="en-US" sz="1900" dirty="0">
                <a:solidFill>
                  <a:srgbClr val="0071C5"/>
                </a:solidFill>
              </a:rPr>
              <a:t>Southbound interface for TDI P4 backend</a:t>
            </a:r>
          </a:p>
          <a:p>
            <a:pPr lvl="2">
              <a:lnSpc>
                <a:spcPct val="90000"/>
              </a:lnSpc>
            </a:pPr>
            <a:r>
              <a:rPr lang="en-US" sz="1900" dirty="0">
                <a:solidFill>
                  <a:srgbClr val="0071C5"/>
                </a:solidFill>
              </a:rPr>
              <a:t>Session implementation</a:t>
            </a:r>
          </a:p>
          <a:p>
            <a:pPr lvl="1">
              <a:lnSpc>
                <a:spcPct val="90000"/>
              </a:lnSpc>
            </a:pPr>
            <a:r>
              <a:rPr lang="en-US" sz="1900" dirty="0">
                <a:solidFill>
                  <a:srgbClr val="0071C5"/>
                </a:solidFill>
              </a:rPr>
              <a:t>Crypto Manager</a:t>
            </a:r>
          </a:p>
          <a:p>
            <a:pPr lvl="2">
              <a:lnSpc>
                <a:spcPct val="90000"/>
              </a:lnSpc>
            </a:pPr>
            <a:r>
              <a:rPr lang="en-US" sz="1900" dirty="0">
                <a:solidFill>
                  <a:srgbClr val="0071C5"/>
                </a:solidFill>
              </a:rPr>
              <a:t>Southbound interface for fixed function (e.g. </a:t>
            </a:r>
            <a:r>
              <a:rPr lang="en-US" sz="1900" dirty="0" err="1">
                <a:solidFill>
                  <a:srgbClr val="0071C5"/>
                </a:solidFill>
              </a:rPr>
              <a:t>IPSec</a:t>
            </a:r>
            <a:r>
              <a:rPr lang="en-US" sz="1900" dirty="0">
                <a:solidFill>
                  <a:srgbClr val="0071C5"/>
                </a:solidFill>
              </a:rPr>
              <a:t> SAD) backend</a:t>
            </a:r>
          </a:p>
          <a:p>
            <a:pPr lvl="1">
              <a:lnSpc>
                <a:spcPct val="90000"/>
              </a:lnSpc>
            </a:pPr>
            <a:r>
              <a:rPr lang="en-US" sz="1900" dirty="0">
                <a:solidFill>
                  <a:srgbClr val="0071C5"/>
                </a:solidFill>
              </a:rPr>
              <a:t>Port Manager</a:t>
            </a:r>
          </a:p>
          <a:p>
            <a:pPr lvl="2">
              <a:lnSpc>
                <a:spcPct val="90000"/>
              </a:lnSpc>
            </a:pPr>
            <a:r>
              <a:rPr lang="en-US" sz="1900" dirty="0">
                <a:solidFill>
                  <a:srgbClr val="0071C5"/>
                </a:solidFill>
              </a:rPr>
              <a:t>Southbound interface for Port/</a:t>
            </a:r>
            <a:r>
              <a:rPr lang="en-US" sz="1900" dirty="0" err="1">
                <a:solidFill>
                  <a:srgbClr val="0071C5"/>
                </a:solidFill>
              </a:rPr>
              <a:t>Vport</a:t>
            </a:r>
            <a:r>
              <a:rPr lang="en-US" sz="1900" dirty="0">
                <a:solidFill>
                  <a:srgbClr val="0071C5"/>
                </a:solidFill>
              </a:rPr>
              <a:t> backend</a:t>
            </a:r>
          </a:p>
          <a:p>
            <a:pPr>
              <a:lnSpc>
                <a:spcPct val="90000"/>
              </a:lnSpc>
            </a:pPr>
            <a:r>
              <a:rPr lang="en-US" sz="1900" dirty="0"/>
              <a:t>MEV LLD </a:t>
            </a:r>
          </a:p>
          <a:p>
            <a:pPr lvl="1">
              <a:lnSpc>
                <a:spcPct val="90000"/>
              </a:lnSpc>
            </a:pPr>
            <a:r>
              <a:rPr lang="en-US" sz="1900" dirty="0">
                <a:solidFill>
                  <a:srgbClr val="0071C5"/>
                </a:solidFill>
              </a:rPr>
              <a:t>Simple target access layer for MEV target</a:t>
            </a:r>
          </a:p>
          <a:p>
            <a:pPr lvl="2">
              <a:lnSpc>
                <a:spcPct val="90000"/>
              </a:lnSpc>
            </a:pPr>
            <a:endParaRPr lang="en-US" sz="1900" dirty="0">
              <a:solidFill>
                <a:srgbClr val="0071C5"/>
              </a:solidFill>
            </a:endParaRPr>
          </a:p>
        </p:txBody>
      </p:sp>
      <p:pic>
        <p:nvPicPr>
          <p:cNvPr id="6" name="Picture 5">
            <a:extLst>
              <a:ext uri="{FF2B5EF4-FFF2-40B4-BE49-F238E27FC236}">
                <a16:creationId xmlns:a16="http://schemas.microsoft.com/office/drawing/2014/main" id="{7F5E3E19-C038-40E9-B19A-68518F1A5CD6}"/>
              </a:ext>
            </a:extLst>
          </p:cNvPr>
          <p:cNvPicPr>
            <a:picLocks noChangeAspect="1"/>
          </p:cNvPicPr>
          <p:nvPr/>
        </p:nvPicPr>
        <p:blipFill>
          <a:blip r:embed="rId3"/>
          <a:stretch>
            <a:fillRect/>
          </a:stretch>
        </p:blipFill>
        <p:spPr>
          <a:xfrm>
            <a:off x="7276883" y="867725"/>
            <a:ext cx="3623728" cy="5449215"/>
          </a:xfrm>
          <a:prstGeom prst="rect">
            <a:avLst/>
          </a:prstGeom>
          <a:noFill/>
        </p:spPr>
      </p:pic>
      <p:sp>
        <p:nvSpPr>
          <p:cNvPr id="2" name="Title 1">
            <a:extLst>
              <a:ext uri="{FF2B5EF4-FFF2-40B4-BE49-F238E27FC236}">
                <a16:creationId xmlns:a16="http://schemas.microsoft.com/office/drawing/2014/main" id="{10D6E7EF-9DB8-4D98-801F-AAC6C9EF3B72}"/>
              </a:ext>
            </a:extLst>
          </p:cNvPr>
          <p:cNvSpPr>
            <a:spLocks noGrp="1"/>
          </p:cNvSpPr>
          <p:nvPr>
            <p:ph type="title"/>
          </p:nvPr>
        </p:nvSpPr>
        <p:spPr>
          <a:xfrm>
            <a:off x="607484" y="411798"/>
            <a:ext cx="10972800" cy="814809"/>
          </a:xfrm>
        </p:spPr>
        <p:txBody>
          <a:bodyPr anchor="t">
            <a:normAutofit/>
          </a:bodyPr>
          <a:lstStyle/>
          <a:p>
            <a:r>
              <a:rPr lang="en-US" sz="3200" dirty="0">
                <a:solidFill>
                  <a:schemeClr val="accent1"/>
                </a:solidFill>
                <a:latin typeface="Intel Clear Light" panose="020B0404020203020204" pitchFamily="34" charset="0"/>
                <a:ea typeface="Intel Clear Light" panose="020B0404020203020204" pitchFamily="34" charset="0"/>
                <a:cs typeface="Intel Clear Light" panose="020B0404020203020204" pitchFamily="34" charset="0"/>
              </a:rPr>
              <a:t>How does P4-DRIVER implement TDI?</a:t>
            </a:r>
          </a:p>
        </p:txBody>
      </p:sp>
      <p:sp>
        <p:nvSpPr>
          <p:cNvPr id="13" name="Footer Placeholder 5">
            <a:extLst>
              <a:ext uri="{FF2B5EF4-FFF2-40B4-BE49-F238E27FC236}">
                <a16:creationId xmlns:a16="http://schemas.microsoft.com/office/drawing/2014/main" id="{D2DCC5D4-9CA2-EFB7-FCE1-D732937850CF}"/>
              </a:ext>
            </a:extLst>
          </p:cNvPr>
          <p:cNvSpPr>
            <a:spLocks noGrp="1"/>
          </p:cNvSpPr>
          <p:nvPr>
            <p:ph type="ftr" sz="quarter" idx="3"/>
          </p:nvPr>
        </p:nvSpPr>
        <p:spPr>
          <a:xfrm>
            <a:off x="76747" y="6431459"/>
            <a:ext cx="3860800" cy="366183"/>
          </a:xfrm>
        </p:spPr>
        <p:txBody>
          <a:bodyPr/>
          <a:lstStyle/>
          <a:p>
            <a:pPr>
              <a:spcAft>
                <a:spcPts val="600"/>
              </a:spcAft>
            </a:pPr>
            <a:r>
              <a:rPr lang="en-US"/>
              <a:t>Intel Confidential</a:t>
            </a:r>
          </a:p>
        </p:txBody>
      </p:sp>
    </p:spTree>
    <p:extLst>
      <p:ext uri="{BB962C8B-B14F-4D97-AF65-F5344CB8AC3E}">
        <p14:creationId xmlns:p14="http://schemas.microsoft.com/office/powerpoint/2010/main" val="26860610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67F6F7F-B54B-408A-A1AC-AB7A22669FEB}"/>
              </a:ext>
            </a:extLst>
          </p:cNvPr>
          <p:cNvSpPr>
            <a:spLocks noGrp="1"/>
          </p:cNvSpPr>
          <p:nvPr>
            <p:ph type="sldNum" sz="quarter" idx="12"/>
          </p:nvPr>
        </p:nvSpPr>
        <p:spPr>
          <a:xfrm>
            <a:off x="9163136" y="6432516"/>
            <a:ext cx="2844800" cy="365125"/>
          </a:xfrm>
        </p:spPr>
        <p:txBody>
          <a:bodyPr anchor="ctr">
            <a:normAutofit/>
          </a:bodyPr>
          <a:lstStyle/>
          <a:p>
            <a:pPr>
              <a:spcAft>
                <a:spcPts val="600"/>
              </a:spcAft>
            </a:pPr>
            <a:fld id="{EE2556C5-CE8C-6547-B838-EA80C61A4AF7}" type="slidenum">
              <a:rPr lang="en-US" smtClean="0">
                <a:solidFill>
                  <a:prstClr val="white"/>
                </a:solidFill>
              </a:rPr>
              <a:pPr>
                <a:spcAft>
                  <a:spcPts val="600"/>
                </a:spcAft>
              </a:pPr>
              <a:t>13</a:t>
            </a:fld>
            <a:endParaRPr lang="en-US">
              <a:solidFill>
                <a:prstClr val="white"/>
              </a:solidFill>
            </a:endParaRPr>
          </a:p>
        </p:txBody>
      </p:sp>
      <p:sp>
        <p:nvSpPr>
          <p:cNvPr id="12" name="Content Placeholder 3">
            <a:extLst>
              <a:ext uri="{FF2B5EF4-FFF2-40B4-BE49-F238E27FC236}">
                <a16:creationId xmlns:a16="http://schemas.microsoft.com/office/drawing/2014/main" id="{41428471-93E3-41A5-B094-FAF35A85B28D}"/>
              </a:ext>
            </a:extLst>
          </p:cNvPr>
          <p:cNvSpPr>
            <a:spLocks noGrp="1"/>
          </p:cNvSpPr>
          <p:nvPr>
            <p:ph type="title"/>
          </p:nvPr>
        </p:nvSpPr>
        <p:spPr>
          <a:xfrm>
            <a:off x="607484" y="411798"/>
            <a:ext cx="10972800" cy="801477"/>
          </a:xfrm>
        </p:spPr>
        <p:txBody>
          <a:bodyPr anchor="t">
            <a:normAutofit/>
          </a:bodyPr>
          <a:lstStyle/>
          <a:p>
            <a:pPr>
              <a:lnSpc>
                <a:spcPct val="90000"/>
              </a:lnSpc>
            </a:pPr>
            <a:r>
              <a:rPr lang="en-US" sz="1500" dirty="0" err="1"/>
              <a:t>IPSec</a:t>
            </a:r>
            <a:r>
              <a:rPr lang="en-US" sz="1500" dirty="0"/>
              <a:t> Tunnel Mode TDI API Tables (HOST_TO_NET Tx Direction)</a:t>
            </a:r>
          </a:p>
        </p:txBody>
      </p:sp>
      <p:sp>
        <p:nvSpPr>
          <p:cNvPr id="5" name="Footer Placeholder 4">
            <a:extLst>
              <a:ext uri="{FF2B5EF4-FFF2-40B4-BE49-F238E27FC236}">
                <a16:creationId xmlns:a16="http://schemas.microsoft.com/office/drawing/2014/main" id="{8A5BC9D6-7D9C-4655-83E2-F9DCAF8B8AFC}"/>
              </a:ext>
            </a:extLst>
          </p:cNvPr>
          <p:cNvSpPr>
            <a:spLocks noGrp="1"/>
          </p:cNvSpPr>
          <p:nvPr>
            <p:ph type="ftr" sz="quarter" idx="3"/>
          </p:nvPr>
        </p:nvSpPr>
        <p:spPr>
          <a:xfrm>
            <a:off x="76747" y="6431459"/>
            <a:ext cx="3860800" cy="366183"/>
          </a:xfrm>
        </p:spPr>
        <p:txBody>
          <a:bodyPr anchor="ctr">
            <a:normAutofit/>
          </a:bodyPr>
          <a:lstStyle/>
          <a:p>
            <a:pPr>
              <a:spcAft>
                <a:spcPts val="600"/>
              </a:spcAft>
            </a:pPr>
            <a:r>
              <a:rPr lang="en-US"/>
              <a:t>Intel Confidential</a:t>
            </a:r>
          </a:p>
        </p:txBody>
      </p:sp>
      <p:graphicFrame>
        <p:nvGraphicFramePr>
          <p:cNvPr id="16" name="Content Placeholder 15">
            <a:extLst>
              <a:ext uri="{FF2B5EF4-FFF2-40B4-BE49-F238E27FC236}">
                <a16:creationId xmlns:a16="http://schemas.microsoft.com/office/drawing/2014/main" id="{2438D310-82D0-4D00-B80B-C28009FC6247}"/>
              </a:ext>
            </a:extLst>
          </p:cNvPr>
          <p:cNvGraphicFramePr>
            <a:graphicFrameLocks noGrp="1"/>
          </p:cNvGraphicFramePr>
          <p:nvPr>
            <p:ph sz="quarter" idx="13"/>
            <p:extLst>
              <p:ext uri="{D42A27DB-BD31-4B8C-83A1-F6EECF244321}">
                <p14:modId xmlns:p14="http://schemas.microsoft.com/office/powerpoint/2010/main" val="4136586484"/>
              </p:ext>
            </p:extLst>
          </p:nvPr>
        </p:nvGraphicFramePr>
        <p:xfrm>
          <a:off x="607484" y="580161"/>
          <a:ext cx="11195495" cy="5866041"/>
        </p:xfrm>
        <a:graphic>
          <a:graphicData uri="http://schemas.openxmlformats.org/drawingml/2006/table">
            <a:tbl>
              <a:tblPr/>
              <a:tblGrid>
                <a:gridCol w="832886">
                  <a:extLst>
                    <a:ext uri="{9D8B030D-6E8A-4147-A177-3AD203B41FA5}">
                      <a16:colId xmlns:a16="http://schemas.microsoft.com/office/drawing/2014/main" val="596131187"/>
                    </a:ext>
                  </a:extLst>
                </a:gridCol>
                <a:gridCol w="2378791">
                  <a:extLst>
                    <a:ext uri="{9D8B030D-6E8A-4147-A177-3AD203B41FA5}">
                      <a16:colId xmlns:a16="http://schemas.microsoft.com/office/drawing/2014/main" val="303265052"/>
                    </a:ext>
                  </a:extLst>
                </a:gridCol>
                <a:gridCol w="3303535">
                  <a:extLst>
                    <a:ext uri="{9D8B030D-6E8A-4147-A177-3AD203B41FA5}">
                      <a16:colId xmlns:a16="http://schemas.microsoft.com/office/drawing/2014/main" val="347487323"/>
                    </a:ext>
                  </a:extLst>
                </a:gridCol>
                <a:gridCol w="4680283">
                  <a:extLst>
                    <a:ext uri="{9D8B030D-6E8A-4147-A177-3AD203B41FA5}">
                      <a16:colId xmlns:a16="http://schemas.microsoft.com/office/drawing/2014/main" val="3567740300"/>
                    </a:ext>
                  </a:extLst>
                </a:gridCol>
              </a:tblGrid>
              <a:tr h="210465">
                <a:tc>
                  <a:txBody>
                    <a:bodyPr/>
                    <a:lstStyle/>
                    <a:p>
                      <a:pPr algn="l" fontAlgn="t"/>
                      <a:r>
                        <a:rPr lang="en-US" sz="1100" b="1" dirty="0">
                          <a:solidFill>
                            <a:srgbClr val="172B4D"/>
                          </a:solidFill>
                          <a:effectLst/>
                        </a:rPr>
                        <a:t>Step</a:t>
                      </a:r>
                    </a:p>
                  </a:txBody>
                  <a:tcPr marL="29395" marR="44092" marT="20576" marB="20576">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chemeClr val="tx2">
                        <a:lumMod val="40000"/>
                        <a:lumOff val="60000"/>
                      </a:schemeClr>
                    </a:solidFill>
                  </a:tcPr>
                </a:tc>
                <a:tc>
                  <a:txBody>
                    <a:bodyPr/>
                    <a:lstStyle/>
                    <a:p>
                      <a:pPr algn="l" fontAlgn="t"/>
                      <a:r>
                        <a:rPr lang="en-US" sz="1100" b="1" dirty="0" err="1">
                          <a:solidFill>
                            <a:srgbClr val="172B4D"/>
                          </a:solidFill>
                          <a:effectLst/>
                        </a:rPr>
                        <a:t>IPSec</a:t>
                      </a:r>
                      <a:r>
                        <a:rPr lang="en-US" sz="1100" b="1" dirty="0">
                          <a:solidFill>
                            <a:srgbClr val="172B4D"/>
                          </a:solidFill>
                          <a:effectLst/>
                        </a:rPr>
                        <a:t> Table</a:t>
                      </a:r>
                    </a:p>
                  </a:txBody>
                  <a:tcPr marL="29395" marR="44092" marT="20576" marB="20576">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chemeClr val="tx2">
                        <a:lumMod val="40000"/>
                        <a:lumOff val="60000"/>
                      </a:schemeClr>
                    </a:solidFill>
                  </a:tcPr>
                </a:tc>
                <a:tc>
                  <a:txBody>
                    <a:bodyPr/>
                    <a:lstStyle/>
                    <a:p>
                      <a:pPr algn="l" fontAlgn="t"/>
                      <a:r>
                        <a:rPr lang="en-US" sz="1100" b="1" dirty="0">
                          <a:solidFill>
                            <a:srgbClr val="172B4D"/>
                          </a:solidFill>
                          <a:effectLst/>
                        </a:rPr>
                        <a:t>P4 &amp; Fixed Function</a:t>
                      </a:r>
                    </a:p>
                  </a:txBody>
                  <a:tcPr marL="29395" marR="44092" marT="20576" marB="20576">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chemeClr val="tx2">
                        <a:lumMod val="40000"/>
                        <a:lumOff val="60000"/>
                      </a:schemeClr>
                    </a:solidFill>
                  </a:tcPr>
                </a:tc>
                <a:tc>
                  <a:txBody>
                    <a:bodyPr/>
                    <a:lstStyle/>
                    <a:p>
                      <a:pPr algn="l" fontAlgn="t"/>
                      <a:r>
                        <a:rPr lang="en-US" sz="1100" b="1" dirty="0">
                          <a:solidFill>
                            <a:srgbClr val="172B4D"/>
                          </a:solidFill>
                          <a:effectLst/>
                        </a:rPr>
                        <a:t>TDI Table for Config</a:t>
                      </a:r>
                    </a:p>
                  </a:txBody>
                  <a:tcPr marL="29395" marR="44092" marT="20576" marB="20576">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712113780"/>
                  </a:ext>
                </a:extLst>
              </a:tr>
              <a:tr h="887718">
                <a:tc>
                  <a:txBody>
                    <a:bodyPr/>
                    <a:lstStyle/>
                    <a:p>
                      <a:pPr algn="l" fontAlgn="t"/>
                      <a:r>
                        <a:rPr lang="en-US" sz="1100" dirty="0">
                          <a:effectLst/>
                        </a:rPr>
                        <a:t>​1</a:t>
                      </a:r>
                    </a:p>
                  </a:txBody>
                  <a:tcPr marL="29395" marR="29395" marT="20576" marB="20576">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l" fontAlgn="t"/>
                      <a:r>
                        <a:rPr lang="en-US" sz="1100" dirty="0">
                          <a:effectLst/>
                        </a:rPr>
                        <a:t>​IPsec Tx SPD Table</a:t>
                      </a:r>
                    </a:p>
                    <a:p>
                      <a:pPr algn="l" fontAlgn="t"/>
                      <a:r>
                        <a:rPr lang="en-US" sz="1100" dirty="0">
                          <a:effectLst/>
                        </a:rPr>
                        <a:t>(RFC2401 </a:t>
                      </a:r>
                    </a:p>
                    <a:p>
                      <a:pPr algn="l" fontAlgn="t"/>
                      <a:r>
                        <a:rPr lang="en-US" sz="1100" dirty="0">
                          <a:effectLst/>
                        </a:rPr>
                        <a:t>4.4.1 SPD)</a:t>
                      </a:r>
                    </a:p>
                  </a:txBody>
                  <a:tcPr marL="29395" marR="29395" marT="20576" marB="20576">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l" fontAlgn="t"/>
                      <a:r>
                        <a:rPr lang="en-US" sz="1100" b="1" dirty="0">
                          <a:effectLst/>
                        </a:rPr>
                        <a:t>P4 Match Action Table​ </a:t>
                      </a:r>
                    </a:p>
                    <a:p>
                      <a:pPr algn="l" fontAlgn="t"/>
                      <a:r>
                        <a:rPr lang="en-US" sz="1100" b="1" dirty="0">
                          <a:effectLst/>
                        </a:rPr>
                        <a:t>Key</a:t>
                      </a:r>
                      <a:r>
                        <a:rPr lang="en-US" sz="1100" dirty="0">
                          <a:effectLst/>
                        </a:rPr>
                        <a:t>:</a:t>
                      </a:r>
                    </a:p>
                    <a:p>
                      <a:pPr lvl="1" algn="l" fontAlgn="t"/>
                      <a:r>
                        <a:rPr lang="en-US" sz="1100" dirty="0">
                          <a:effectLst/>
                        </a:rPr>
                        <a:t>Exact, LPM, Ternary fields</a:t>
                      </a:r>
                    </a:p>
                    <a:p>
                      <a:pPr algn="l" fontAlgn="t"/>
                      <a:r>
                        <a:rPr lang="en-US" sz="1100" b="1" dirty="0">
                          <a:effectLst/>
                        </a:rPr>
                        <a:t>Actions</a:t>
                      </a:r>
                      <a:r>
                        <a:rPr lang="en-US" sz="1100" dirty="0">
                          <a:effectLst/>
                        </a:rPr>
                        <a:t>:</a:t>
                      </a:r>
                    </a:p>
                    <a:p>
                      <a:pPr marL="609585" marR="0" lvl="1" indent="0" algn="l" defTabSz="609585" rtl="0" eaLnBrk="1" fontAlgn="t" latinLnBrk="0" hangingPunct="1">
                        <a:lnSpc>
                          <a:spcPct val="100000"/>
                        </a:lnSpc>
                        <a:spcBef>
                          <a:spcPts val="0"/>
                        </a:spcBef>
                        <a:spcAft>
                          <a:spcPts val="0"/>
                        </a:spcAft>
                        <a:buClrTx/>
                        <a:buSzTx/>
                        <a:buFontTx/>
                        <a:buNone/>
                        <a:tabLst/>
                        <a:defRPr/>
                      </a:pPr>
                      <a:r>
                        <a:rPr lang="en-US" sz="1100" dirty="0">
                          <a:effectLst/>
                        </a:rPr>
                        <a:t>Set packet metadata (CRYPTO_OFFLOAD)</a:t>
                      </a:r>
                    </a:p>
                  </a:txBody>
                  <a:tcPr marL="29395" marR="29395" marT="20576" marB="20576">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l" fontAlgn="t"/>
                      <a:r>
                        <a:rPr lang="en-US" sz="1100" b="1" dirty="0" err="1">
                          <a:effectLst/>
                        </a:rPr>
                        <a:t>MatchActionDirect</a:t>
                      </a:r>
                      <a:r>
                        <a:rPr lang="en-US" sz="1100" b="1" dirty="0">
                          <a:effectLst/>
                        </a:rPr>
                        <a:t> Table</a:t>
                      </a:r>
                    </a:p>
                    <a:p>
                      <a:pPr algn="l" fontAlgn="t"/>
                      <a:r>
                        <a:rPr lang="en-US" sz="1100" b="1" dirty="0">
                          <a:effectLst/>
                        </a:rPr>
                        <a:t>P4 Key fields</a:t>
                      </a:r>
                      <a:r>
                        <a:rPr lang="en-US" sz="1100" dirty="0">
                          <a:effectLst/>
                        </a:rPr>
                        <a:t>:</a:t>
                      </a:r>
                    </a:p>
                    <a:p>
                      <a:pPr lvl="1" algn="l" fontAlgn="t"/>
                      <a:r>
                        <a:rPr lang="en-US" sz="1100" dirty="0">
                          <a:effectLst/>
                        </a:rPr>
                        <a:t>Exact, LPM, Ternary fields</a:t>
                      </a:r>
                    </a:p>
                    <a:p>
                      <a:pPr algn="l" fontAlgn="t"/>
                      <a:r>
                        <a:rPr lang="en-US" sz="1100" b="1" dirty="0">
                          <a:effectLst/>
                        </a:rPr>
                        <a:t>P4 Action</a:t>
                      </a:r>
                      <a:r>
                        <a:rPr lang="en-US" sz="1100" dirty="0">
                          <a:effectLst/>
                        </a:rPr>
                        <a:t>:</a:t>
                      </a:r>
                    </a:p>
                    <a:p>
                      <a:pPr marL="838185" lvl="1" indent="-228600" algn="l" fontAlgn="t">
                        <a:buAutoNum type="arabicPeriod"/>
                      </a:pPr>
                      <a:r>
                        <a:rPr lang="en-US" sz="1100" dirty="0">
                          <a:effectLst/>
                        </a:rPr>
                        <a:t>P4 action for protect</a:t>
                      </a:r>
                    </a:p>
                    <a:p>
                      <a:pPr marL="838185" lvl="1" indent="-228600" algn="l" fontAlgn="t">
                        <a:buAutoNum type="arabicPeriod"/>
                      </a:pPr>
                      <a:r>
                        <a:rPr lang="en-US" sz="1100" dirty="0">
                          <a:effectLst/>
                        </a:rPr>
                        <a:t>P4 action for bypass</a:t>
                      </a:r>
                    </a:p>
                    <a:p>
                      <a:pPr lvl="0" algn="l" fontAlgn="t"/>
                      <a:r>
                        <a:rPr lang="en-US" sz="1100" b="1" dirty="0">
                          <a:effectLst/>
                        </a:rPr>
                        <a:t>Data</a:t>
                      </a:r>
                      <a:r>
                        <a:rPr lang="en-US" sz="1100" dirty="0">
                          <a:effectLst/>
                        </a:rPr>
                        <a:t>:</a:t>
                      </a:r>
                    </a:p>
                    <a:p>
                      <a:pPr lvl="1" algn="l" fontAlgn="t"/>
                      <a:r>
                        <a:rPr lang="en-US" sz="1100" dirty="0">
                          <a:effectLst/>
                        </a:rPr>
                        <a:t>None</a:t>
                      </a:r>
                    </a:p>
                  </a:txBody>
                  <a:tcPr marL="29395" marR="29395" marT="20576" marB="20576">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extLst>
                  <a:ext uri="{0D108BD9-81ED-4DB2-BD59-A6C34878D82A}">
                    <a16:rowId xmlns:a16="http://schemas.microsoft.com/office/drawing/2014/main" val="1501327694"/>
                  </a:ext>
                </a:extLst>
              </a:tr>
              <a:tr h="1695178">
                <a:tc>
                  <a:txBody>
                    <a:bodyPr/>
                    <a:lstStyle/>
                    <a:p>
                      <a:pPr algn="l" fontAlgn="t"/>
                      <a:r>
                        <a:rPr lang="en-US" sz="1100">
                          <a:effectLst/>
                        </a:rPr>
                        <a:t>2</a:t>
                      </a:r>
                    </a:p>
                  </a:txBody>
                  <a:tcPr marL="29395" marR="29395" marT="20576" marB="20576">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l" fontAlgn="t"/>
                      <a:r>
                        <a:rPr lang="fr-FR" sz="1100" dirty="0" err="1">
                          <a:effectLst/>
                        </a:rPr>
                        <a:t>IPsec</a:t>
                      </a:r>
                      <a:r>
                        <a:rPr lang="fr-FR" sz="1100" dirty="0">
                          <a:effectLst/>
                        </a:rPr>
                        <a:t> </a:t>
                      </a:r>
                      <a:r>
                        <a:rPr lang="fr-FR" sz="1100" dirty="0" err="1">
                          <a:effectLst/>
                        </a:rPr>
                        <a:t>Tx</a:t>
                      </a:r>
                      <a:r>
                        <a:rPr lang="fr-FR" sz="1100" dirty="0">
                          <a:effectLst/>
                        </a:rPr>
                        <a:t> SA Classification Table</a:t>
                      </a:r>
                    </a:p>
                    <a:p>
                      <a:pPr algn="l" fontAlgn="t"/>
                      <a:r>
                        <a:rPr lang="fr-FR" sz="1100" dirty="0">
                          <a:effectLst/>
                        </a:rPr>
                        <a:t>(RFC2401 </a:t>
                      </a:r>
                    </a:p>
                    <a:p>
                      <a:pPr algn="l" fontAlgn="t"/>
                      <a:r>
                        <a:rPr lang="fr-FR" sz="1100" dirty="0">
                          <a:effectLst/>
                        </a:rPr>
                        <a:t>4.4.2 </a:t>
                      </a:r>
                      <a:r>
                        <a:rPr lang="fr-FR" sz="1100" dirty="0" err="1">
                          <a:effectLst/>
                        </a:rPr>
                        <a:t>Selectors</a:t>
                      </a:r>
                      <a:r>
                        <a:rPr lang="fr-FR" sz="1100" dirty="0">
                          <a:effectLst/>
                        </a:rPr>
                        <a:t>)</a:t>
                      </a:r>
                    </a:p>
                  </a:txBody>
                  <a:tcPr marL="29395" marR="29395" marT="20576" marB="20576">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l" fontAlgn="t"/>
                      <a:r>
                        <a:rPr lang="en-US" sz="1100" b="1" dirty="0">
                          <a:effectLst/>
                        </a:rPr>
                        <a:t>P4 Match Action Table </a:t>
                      </a:r>
                    </a:p>
                    <a:p>
                      <a:pPr algn="l" fontAlgn="t"/>
                      <a:r>
                        <a:rPr lang="en-US" sz="1100" b="1" dirty="0">
                          <a:effectLst/>
                        </a:rPr>
                        <a:t>Key</a:t>
                      </a:r>
                      <a:r>
                        <a:rPr lang="en-US" sz="1100" dirty="0">
                          <a:effectLst/>
                        </a:rPr>
                        <a:t>:</a:t>
                      </a:r>
                    </a:p>
                    <a:p>
                      <a:pPr lvl="1" algn="l" fontAlgn="t"/>
                      <a:r>
                        <a:rPr lang="en-US" sz="1100" dirty="0">
                          <a:effectLst/>
                        </a:rPr>
                        <a:t>Exact, LPM, Ternary fields</a:t>
                      </a:r>
                    </a:p>
                    <a:p>
                      <a:pPr algn="l" fontAlgn="t"/>
                      <a:r>
                        <a:rPr lang="en-US" sz="1100" b="1" dirty="0">
                          <a:effectLst/>
                        </a:rPr>
                        <a:t>Action</a:t>
                      </a:r>
                      <a:r>
                        <a:rPr lang="en-US" sz="1100" dirty="0">
                          <a:effectLst/>
                        </a:rPr>
                        <a:t>: </a:t>
                      </a:r>
                    </a:p>
                    <a:p>
                      <a:pPr lvl="1" algn="l" fontAlgn="t"/>
                      <a:r>
                        <a:rPr lang="en-US" sz="1100" dirty="0">
                          <a:effectLst/>
                        </a:rPr>
                        <a:t>Set packet metadata (SA INDEX)</a:t>
                      </a:r>
                    </a:p>
                    <a:p>
                      <a:pPr lvl="1" algn="l" fontAlgn="t"/>
                      <a:endParaRPr lang="en-US" sz="1100" dirty="0">
                        <a:effectLst/>
                      </a:endParaRPr>
                    </a:p>
                    <a:p>
                      <a:pPr lvl="1" algn="l" fontAlgn="t"/>
                      <a:r>
                        <a:rPr lang="en-US" sz="1100" dirty="0">
                          <a:effectLst/>
                        </a:rPr>
                        <a:t>Encapsulate tunnel IPV4 &amp; Eth header</a:t>
                      </a:r>
                    </a:p>
                  </a:txBody>
                  <a:tcPr marL="29395" marR="29395" marT="20576" marB="20576">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l" fontAlgn="t"/>
                      <a:r>
                        <a:rPr lang="en-US" sz="1100" b="1" dirty="0" err="1">
                          <a:effectLst/>
                        </a:rPr>
                        <a:t>MatchActionDirect</a:t>
                      </a:r>
                      <a:r>
                        <a:rPr lang="en-US" sz="1100" b="1" dirty="0">
                          <a:effectLst/>
                        </a:rPr>
                        <a:t> Table </a:t>
                      </a:r>
                    </a:p>
                    <a:p>
                      <a:pPr algn="l" fontAlgn="t"/>
                      <a:r>
                        <a:rPr lang="en-US" sz="1100" b="1" dirty="0">
                          <a:effectLst/>
                        </a:rPr>
                        <a:t>P4 Key fields</a:t>
                      </a:r>
                      <a:r>
                        <a:rPr lang="en-US" sz="1100" dirty="0">
                          <a:effectLst/>
                        </a:rPr>
                        <a:t>:</a:t>
                      </a:r>
                    </a:p>
                    <a:p>
                      <a:pPr lvl="1" algn="l" fontAlgn="t"/>
                      <a:r>
                        <a:rPr lang="en-US" sz="1100" dirty="0">
                          <a:effectLst/>
                        </a:rPr>
                        <a:t>Exact, LPM, Ternary fields</a:t>
                      </a:r>
                    </a:p>
                    <a:p>
                      <a:pPr algn="l" fontAlgn="t"/>
                      <a:r>
                        <a:rPr lang="en-US" sz="1100" b="1" dirty="0">
                          <a:effectLst/>
                        </a:rPr>
                        <a:t>P4 Action</a:t>
                      </a:r>
                      <a:r>
                        <a:rPr lang="en-US" sz="1100" dirty="0">
                          <a:effectLst/>
                        </a:rPr>
                        <a:t>: </a:t>
                      </a:r>
                    </a:p>
                    <a:p>
                      <a:pPr marL="838185" lvl="1" indent="-228600" algn="l" fontAlgn="t">
                        <a:buAutoNum type="arabicPeriod"/>
                      </a:pPr>
                      <a:r>
                        <a:rPr lang="en-US" sz="1100" dirty="0">
                          <a:effectLst/>
                        </a:rPr>
                        <a:t>P4 action for setting SA Index</a:t>
                      </a:r>
                    </a:p>
                    <a:p>
                      <a:pPr marL="838185" lvl="1" indent="-228600" algn="l" fontAlgn="t">
                        <a:buAutoNum type="arabicPeriod"/>
                      </a:pPr>
                      <a:r>
                        <a:rPr lang="en-US" sz="1100" dirty="0">
                          <a:effectLst/>
                        </a:rPr>
                        <a:t>P4 action for bypass</a:t>
                      </a:r>
                    </a:p>
                    <a:p>
                      <a:pPr lvl="0" algn="l" fontAlgn="t"/>
                      <a:r>
                        <a:rPr lang="en-US" sz="1100" b="1" dirty="0">
                          <a:effectLst/>
                        </a:rPr>
                        <a:t>Data</a:t>
                      </a:r>
                      <a:r>
                        <a:rPr lang="en-US" sz="1100" dirty="0">
                          <a:effectLst/>
                        </a:rPr>
                        <a:t>:</a:t>
                      </a:r>
                    </a:p>
                    <a:p>
                      <a:pPr lvl="1" algn="l" fontAlgn="t"/>
                      <a:r>
                        <a:rPr lang="en-US" sz="1100" dirty="0">
                          <a:effectLst/>
                        </a:rPr>
                        <a:t> SA Index value</a:t>
                      </a:r>
                    </a:p>
                    <a:p>
                      <a:pPr lvl="0" algn="l" fontAlgn="t"/>
                      <a:endParaRPr lang="en-US" sz="1100" dirty="0">
                        <a:effectLst/>
                      </a:endParaRPr>
                    </a:p>
                    <a:p>
                      <a:pPr lvl="0" algn="l" fontAlgn="t"/>
                      <a:r>
                        <a:rPr lang="en-US" sz="1100" b="1" dirty="0" err="1">
                          <a:effectLst/>
                        </a:rPr>
                        <a:t>MatchActionDirect</a:t>
                      </a:r>
                      <a:r>
                        <a:rPr lang="en-US" sz="1100" b="1" dirty="0">
                          <a:effectLst/>
                        </a:rPr>
                        <a:t> Table (for </a:t>
                      </a:r>
                      <a:r>
                        <a:rPr lang="en-US" sz="1100" b="1" dirty="0" err="1">
                          <a:effectLst/>
                        </a:rPr>
                        <a:t>encap</a:t>
                      </a:r>
                      <a:r>
                        <a:rPr lang="en-US" sz="1100" b="1" dirty="0">
                          <a:effectLst/>
                        </a:rPr>
                        <a:t> header data)</a:t>
                      </a:r>
                    </a:p>
                    <a:p>
                      <a:pPr lvl="0" algn="l" fontAlgn="t"/>
                      <a:r>
                        <a:rPr lang="en-US" sz="1100" b="1" dirty="0">
                          <a:effectLst/>
                        </a:rPr>
                        <a:t>P4 Key fields</a:t>
                      </a:r>
                      <a:r>
                        <a:rPr lang="en-US" sz="1100" dirty="0">
                          <a:effectLst/>
                        </a:rPr>
                        <a:t>:</a:t>
                      </a:r>
                    </a:p>
                    <a:p>
                      <a:pPr lvl="1" algn="l" fontAlgn="t"/>
                      <a:r>
                        <a:rPr lang="en-US" sz="1100" dirty="0">
                          <a:effectLst/>
                        </a:rPr>
                        <a:t>MOD data pointer</a:t>
                      </a:r>
                    </a:p>
                    <a:p>
                      <a:pPr lvl="0" algn="l" fontAlgn="t"/>
                      <a:r>
                        <a:rPr lang="en-US" sz="1100" b="1" dirty="0">
                          <a:effectLst/>
                        </a:rPr>
                        <a:t>P4 Action</a:t>
                      </a:r>
                      <a:r>
                        <a:rPr lang="en-US" sz="1100" dirty="0">
                          <a:effectLst/>
                        </a:rPr>
                        <a:t>:</a:t>
                      </a:r>
                    </a:p>
                    <a:p>
                      <a:pPr marL="838185" lvl="1" indent="-228600" algn="l" fontAlgn="t">
                        <a:buAutoNum type="arabicPeriod"/>
                      </a:pPr>
                      <a:r>
                        <a:rPr lang="en-US" sz="1100" dirty="0">
                          <a:effectLst/>
                        </a:rPr>
                        <a:t>P4 action for encapsulate tunnel header</a:t>
                      </a:r>
                    </a:p>
                    <a:p>
                      <a:pPr lvl="0" algn="l" fontAlgn="t"/>
                      <a:r>
                        <a:rPr lang="en-US" sz="1100" b="1" dirty="0">
                          <a:effectLst/>
                        </a:rPr>
                        <a:t>Data</a:t>
                      </a:r>
                      <a:r>
                        <a:rPr lang="en-US" sz="1100" dirty="0">
                          <a:effectLst/>
                        </a:rPr>
                        <a:t>:</a:t>
                      </a:r>
                    </a:p>
                    <a:p>
                      <a:pPr lvl="1" algn="l" fontAlgn="t"/>
                      <a:r>
                        <a:rPr lang="en-US" sz="1100" dirty="0">
                          <a:effectLst/>
                        </a:rPr>
                        <a:t>Tunnel IPV4 &amp; Eth header fields (S-IP, D-IP, S-MAC, D-MAC, ..)</a:t>
                      </a:r>
                    </a:p>
                  </a:txBody>
                  <a:tcPr marL="29395" marR="29395" marT="20576" marB="20576">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extLst>
                  <a:ext uri="{0D108BD9-81ED-4DB2-BD59-A6C34878D82A}">
                    <a16:rowId xmlns:a16="http://schemas.microsoft.com/office/drawing/2014/main" val="252031411"/>
                  </a:ext>
                </a:extLst>
              </a:tr>
              <a:tr h="1226344">
                <a:tc>
                  <a:txBody>
                    <a:bodyPr/>
                    <a:lstStyle/>
                    <a:p>
                      <a:pPr algn="l" fontAlgn="t"/>
                      <a:r>
                        <a:rPr lang="en-US" sz="1100" dirty="0">
                          <a:effectLst/>
                        </a:rPr>
                        <a:t>3</a:t>
                      </a:r>
                    </a:p>
                  </a:txBody>
                  <a:tcPr marL="29395" marR="29395" marT="20576" marB="20576">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l" fontAlgn="t"/>
                      <a:r>
                        <a:rPr lang="en-US" sz="1100" dirty="0">
                          <a:effectLst/>
                        </a:rPr>
                        <a:t>IPsec Crypto Engine (RFC2401 </a:t>
                      </a:r>
                    </a:p>
                    <a:p>
                      <a:pPr algn="l" fontAlgn="t"/>
                      <a:r>
                        <a:rPr lang="en-US" sz="1100" dirty="0">
                          <a:effectLst/>
                        </a:rPr>
                        <a:t>4.4.3 SAD)</a:t>
                      </a:r>
                    </a:p>
                  </a:txBody>
                  <a:tcPr marL="29395" marR="29395" marT="20576" marB="20576">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l" fontAlgn="t"/>
                      <a:r>
                        <a:rPr lang="en-US" sz="1100" b="1" dirty="0">
                          <a:effectLst/>
                        </a:rPr>
                        <a:t>Fixed Function</a:t>
                      </a:r>
                    </a:p>
                    <a:p>
                      <a:pPr algn="l" fontAlgn="t"/>
                      <a:r>
                        <a:rPr lang="en-US" sz="1100" b="1" dirty="0">
                          <a:effectLst/>
                        </a:rPr>
                        <a:t>Key</a:t>
                      </a:r>
                      <a:r>
                        <a:rPr lang="en-US" sz="1100" dirty="0">
                          <a:effectLst/>
                        </a:rPr>
                        <a:t>:</a:t>
                      </a:r>
                    </a:p>
                    <a:p>
                      <a:pPr lvl="1" algn="l" fontAlgn="t"/>
                      <a:r>
                        <a:rPr lang="en-US" sz="1100" dirty="0">
                          <a:effectLst/>
                        </a:rPr>
                        <a:t>SA Index</a:t>
                      </a:r>
                    </a:p>
                    <a:p>
                      <a:pPr algn="l" fontAlgn="t"/>
                      <a:r>
                        <a:rPr lang="en-US" sz="1100" b="1" dirty="0">
                          <a:effectLst/>
                        </a:rPr>
                        <a:t>Action</a:t>
                      </a:r>
                      <a:r>
                        <a:rPr lang="en-US" sz="1100" dirty="0">
                          <a:effectLst/>
                        </a:rPr>
                        <a:t>:</a:t>
                      </a:r>
                    </a:p>
                    <a:p>
                      <a:pPr lvl="1" algn="l" fontAlgn="t"/>
                      <a:r>
                        <a:rPr lang="en-US" sz="1100" dirty="0">
                          <a:effectLst/>
                        </a:rPr>
                        <a:t>Insert ESP header and encrypt payload w/ SA fields</a:t>
                      </a:r>
                    </a:p>
                  </a:txBody>
                  <a:tcPr marL="29395" marR="29395" marT="20576" marB="20576">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l" fontAlgn="t"/>
                      <a:r>
                        <a:rPr lang="en-US" sz="1100" b="1" dirty="0" err="1">
                          <a:effectLst/>
                        </a:rPr>
                        <a:t>IPSec</a:t>
                      </a:r>
                      <a:r>
                        <a:rPr lang="en-US" sz="1100" b="1" dirty="0">
                          <a:effectLst/>
                        </a:rPr>
                        <a:t> SAD Table</a:t>
                      </a:r>
                    </a:p>
                    <a:p>
                      <a:pPr algn="l" fontAlgn="t"/>
                      <a:r>
                        <a:rPr lang="en-US" sz="1100" b="1" dirty="0">
                          <a:effectLst/>
                        </a:rPr>
                        <a:t>Fixed Key fields</a:t>
                      </a:r>
                      <a:r>
                        <a:rPr lang="en-US" sz="1100" dirty="0">
                          <a:effectLst/>
                        </a:rPr>
                        <a:t>:</a:t>
                      </a:r>
                    </a:p>
                    <a:p>
                      <a:pPr lvl="1" algn="l" fontAlgn="t"/>
                      <a:r>
                        <a:rPr lang="en-US" sz="1100" dirty="0">
                          <a:effectLst/>
                        </a:rPr>
                        <a:t>SA Index</a:t>
                      </a:r>
                    </a:p>
                    <a:p>
                      <a:pPr algn="l" fontAlgn="t"/>
                      <a:r>
                        <a:rPr lang="en-US" sz="1100" b="1" dirty="0">
                          <a:effectLst/>
                        </a:rPr>
                        <a:t>Fixed Action</a:t>
                      </a:r>
                      <a:r>
                        <a:rPr lang="en-US" sz="1100" dirty="0">
                          <a:effectLst/>
                        </a:rPr>
                        <a:t>:</a:t>
                      </a:r>
                    </a:p>
                    <a:p>
                      <a:pPr lvl="1" algn="l" fontAlgn="t"/>
                      <a:r>
                        <a:rPr lang="en-US" sz="1100" b="1" dirty="0">
                          <a:effectLst/>
                        </a:rPr>
                        <a:t>HW fixed action </a:t>
                      </a:r>
                      <a:r>
                        <a:rPr lang="en-US" sz="1100" dirty="0">
                          <a:effectLst/>
                        </a:rPr>
                        <a:t>to insert ESP header and encrypt &amp; authenticate payload </a:t>
                      </a:r>
                    </a:p>
                    <a:p>
                      <a:pPr algn="l" fontAlgn="t"/>
                      <a:r>
                        <a:rPr lang="en-US" sz="1100" b="1" dirty="0">
                          <a:effectLst/>
                        </a:rPr>
                        <a:t>Data</a:t>
                      </a:r>
                      <a:r>
                        <a:rPr lang="en-US" sz="1100" dirty="0">
                          <a:effectLst/>
                        </a:rPr>
                        <a:t>:</a:t>
                      </a:r>
                    </a:p>
                    <a:p>
                      <a:pPr lvl="1" algn="l" fontAlgn="t"/>
                      <a:r>
                        <a:rPr lang="en-US" sz="1100" dirty="0" err="1">
                          <a:effectLst/>
                        </a:rPr>
                        <a:t>Crypto_Tag</a:t>
                      </a:r>
                      <a:r>
                        <a:rPr lang="en-US" sz="1100" dirty="0">
                          <a:effectLst/>
                        </a:rPr>
                        <a:t>, </a:t>
                      </a:r>
                      <a:r>
                        <a:rPr lang="en-US" sz="1100" dirty="0" err="1">
                          <a:effectLst/>
                        </a:rPr>
                        <a:t>IPSec</a:t>
                      </a:r>
                      <a:r>
                        <a:rPr lang="en-US" sz="1100" dirty="0">
                          <a:effectLst/>
                        </a:rPr>
                        <a:t> protocol, SPI, key, algorithm, IV, lifetime, …</a:t>
                      </a:r>
                    </a:p>
                    <a:p>
                      <a:pPr algn="l" fontAlgn="t"/>
                      <a:endParaRPr lang="en-US" sz="1100" dirty="0">
                        <a:effectLst/>
                      </a:endParaRPr>
                    </a:p>
                  </a:txBody>
                  <a:tcPr marL="29395" marR="29395" marT="20576" marB="20576">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extLst>
                  <a:ext uri="{0D108BD9-81ED-4DB2-BD59-A6C34878D82A}">
                    <a16:rowId xmlns:a16="http://schemas.microsoft.com/office/drawing/2014/main" val="2691467413"/>
                  </a:ext>
                </a:extLst>
              </a:tr>
            </a:tbl>
          </a:graphicData>
        </a:graphic>
      </p:graphicFrame>
    </p:spTree>
    <p:extLst>
      <p:ext uri="{BB962C8B-B14F-4D97-AF65-F5344CB8AC3E}">
        <p14:creationId xmlns:p14="http://schemas.microsoft.com/office/powerpoint/2010/main" val="1449471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67F6F7F-B54B-408A-A1AC-AB7A22669FEB}"/>
              </a:ext>
            </a:extLst>
          </p:cNvPr>
          <p:cNvSpPr>
            <a:spLocks noGrp="1"/>
          </p:cNvSpPr>
          <p:nvPr>
            <p:ph type="sldNum" sz="quarter" idx="12"/>
          </p:nvPr>
        </p:nvSpPr>
        <p:spPr>
          <a:xfrm>
            <a:off x="9163136" y="6432516"/>
            <a:ext cx="2844800" cy="365125"/>
          </a:xfrm>
        </p:spPr>
        <p:txBody>
          <a:bodyPr anchor="ctr">
            <a:normAutofit/>
          </a:bodyPr>
          <a:lstStyle/>
          <a:p>
            <a:pPr>
              <a:spcAft>
                <a:spcPts val="600"/>
              </a:spcAft>
            </a:pPr>
            <a:fld id="{EE2556C5-CE8C-6547-B838-EA80C61A4AF7}" type="slidenum">
              <a:rPr lang="en-US" smtClean="0">
                <a:solidFill>
                  <a:prstClr val="white"/>
                </a:solidFill>
              </a:rPr>
              <a:pPr>
                <a:spcAft>
                  <a:spcPts val="600"/>
                </a:spcAft>
              </a:pPr>
              <a:t>14</a:t>
            </a:fld>
            <a:endParaRPr lang="en-US">
              <a:solidFill>
                <a:prstClr val="white"/>
              </a:solidFill>
            </a:endParaRPr>
          </a:p>
        </p:txBody>
      </p:sp>
      <p:sp>
        <p:nvSpPr>
          <p:cNvPr id="12" name="Content Placeholder 3">
            <a:extLst>
              <a:ext uri="{FF2B5EF4-FFF2-40B4-BE49-F238E27FC236}">
                <a16:creationId xmlns:a16="http://schemas.microsoft.com/office/drawing/2014/main" id="{41428471-93E3-41A5-B094-FAF35A85B28D}"/>
              </a:ext>
            </a:extLst>
          </p:cNvPr>
          <p:cNvSpPr>
            <a:spLocks noGrp="1"/>
          </p:cNvSpPr>
          <p:nvPr>
            <p:ph type="title"/>
          </p:nvPr>
        </p:nvSpPr>
        <p:spPr>
          <a:xfrm>
            <a:off x="607484" y="411799"/>
            <a:ext cx="10972800" cy="428860"/>
          </a:xfrm>
        </p:spPr>
        <p:txBody>
          <a:bodyPr anchor="t">
            <a:normAutofit/>
          </a:bodyPr>
          <a:lstStyle/>
          <a:p>
            <a:pPr>
              <a:lnSpc>
                <a:spcPct val="90000"/>
              </a:lnSpc>
            </a:pPr>
            <a:r>
              <a:rPr kumimoji="0" lang="en-US" altLang="en-US" sz="1600" b="0" i="0" u="none" strike="noStrike" cap="none" normalizeH="0" baseline="0" dirty="0" err="1">
                <a:ln>
                  <a:noFill/>
                </a:ln>
                <a:solidFill>
                  <a:schemeClr val="tx1"/>
                </a:solidFill>
                <a:effectLst/>
                <a:latin typeface="Arial" panose="020B0604020202020204" pitchFamily="34" charset="0"/>
              </a:rPr>
              <a:t>IPSec</a:t>
            </a:r>
            <a:r>
              <a:rPr kumimoji="0" lang="en-US" altLang="en-US" sz="1600" b="0" i="0" u="none" strike="noStrike" cap="none" normalizeH="0" baseline="0" dirty="0">
                <a:ln>
                  <a:noFill/>
                </a:ln>
                <a:solidFill>
                  <a:schemeClr val="tx1"/>
                </a:solidFill>
                <a:effectLst/>
                <a:latin typeface="Arial" panose="020B0604020202020204" pitchFamily="34" charset="0"/>
              </a:rPr>
              <a:t> Tunnel Mode TDI API Tables (NET_TO_HOST Rx Direction)</a:t>
            </a:r>
            <a:br>
              <a:rPr kumimoji="0" lang="en-US" altLang="en-US" sz="1600" b="0" i="0" u="none" strike="noStrike" cap="none" normalizeH="0" baseline="0" dirty="0">
                <a:ln>
                  <a:noFill/>
                </a:ln>
                <a:solidFill>
                  <a:schemeClr val="tx1"/>
                </a:solidFill>
                <a:effectLst/>
                <a:latin typeface="Arial" panose="020B0604020202020204" pitchFamily="34" charset="0"/>
              </a:rPr>
            </a:br>
            <a:endParaRPr lang="en-US" sz="1500" dirty="0"/>
          </a:p>
        </p:txBody>
      </p:sp>
      <p:sp>
        <p:nvSpPr>
          <p:cNvPr id="5" name="Footer Placeholder 4">
            <a:extLst>
              <a:ext uri="{FF2B5EF4-FFF2-40B4-BE49-F238E27FC236}">
                <a16:creationId xmlns:a16="http://schemas.microsoft.com/office/drawing/2014/main" id="{8A5BC9D6-7D9C-4655-83E2-F9DCAF8B8AFC}"/>
              </a:ext>
            </a:extLst>
          </p:cNvPr>
          <p:cNvSpPr>
            <a:spLocks noGrp="1"/>
          </p:cNvSpPr>
          <p:nvPr>
            <p:ph type="ftr" sz="quarter" idx="3"/>
          </p:nvPr>
        </p:nvSpPr>
        <p:spPr>
          <a:xfrm>
            <a:off x="76747" y="6431459"/>
            <a:ext cx="3860800" cy="366183"/>
          </a:xfrm>
        </p:spPr>
        <p:txBody>
          <a:bodyPr anchor="ctr">
            <a:normAutofit/>
          </a:bodyPr>
          <a:lstStyle/>
          <a:p>
            <a:pPr>
              <a:spcAft>
                <a:spcPts val="600"/>
              </a:spcAft>
            </a:pPr>
            <a:r>
              <a:rPr lang="en-US"/>
              <a:t>Intel Confidential</a:t>
            </a:r>
          </a:p>
        </p:txBody>
      </p:sp>
      <p:graphicFrame>
        <p:nvGraphicFramePr>
          <p:cNvPr id="6" name="Content Placeholder 5">
            <a:extLst>
              <a:ext uri="{FF2B5EF4-FFF2-40B4-BE49-F238E27FC236}">
                <a16:creationId xmlns:a16="http://schemas.microsoft.com/office/drawing/2014/main" id="{59F311F6-384F-4210-A3F9-4FB1FF326B30}"/>
              </a:ext>
            </a:extLst>
          </p:cNvPr>
          <p:cNvGraphicFramePr>
            <a:graphicFrameLocks noGrp="1"/>
          </p:cNvGraphicFramePr>
          <p:nvPr>
            <p:ph sz="quarter" idx="13"/>
            <p:extLst>
              <p:ext uri="{D42A27DB-BD31-4B8C-83A1-F6EECF244321}">
                <p14:modId xmlns:p14="http://schemas.microsoft.com/office/powerpoint/2010/main" val="912548734"/>
              </p:ext>
            </p:extLst>
          </p:nvPr>
        </p:nvGraphicFramePr>
        <p:xfrm>
          <a:off x="607484" y="750358"/>
          <a:ext cx="10972799" cy="4992560"/>
        </p:xfrm>
        <a:graphic>
          <a:graphicData uri="http://schemas.openxmlformats.org/drawingml/2006/table">
            <a:tbl>
              <a:tblPr/>
              <a:tblGrid>
                <a:gridCol w="972029">
                  <a:extLst>
                    <a:ext uri="{9D8B030D-6E8A-4147-A177-3AD203B41FA5}">
                      <a16:colId xmlns:a16="http://schemas.microsoft.com/office/drawing/2014/main" val="2305135728"/>
                    </a:ext>
                  </a:extLst>
                </a:gridCol>
                <a:gridCol w="2066406">
                  <a:extLst>
                    <a:ext uri="{9D8B030D-6E8A-4147-A177-3AD203B41FA5}">
                      <a16:colId xmlns:a16="http://schemas.microsoft.com/office/drawing/2014/main" val="3118564007"/>
                    </a:ext>
                  </a:extLst>
                </a:gridCol>
                <a:gridCol w="3967182">
                  <a:extLst>
                    <a:ext uri="{9D8B030D-6E8A-4147-A177-3AD203B41FA5}">
                      <a16:colId xmlns:a16="http://schemas.microsoft.com/office/drawing/2014/main" val="1674218469"/>
                    </a:ext>
                  </a:extLst>
                </a:gridCol>
                <a:gridCol w="3967182">
                  <a:extLst>
                    <a:ext uri="{9D8B030D-6E8A-4147-A177-3AD203B41FA5}">
                      <a16:colId xmlns:a16="http://schemas.microsoft.com/office/drawing/2014/main" val="1090480654"/>
                    </a:ext>
                  </a:extLst>
                </a:gridCol>
              </a:tblGrid>
              <a:tr h="190717">
                <a:tc>
                  <a:txBody>
                    <a:bodyPr/>
                    <a:lstStyle/>
                    <a:p>
                      <a:pPr algn="l" fontAlgn="t"/>
                      <a:r>
                        <a:rPr lang="en-US" sz="1000" b="1" dirty="0">
                          <a:solidFill>
                            <a:srgbClr val="172B4D"/>
                          </a:solidFill>
                          <a:effectLst/>
                        </a:rPr>
                        <a:t>Step</a:t>
                      </a:r>
                    </a:p>
                  </a:txBody>
                  <a:tcPr marL="26636" marR="39955" marT="18646" marB="18646">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chemeClr val="tx2">
                        <a:lumMod val="40000"/>
                        <a:lumOff val="60000"/>
                      </a:schemeClr>
                    </a:solidFill>
                  </a:tcPr>
                </a:tc>
                <a:tc>
                  <a:txBody>
                    <a:bodyPr/>
                    <a:lstStyle/>
                    <a:p>
                      <a:pPr algn="l" fontAlgn="t"/>
                      <a:r>
                        <a:rPr lang="en-US" sz="1000" b="1">
                          <a:solidFill>
                            <a:srgbClr val="172B4D"/>
                          </a:solidFill>
                          <a:effectLst/>
                        </a:rPr>
                        <a:t>Table</a:t>
                      </a:r>
                    </a:p>
                  </a:txBody>
                  <a:tcPr marL="26636" marR="39955" marT="18646" marB="18646">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chemeClr val="tx2">
                        <a:lumMod val="40000"/>
                        <a:lumOff val="60000"/>
                      </a:schemeClr>
                    </a:solidFill>
                  </a:tcPr>
                </a:tc>
                <a:tc>
                  <a:txBody>
                    <a:bodyPr/>
                    <a:lstStyle/>
                    <a:p>
                      <a:pPr algn="l" fontAlgn="t"/>
                      <a:r>
                        <a:rPr lang="en-US" sz="1000" b="1" dirty="0">
                          <a:solidFill>
                            <a:srgbClr val="172B4D"/>
                          </a:solidFill>
                          <a:effectLst/>
                        </a:rPr>
                        <a:t>P4 &amp; Fixed Function</a:t>
                      </a:r>
                    </a:p>
                  </a:txBody>
                  <a:tcPr marL="26636" marR="39955" marT="18646" marB="18646">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chemeClr val="tx2">
                        <a:lumMod val="40000"/>
                        <a:lumOff val="60000"/>
                      </a:schemeClr>
                    </a:solidFill>
                  </a:tcPr>
                </a:tc>
                <a:tc>
                  <a:txBody>
                    <a:bodyPr/>
                    <a:lstStyle/>
                    <a:p>
                      <a:pPr algn="l" fontAlgn="t"/>
                      <a:r>
                        <a:rPr lang="en-US" sz="1000" b="1" dirty="0">
                          <a:solidFill>
                            <a:srgbClr val="172B4D"/>
                          </a:solidFill>
                          <a:effectLst/>
                        </a:rPr>
                        <a:t>TDI Table for Config</a:t>
                      </a:r>
                    </a:p>
                  </a:txBody>
                  <a:tcPr marL="26636" marR="39955" marT="18646" marB="18646">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183812895"/>
                  </a:ext>
                </a:extLst>
              </a:tr>
              <a:tr h="1201713">
                <a:tc>
                  <a:txBody>
                    <a:bodyPr/>
                    <a:lstStyle/>
                    <a:p>
                      <a:pPr algn="l" fontAlgn="t"/>
                      <a:r>
                        <a:rPr lang="en-US" sz="1000" dirty="0">
                          <a:effectLst/>
                        </a:rPr>
                        <a:t>​1</a:t>
                      </a:r>
                    </a:p>
                  </a:txBody>
                  <a:tcPr marL="26636" marR="26636" marT="18646" marB="18646">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l" fontAlgn="t"/>
                      <a:r>
                        <a:rPr lang="fr-FR" sz="1000" dirty="0" err="1">
                          <a:effectLst/>
                        </a:rPr>
                        <a:t>IPsec</a:t>
                      </a:r>
                      <a:r>
                        <a:rPr lang="fr-FR" sz="1000" dirty="0">
                          <a:effectLst/>
                        </a:rPr>
                        <a:t> </a:t>
                      </a:r>
                      <a:r>
                        <a:rPr lang="fr-FR" sz="1000" dirty="0" err="1">
                          <a:effectLst/>
                        </a:rPr>
                        <a:t>Rx</a:t>
                      </a:r>
                      <a:r>
                        <a:rPr lang="fr-FR" sz="1000" dirty="0">
                          <a:effectLst/>
                        </a:rPr>
                        <a:t> SA Classification Table​</a:t>
                      </a:r>
                    </a:p>
                    <a:p>
                      <a:pPr algn="l" fontAlgn="t"/>
                      <a:r>
                        <a:rPr lang="fr-FR" sz="1000" dirty="0">
                          <a:effectLst/>
                        </a:rPr>
                        <a:t>(RFC2401 </a:t>
                      </a:r>
                    </a:p>
                    <a:p>
                      <a:pPr algn="l" fontAlgn="t"/>
                      <a:r>
                        <a:rPr lang="fr-FR" sz="1000" dirty="0">
                          <a:effectLst/>
                        </a:rPr>
                        <a:t>4.4.3 SAD)</a:t>
                      </a:r>
                    </a:p>
                  </a:txBody>
                  <a:tcPr marL="26636" marR="26636" marT="18646" marB="18646">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l" fontAlgn="t"/>
                      <a:r>
                        <a:rPr lang="en-US" sz="1100" b="1" dirty="0">
                          <a:effectLst/>
                        </a:rPr>
                        <a:t>P4 Match Action Table </a:t>
                      </a:r>
                    </a:p>
                    <a:p>
                      <a:pPr algn="l" fontAlgn="t"/>
                      <a:r>
                        <a:rPr lang="en-US" sz="1100" b="1" dirty="0">
                          <a:effectLst/>
                        </a:rPr>
                        <a:t>Key</a:t>
                      </a:r>
                      <a:r>
                        <a:rPr lang="en-US" sz="1100" dirty="0">
                          <a:effectLst/>
                        </a:rPr>
                        <a:t>:</a:t>
                      </a:r>
                    </a:p>
                    <a:p>
                      <a:pPr lvl="1" algn="l" fontAlgn="t"/>
                      <a:r>
                        <a:rPr lang="en-US" sz="1100" dirty="0">
                          <a:effectLst/>
                        </a:rPr>
                        <a:t>Exact header fields + SPI</a:t>
                      </a:r>
                    </a:p>
                    <a:p>
                      <a:pPr algn="l" fontAlgn="t"/>
                      <a:r>
                        <a:rPr lang="en-US" sz="1100" b="1" dirty="0">
                          <a:effectLst/>
                        </a:rPr>
                        <a:t>Action</a:t>
                      </a:r>
                      <a:r>
                        <a:rPr lang="en-US" sz="1100" dirty="0">
                          <a:effectLst/>
                        </a:rPr>
                        <a:t>: </a:t>
                      </a:r>
                    </a:p>
                    <a:p>
                      <a:pPr lvl="1" algn="l" fontAlgn="t"/>
                      <a:r>
                        <a:rPr lang="en-US" sz="1100" dirty="0">
                          <a:effectLst/>
                        </a:rPr>
                        <a:t>Set packet metadata (SA INDEX)</a:t>
                      </a:r>
                    </a:p>
                  </a:txBody>
                  <a:tcPr marL="26636" marR="26636" marT="18646" marB="18646">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l" fontAlgn="t"/>
                      <a:r>
                        <a:rPr lang="en-US" sz="1100" b="1" dirty="0" err="1">
                          <a:effectLst/>
                        </a:rPr>
                        <a:t>MatchActionDirect</a:t>
                      </a:r>
                      <a:r>
                        <a:rPr lang="en-US" sz="1100" b="1" dirty="0">
                          <a:effectLst/>
                        </a:rPr>
                        <a:t> Table</a:t>
                      </a:r>
                    </a:p>
                    <a:p>
                      <a:pPr algn="l" fontAlgn="t"/>
                      <a:r>
                        <a:rPr lang="en-US" sz="1100" b="1" dirty="0">
                          <a:effectLst/>
                        </a:rPr>
                        <a:t>P4 Key fields</a:t>
                      </a:r>
                      <a:r>
                        <a:rPr lang="en-US" sz="1100" dirty="0">
                          <a:effectLst/>
                        </a:rPr>
                        <a:t>:</a:t>
                      </a:r>
                    </a:p>
                    <a:p>
                      <a:pPr lvl="1" algn="l" fontAlgn="t"/>
                      <a:r>
                        <a:rPr lang="en-US" sz="1100" dirty="0">
                          <a:effectLst/>
                        </a:rPr>
                        <a:t>Exact match header + SPI fields</a:t>
                      </a:r>
                    </a:p>
                    <a:p>
                      <a:pPr algn="l" fontAlgn="t"/>
                      <a:r>
                        <a:rPr lang="en-US" sz="1100" b="1" dirty="0">
                          <a:effectLst/>
                        </a:rPr>
                        <a:t>P4 Action</a:t>
                      </a:r>
                      <a:r>
                        <a:rPr lang="en-US" sz="1100" dirty="0">
                          <a:effectLst/>
                        </a:rPr>
                        <a:t>: </a:t>
                      </a:r>
                    </a:p>
                    <a:p>
                      <a:pPr marL="838185" lvl="1" indent="-228600" algn="l" fontAlgn="t">
                        <a:buAutoNum type="arabicPeriod"/>
                      </a:pPr>
                      <a:r>
                        <a:rPr lang="en-US" sz="1100" dirty="0">
                          <a:effectLst/>
                        </a:rPr>
                        <a:t>P4 action to set packet metadata</a:t>
                      </a:r>
                    </a:p>
                    <a:p>
                      <a:pPr marL="838185" lvl="1" indent="-228600" algn="l" fontAlgn="t">
                        <a:buAutoNum type="arabicPeriod"/>
                      </a:pPr>
                      <a:r>
                        <a:rPr lang="en-US" sz="1100" dirty="0">
                          <a:effectLst/>
                        </a:rPr>
                        <a:t>P4 action for bypass</a:t>
                      </a:r>
                    </a:p>
                    <a:p>
                      <a:pPr lvl="0" algn="l" fontAlgn="t"/>
                      <a:r>
                        <a:rPr lang="en-US" sz="1100" b="1" dirty="0">
                          <a:effectLst/>
                        </a:rPr>
                        <a:t>Data</a:t>
                      </a:r>
                      <a:r>
                        <a:rPr lang="en-US" sz="1100" dirty="0">
                          <a:effectLst/>
                        </a:rPr>
                        <a:t>:</a:t>
                      </a:r>
                    </a:p>
                    <a:p>
                      <a:pPr lvl="1" algn="l" fontAlgn="t"/>
                      <a:r>
                        <a:rPr lang="en-US" sz="1100" dirty="0">
                          <a:effectLst/>
                        </a:rPr>
                        <a:t>SA INDEX</a:t>
                      </a:r>
                    </a:p>
                    <a:p>
                      <a:pPr algn="l" fontAlgn="t"/>
                      <a:endParaRPr lang="en-US" sz="1000" dirty="0">
                        <a:effectLst/>
                      </a:endParaRPr>
                    </a:p>
                  </a:txBody>
                  <a:tcPr marL="26636" marR="26636" marT="18646" marB="18646">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extLst>
                  <a:ext uri="{0D108BD9-81ED-4DB2-BD59-A6C34878D82A}">
                    <a16:rowId xmlns:a16="http://schemas.microsoft.com/office/drawing/2014/main" val="1064969106"/>
                  </a:ext>
                </a:extLst>
              </a:tr>
              <a:tr h="1111274">
                <a:tc>
                  <a:txBody>
                    <a:bodyPr/>
                    <a:lstStyle/>
                    <a:p>
                      <a:pPr algn="l" fontAlgn="t"/>
                      <a:r>
                        <a:rPr lang="en-US" sz="1000">
                          <a:effectLst/>
                        </a:rPr>
                        <a:t>2</a:t>
                      </a:r>
                    </a:p>
                  </a:txBody>
                  <a:tcPr marL="26636" marR="26636" marT="18646" marB="18646">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l" fontAlgn="t"/>
                      <a:r>
                        <a:rPr lang="en-US" sz="1000" dirty="0">
                          <a:effectLst/>
                        </a:rPr>
                        <a:t>IPsec Crypto Engine</a:t>
                      </a:r>
                    </a:p>
                    <a:p>
                      <a:pPr algn="l" fontAlgn="t"/>
                      <a:r>
                        <a:rPr lang="en-US" sz="1000" dirty="0">
                          <a:effectLst/>
                        </a:rPr>
                        <a:t>(RFC2401</a:t>
                      </a:r>
                    </a:p>
                    <a:p>
                      <a:pPr algn="l" fontAlgn="t"/>
                      <a:r>
                        <a:rPr lang="en-US" sz="1000" dirty="0">
                          <a:effectLst/>
                        </a:rPr>
                        <a:t>4.4.3 SAD)</a:t>
                      </a:r>
                    </a:p>
                  </a:txBody>
                  <a:tcPr marL="26636" marR="26636" marT="18646" marB="18646">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l" fontAlgn="t"/>
                      <a:r>
                        <a:rPr lang="en-US" sz="1100" b="1" dirty="0">
                          <a:effectLst/>
                        </a:rPr>
                        <a:t>Fixed Function</a:t>
                      </a:r>
                    </a:p>
                    <a:p>
                      <a:pPr algn="l" fontAlgn="t"/>
                      <a:r>
                        <a:rPr lang="en-US" sz="1100" b="1" dirty="0">
                          <a:effectLst/>
                        </a:rPr>
                        <a:t>Key</a:t>
                      </a:r>
                      <a:r>
                        <a:rPr lang="en-US" sz="1100" dirty="0">
                          <a:effectLst/>
                        </a:rPr>
                        <a:t>:</a:t>
                      </a:r>
                    </a:p>
                    <a:p>
                      <a:pPr lvl="1" algn="l" fontAlgn="t"/>
                      <a:r>
                        <a:rPr lang="en-US" sz="1100" dirty="0">
                          <a:effectLst/>
                        </a:rPr>
                        <a:t>SA Index</a:t>
                      </a:r>
                    </a:p>
                    <a:p>
                      <a:pPr algn="l" fontAlgn="t"/>
                      <a:r>
                        <a:rPr lang="en-US" sz="1100" b="1" dirty="0">
                          <a:effectLst/>
                        </a:rPr>
                        <a:t>Action</a:t>
                      </a:r>
                      <a:r>
                        <a:rPr lang="en-US" sz="1100" dirty="0">
                          <a:effectLst/>
                        </a:rPr>
                        <a:t>:</a:t>
                      </a:r>
                    </a:p>
                    <a:p>
                      <a:pPr lvl="1" algn="l" fontAlgn="t"/>
                      <a:r>
                        <a:rPr lang="en-US" sz="1100" dirty="0">
                          <a:effectLst/>
                        </a:rPr>
                        <a:t>Remove  ESP header and decrypt &amp; authenticate payload</a:t>
                      </a:r>
                    </a:p>
                    <a:p>
                      <a:pPr lvl="1" algn="l" fontAlgn="t"/>
                      <a:r>
                        <a:rPr lang="en-US" sz="1100" dirty="0">
                          <a:effectLst/>
                        </a:rPr>
                        <a:t>Set metadata (</a:t>
                      </a:r>
                      <a:r>
                        <a:rPr lang="en-US" sz="1100" dirty="0" err="1">
                          <a:effectLst/>
                        </a:rPr>
                        <a:t>crypto_status</a:t>
                      </a:r>
                      <a:r>
                        <a:rPr lang="en-US" sz="1100" dirty="0">
                          <a:effectLst/>
                        </a:rPr>
                        <a:t>, </a:t>
                      </a:r>
                      <a:r>
                        <a:rPr lang="en-US" sz="1100" dirty="0" err="1">
                          <a:effectLst/>
                        </a:rPr>
                        <a:t>crypto_tag</a:t>
                      </a:r>
                      <a:r>
                        <a:rPr lang="en-US" sz="1100" dirty="0">
                          <a:effectLst/>
                        </a:rPr>
                        <a:t>)</a:t>
                      </a:r>
                    </a:p>
                  </a:txBody>
                  <a:tcPr marL="26636" marR="26636" marT="18646" marB="18646">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l" fontAlgn="t"/>
                      <a:r>
                        <a:rPr lang="en-US" sz="1100" b="1" dirty="0" err="1">
                          <a:effectLst/>
                        </a:rPr>
                        <a:t>IPSec</a:t>
                      </a:r>
                      <a:r>
                        <a:rPr lang="en-US" sz="1100" b="1" dirty="0">
                          <a:effectLst/>
                        </a:rPr>
                        <a:t> SAD Table</a:t>
                      </a:r>
                    </a:p>
                    <a:p>
                      <a:pPr algn="l" fontAlgn="t"/>
                      <a:r>
                        <a:rPr lang="en-US" sz="1100" b="1" dirty="0">
                          <a:effectLst/>
                        </a:rPr>
                        <a:t>Fixed Key fields</a:t>
                      </a:r>
                      <a:r>
                        <a:rPr lang="en-US" sz="1100" dirty="0">
                          <a:effectLst/>
                        </a:rPr>
                        <a:t>:</a:t>
                      </a:r>
                    </a:p>
                    <a:p>
                      <a:pPr lvl="1" algn="l" fontAlgn="t"/>
                      <a:r>
                        <a:rPr lang="en-US" sz="1100" dirty="0">
                          <a:effectLst/>
                        </a:rPr>
                        <a:t>SA Index</a:t>
                      </a:r>
                      <a:endParaRPr lang="en-US" sz="1100" b="1" dirty="0">
                        <a:effectLst/>
                      </a:endParaRPr>
                    </a:p>
                    <a:p>
                      <a:pPr algn="l" fontAlgn="t"/>
                      <a:r>
                        <a:rPr lang="en-US" sz="1100" b="1" dirty="0">
                          <a:effectLst/>
                        </a:rPr>
                        <a:t>Fixed Action</a:t>
                      </a:r>
                      <a:r>
                        <a:rPr lang="en-US" sz="1100" dirty="0">
                          <a:effectLst/>
                        </a:rPr>
                        <a:t>:</a:t>
                      </a:r>
                    </a:p>
                    <a:p>
                      <a:pPr lvl="1" algn="l" fontAlgn="t"/>
                      <a:r>
                        <a:rPr lang="en-US" sz="1100" b="1" dirty="0">
                          <a:effectLst/>
                        </a:rPr>
                        <a:t>HW fixed action </a:t>
                      </a:r>
                      <a:r>
                        <a:rPr lang="en-US" sz="1100" dirty="0">
                          <a:effectLst/>
                        </a:rPr>
                        <a:t>to remove ESP header and decrypt &amp; authenticate payload..</a:t>
                      </a:r>
                    </a:p>
                    <a:p>
                      <a:pPr algn="l" fontAlgn="t"/>
                      <a:r>
                        <a:rPr lang="en-US" sz="1100" b="1" dirty="0">
                          <a:effectLst/>
                        </a:rPr>
                        <a:t>Data</a:t>
                      </a:r>
                      <a:r>
                        <a:rPr lang="en-US" sz="1100" dirty="0">
                          <a:effectLst/>
                        </a:rPr>
                        <a:t>:</a:t>
                      </a:r>
                    </a:p>
                    <a:p>
                      <a:pPr lvl="1" algn="l" fontAlgn="t"/>
                      <a:r>
                        <a:rPr lang="en-US" sz="1100" dirty="0" err="1">
                          <a:effectLst/>
                        </a:rPr>
                        <a:t>Crypto_Tag</a:t>
                      </a:r>
                      <a:r>
                        <a:rPr lang="en-US" sz="1100" dirty="0">
                          <a:effectLst/>
                        </a:rPr>
                        <a:t>, </a:t>
                      </a:r>
                      <a:r>
                        <a:rPr lang="en-US" sz="1100" dirty="0" err="1">
                          <a:effectLst/>
                        </a:rPr>
                        <a:t>IPSec</a:t>
                      </a:r>
                      <a:r>
                        <a:rPr lang="en-US" sz="1100" dirty="0">
                          <a:effectLst/>
                        </a:rPr>
                        <a:t> protocol, SPI, key, algorithm, IV, lifetime, anti-replay window</a:t>
                      </a:r>
                    </a:p>
                  </a:txBody>
                  <a:tcPr marL="26636" marR="26636" marT="18646" marB="18646">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extLst>
                  <a:ext uri="{0D108BD9-81ED-4DB2-BD59-A6C34878D82A}">
                    <a16:rowId xmlns:a16="http://schemas.microsoft.com/office/drawing/2014/main" val="3600967855"/>
                  </a:ext>
                </a:extLst>
              </a:tr>
              <a:tr h="1724979">
                <a:tc>
                  <a:txBody>
                    <a:bodyPr/>
                    <a:lstStyle/>
                    <a:p>
                      <a:pPr algn="l" fontAlgn="t"/>
                      <a:r>
                        <a:rPr lang="en-US" sz="1000">
                          <a:effectLst/>
                        </a:rPr>
                        <a:t>3</a:t>
                      </a:r>
                    </a:p>
                  </a:txBody>
                  <a:tcPr marL="26636" marR="26636" marT="18646" marB="18646">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l" fontAlgn="t"/>
                      <a:r>
                        <a:rPr lang="en-US" sz="1000" dirty="0">
                          <a:effectLst/>
                        </a:rPr>
                        <a:t>IPsec Rx Post Decrypt Table</a:t>
                      </a:r>
                    </a:p>
                    <a:p>
                      <a:pPr algn="l" fontAlgn="t"/>
                      <a:r>
                        <a:rPr lang="en-US" sz="1000" dirty="0">
                          <a:effectLst/>
                        </a:rPr>
                        <a:t>(RFC2401 4.4.1 SPD)</a:t>
                      </a:r>
                    </a:p>
                  </a:txBody>
                  <a:tcPr marL="26636" marR="26636" marT="18646" marB="18646">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l" fontAlgn="t"/>
                      <a:r>
                        <a:rPr lang="en-US" sz="1100" b="1" dirty="0">
                          <a:effectLst/>
                        </a:rPr>
                        <a:t>P4 Match Action Table </a:t>
                      </a:r>
                    </a:p>
                    <a:p>
                      <a:pPr algn="l" fontAlgn="t"/>
                      <a:r>
                        <a:rPr lang="en-US" sz="1100" b="1" dirty="0">
                          <a:effectLst/>
                        </a:rPr>
                        <a:t>Key</a:t>
                      </a:r>
                      <a:r>
                        <a:rPr lang="en-US" sz="1100" dirty="0">
                          <a:effectLst/>
                        </a:rPr>
                        <a:t>:</a:t>
                      </a:r>
                    </a:p>
                    <a:p>
                      <a:pPr lvl="1" algn="l" fontAlgn="t"/>
                      <a:r>
                        <a:rPr lang="en-US" sz="1100" dirty="0">
                          <a:effectLst/>
                        </a:rPr>
                        <a:t>Exact match on </a:t>
                      </a:r>
                      <a:r>
                        <a:rPr lang="en-US" sz="1100" dirty="0" err="1">
                          <a:effectLst/>
                        </a:rPr>
                        <a:t>Crypto_tag</a:t>
                      </a:r>
                      <a:endParaRPr lang="en-US" sz="1100" dirty="0">
                        <a:effectLst/>
                      </a:endParaRPr>
                    </a:p>
                    <a:p>
                      <a:pPr lvl="0" algn="l" fontAlgn="t"/>
                      <a:r>
                        <a:rPr lang="en-US" sz="1100" b="1" dirty="0">
                          <a:effectLst/>
                        </a:rPr>
                        <a:t>Action</a:t>
                      </a:r>
                      <a:r>
                        <a:rPr lang="en-US" sz="1100" dirty="0">
                          <a:effectLst/>
                        </a:rPr>
                        <a:t>: </a:t>
                      </a:r>
                    </a:p>
                    <a:p>
                      <a:pPr lvl="1" algn="l" fontAlgn="t"/>
                      <a:r>
                        <a:rPr lang="en-US" sz="1100" dirty="0">
                          <a:effectLst/>
                        </a:rPr>
                        <a:t>Decapsulation of  tunnel IPV4 &amp; Eth header</a:t>
                      </a:r>
                    </a:p>
                  </a:txBody>
                  <a:tcPr marL="26636" marR="26636" marT="18646" marB="18646">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l" fontAlgn="t"/>
                      <a:r>
                        <a:rPr lang="en-US" sz="1100" b="1" dirty="0" err="1">
                          <a:effectLst/>
                        </a:rPr>
                        <a:t>MatchActionDirect</a:t>
                      </a:r>
                      <a:r>
                        <a:rPr lang="en-US" sz="1100" b="1" dirty="0">
                          <a:effectLst/>
                        </a:rPr>
                        <a:t> Table</a:t>
                      </a:r>
                    </a:p>
                    <a:p>
                      <a:pPr algn="l" fontAlgn="t"/>
                      <a:r>
                        <a:rPr lang="en-US" sz="1100" b="1" dirty="0">
                          <a:effectLst/>
                        </a:rPr>
                        <a:t>P4 Key fields</a:t>
                      </a:r>
                      <a:r>
                        <a:rPr lang="en-US" sz="1100" dirty="0">
                          <a:effectLst/>
                        </a:rPr>
                        <a:t>:</a:t>
                      </a:r>
                    </a:p>
                    <a:p>
                      <a:pPr lvl="1" algn="l" fontAlgn="t"/>
                      <a:r>
                        <a:rPr lang="en-US" sz="1100" dirty="0">
                          <a:effectLst/>
                        </a:rPr>
                        <a:t>Exact match on </a:t>
                      </a:r>
                      <a:r>
                        <a:rPr lang="en-US" sz="1100" dirty="0" err="1">
                          <a:effectLst/>
                        </a:rPr>
                        <a:t>crypto_tag</a:t>
                      </a:r>
                      <a:endParaRPr lang="en-US" sz="1100" dirty="0">
                        <a:effectLst/>
                      </a:endParaRPr>
                    </a:p>
                    <a:p>
                      <a:pPr lvl="0" algn="l" fontAlgn="t"/>
                      <a:r>
                        <a:rPr lang="en-US" sz="1100" b="1" dirty="0">
                          <a:effectLst/>
                        </a:rPr>
                        <a:t>P4 Action</a:t>
                      </a:r>
                      <a:r>
                        <a:rPr lang="en-US" sz="1100" dirty="0">
                          <a:effectLst/>
                        </a:rPr>
                        <a:t>: </a:t>
                      </a:r>
                    </a:p>
                    <a:p>
                      <a:pPr marL="838185" lvl="1" indent="-228600" algn="l" fontAlgn="t">
                        <a:buAutoNum type="arabicPeriod"/>
                      </a:pPr>
                      <a:r>
                        <a:rPr lang="en-US" sz="1100" dirty="0">
                          <a:effectLst/>
                        </a:rPr>
                        <a:t>P4 action for decapsulate tunnel IPV4 &amp; Eth header (tunnel mode)</a:t>
                      </a:r>
                    </a:p>
                    <a:p>
                      <a:pPr marL="838185" lvl="1" indent="-228600" algn="l" fontAlgn="t">
                        <a:buAutoNum type="arabicPeriod"/>
                      </a:pPr>
                      <a:r>
                        <a:rPr lang="en-US" sz="1100" dirty="0">
                          <a:effectLst/>
                        </a:rPr>
                        <a:t>P4 action for bypass (transport mode)</a:t>
                      </a:r>
                    </a:p>
                    <a:p>
                      <a:pPr algn="l" fontAlgn="t"/>
                      <a:r>
                        <a:rPr lang="en-US" sz="1000" b="1" dirty="0">
                          <a:effectLst/>
                        </a:rPr>
                        <a:t>Data</a:t>
                      </a:r>
                      <a:r>
                        <a:rPr lang="en-US" sz="1000" dirty="0">
                          <a:effectLst/>
                        </a:rPr>
                        <a:t>:</a:t>
                      </a:r>
                    </a:p>
                    <a:p>
                      <a:pPr lvl="1" algn="l" fontAlgn="t"/>
                      <a:r>
                        <a:rPr lang="en-US" sz="1000" dirty="0">
                          <a:effectLst/>
                        </a:rPr>
                        <a:t>None</a:t>
                      </a:r>
                    </a:p>
                  </a:txBody>
                  <a:tcPr marL="26636" marR="26636" marT="18646" marB="18646">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extLst>
                  <a:ext uri="{0D108BD9-81ED-4DB2-BD59-A6C34878D82A}">
                    <a16:rowId xmlns:a16="http://schemas.microsoft.com/office/drawing/2014/main" val="623313042"/>
                  </a:ext>
                </a:extLst>
              </a:tr>
            </a:tbl>
          </a:graphicData>
        </a:graphic>
      </p:graphicFrame>
    </p:spTree>
    <p:extLst>
      <p:ext uri="{BB962C8B-B14F-4D97-AF65-F5344CB8AC3E}">
        <p14:creationId xmlns:p14="http://schemas.microsoft.com/office/powerpoint/2010/main" val="2840845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9E9F9-965F-46DA-8EB3-01C3C2B90992}"/>
              </a:ext>
            </a:extLst>
          </p:cNvPr>
          <p:cNvSpPr>
            <a:spLocks noGrp="1"/>
          </p:cNvSpPr>
          <p:nvPr>
            <p:ph type="ctrTitle"/>
          </p:nvPr>
        </p:nvSpPr>
        <p:spPr/>
        <p:txBody>
          <a:bodyPr/>
          <a:lstStyle/>
          <a:p>
            <a:r>
              <a:rPr lang="en-US" dirty="0"/>
              <a:t>Reference IKE Integration</a:t>
            </a:r>
          </a:p>
        </p:txBody>
      </p:sp>
      <p:sp>
        <p:nvSpPr>
          <p:cNvPr id="4" name="Footer Placeholder 3">
            <a:extLst>
              <a:ext uri="{FF2B5EF4-FFF2-40B4-BE49-F238E27FC236}">
                <a16:creationId xmlns:a16="http://schemas.microsoft.com/office/drawing/2014/main" id="{AAB86276-9BE9-47F3-AC4C-DA0D3D9EF639}"/>
              </a:ext>
            </a:extLst>
          </p:cNvPr>
          <p:cNvSpPr>
            <a:spLocks noGrp="1"/>
          </p:cNvSpPr>
          <p:nvPr>
            <p:ph type="ftr" sz="quarter" idx="3"/>
          </p:nvPr>
        </p:nvSpPr>
        <p:spPr/>
        <p:txBody>
          <a:bodyPr/>
          <a:lstStyle/>
          <a:p>
            <a:r>
              <a:rPr lang="en-US"/>
              <a:t>Intel Confidential</a:t>
            </a:r>
          </a:p>
        </p:txBody>
      </p:sp>
    </p:spTree>
    <p:extLst>
      <p:ext uri="{BB962C8B-B14F-4D97-AF65-F5344CB8AC3E}">
        <p14:creationId xmlns:p14="http://schemas.microsoft.com/office/powerpoint/2010/main" val="2832954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2CAD153-4594-4911-A690-315811A80A11}"/>
              </a:ext>
            </a:extLst>
          </p:cNvPr>
          <p:cNvSpPr>
            <a:spLocks noGrp="1"/>
          </p:cNvSpPr>
          <p:nvPr>
            <p:ph type="sldNum" sz="quarter" idx="12"/>
          </p:nvPr>
        </p:nvSpPr>
        <p:spPr/>
        <p:txBody>
          <a:bodyPr/>
          <a:lstStyle/>
          <a:p>
            <a:fld id="{EE2556C5-CE8C-6547-B838-EA80C61A4AF7}" type="slidenum">
              <a:rPr lang="en-US" smtClean="0">
                <a:solidFill>
                  <a:prstClr val="white"/>
                </a:solidFill>
              </a:rPr>
              <a:pPr/>
              <a:t>16</a:t>
            </a:fld>
            <a:endParaRPr lang="en-US">
              <a:solidFill>
                <a:prstClr val="white"/>
              </a:solidFill>
            </a:endParaRPr>
          </a:p>
        </p:txBody>
      </p:sp>
      <p:sp>
        <p:nvSpPr>
          <p:cNvPr id="3" name="Title 2">
            <a:extLst>
              <a:ext uri="{FF2B5EF4-FFF2-40B4-BE49-F238E27FC236}">
                <a16:creationId xmlns:a16="http://schemas.microsoft.com/office/drawing/2014/main" id="{C885905A-A21A-4896-AA2A-ACEAC6DEEF5C}"/>
              </a:ext>
            </a:extLst>
          </p:cNvPr>
          <p:cNvSpPr>
            <a:spLocks noGrp="1"/>
          </p:cNvSpPr>
          <p:nvPr>
            <p:ph type="title"/>
          </p:nvPr>
        </p:nvSpPr>
        <p:spPr/>
        <p:txBody>
          <a:bodyPr/>
          <a:lstStyle/>
          <a:p>
            <a:r>
              <a:rPr lang="en-US" dirty="0"/>
              <a:t>Reference IKE Integration</a:t>
            </a:r>
          </a:p>
        </p:txBody>
      </p:sp>
      <p:sp>
        <p:nvSpPr>
          <p:cNvPr id="4" name="Content Placeholder 3">
            <a:extLst>
              <a:ext uri="{FF2B5EF4-FFF2-40B4-BE49-F238E27FC236}">
                <a16:creationId xmlns:a16="http://schemas.microsoft.com/office/drawing/2014/main" id="{74B44DAC-8A82-49C4-9BFA-B626B7AA9694}"/>
              </a:ext>
            </a:extLst>
          </p:cNvPr>
          <p:cNvSpPr>
            <a:spLocks noGrp="1"/>
          </p:cNvSpPr>
          <p:nvPr>
            <p:ph sz="quarter" idx="13"/>
          </p:nvPr>
        </p:nvSpPr>
        <p:spPr/>
        <p:txBody>
          <a:bodyPr/>
          <a:lstStyle/>
          <a:p>
            <a:pPr marL="457200" indent="-457200">
              <a:buFont typeface="Arial" panose="020B0604020202020204" pitchFamily="34" charset="0"/>
              <a:buChar char="•"/>
            </a:pPr>
            <a:r>
              <a:rPr lang="en-US" dirty="0"/>
              <a:t>Opensource </a:t>
            </a:r>
            <a:r>
              <a:rPr lang="en-US" dirty="0" err="1"/>
              <a:t>StrongSwan</a:t>
            </a:r>
            <a:r>
              <a:rPr lang="en-US" dirty="0"/>
              <a:t> is used for reference IKE integration.</a:t>
            </a:r>
          </a:p>
          <a:p>
            <a:pPr marL="457200" indent="-457200">
              <a:buFont typeface="Arial" panose="020B0604020202020204" pitchFamily="34" charset="0"/>
              <a:buChar char="•"/>
            </a:pPr>
            <a:r>
              <a:rPr lang="en-US" dirty="0"/>
              <a:t>Utilizes </a:t>
            </a:r>
            <a:r>
              <a:rPr lang="en-US" dirty="0" err="1"/>
              <a:t>gRPC</a:t>
            </a:r>
            <a:r>
              <a:rPr lang="en-US" dirty="0"/>
              <a:t> interface for communication between </a:t>
            </a:r>
            <a:r>
              <a:rPr lang="en-US" dirty="0" err="1"/>
              <a:t>StrongSwan</a:t>
            </a:r>
            <a:r>
              <a:rPr lang="en-US" dirty="0"/>
              <a:t> and the P4-Driver on MEV ACC.</a:t>
            </a:r>
          </a:p>
          <a:p>
            <a:pPr marL="457200" indent="-457200">
              <a:buFont typeface="Arial" panose="020B0604020202020204" pitchFamily="34" charset="0"/>
              <a:buChar char="•"/>
            </a:pPr>
            <a:r>
              <a:rPr lang="en-US" dirty="0"/>
              <a:t>The capabilities demonstrated through </a:t>
            </a:r>
            <a:r>
              <a:rPr lang="en-US" dirty="0" err="1"/>
              <a:t>StrongSwan</a:t>
            </a:r>
            <a:r>
              <a:rPr lang="en-US" dirty="0"/>
              <a:t> integration are available for local IKE applications.</a:t>
            </a:r>
          </a:p>
        </p:txBody>
      </p:sp>
      <p:sp>
        <p:nvSpPr>
          <p:cNvPr id="5" name="Footer Placeholder 4">
            <a:extLst>
              <a:ext uri="{FF2B5EF4-FFF2-40B4-BE49-F238E27FC236}">
                <a16:creationId xmlns:a16="http://schemas.microsoft.com/office/drawing/2014/main" id="{7C1B0A8F-1EE4-4191-A5C6-3C1FFFEA8A88}"/>
              </a:ext>
            </a:extLst>
          </p:cNvPr>
          <p:cNvSpPr>
            <a:spLocks noGrp="1"/>
          </p:cNvSpPr>
          <p:nvPr>
            <p:ph type="ftr" sz="quarter" idx="3"/>
          </p:nvPr>
        </p:nvSpPr>
        <p:spPr/>
        <p:txBody>
          <a:bodyPr/>
          <a:lstStyle/>
          <a:p>
            <a:r>
              <a:rPr lang="en-US"/>
              <a:t>Intel Confidential</a:t>
            </a:r>
          </a:p>
        </p:txBody>
      </p:sp>
    </p:spTree>
    <p:extLst>
      <p:ext uri="{BB962C8B-B14F-4D97-AF65-F5344CB8AC3E}">
        <p14:creationId xmlns:p14="http://schemas.microsoft.com/office/powerpoint/2010/main" val="33350346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09CA977-A271-4183-84BD-7D40BFF08F41}"/>
              </a:ext>
            </a:extLst>
          </p:cNvPr>
          <p:cNvSpPr>
            <a:spLocks noGrp="1"/>
          </p:cNvSpPr>
          <p:nvPr>
            <p:ph type="sldNum" sz="quarter" idx="12"/>
          </p:nvPr>
        </p:nvSpPr>
        <p:spPr>
          <a:xfrm>
            <a:off x="9163136" y="6432516"/>
            <a:ext cx="2844800" cy="365125"/>
          </a:xfrm>
        </p:spPr>
        <p:txBody>
          <a:bodyPr anchor="ctr">
            <a:normAutofit/>
          </a:bodyPr>
          <a:lstStyle/>
          <a:p>
            <a:pPr>
              <a:spcAft>
                <a:spcPts val="600"/>
              </a:spcAft>
            </a:pPr>
            <a:fld id="{EE2556C5-CE8C-6547-B838-EA80C61A4AF7}" type="slidenum">
              <a:rPr lang="en-US" smtClean="0">
                <a:solidFill>
                  <a:prstClr val="white"/>
                </a:solidFill>
              </a:rPr>
              <a:pPr>
                <a:spcAft>
                  <a:spcPts val="600"/>
                </a:spcAft>
              </a:pPr>
              <a:t>17</a:t>
            </a:fld>
            <a:endParaRPr lang="en-US">
              <a:solidFill>
                <a:prstClr val="white"/>
              </a:solidFill>
            </a:endParaRPr>
          </a:p>
        </p:txBody>
      </p:sp>
      <p:pic>
        <p:nvPicPr>
          <p:cNvPr id="8" name="Content Placeholder 7">
            <a:extLst>
              <a:ext uri="{FF2B5EF4-FFF2-40B4-BE49-F238E27FC236}">
                <a16:creationId xmlns:a16="http://schemas.microsoft.com/office/drawing/2014/main" id="{DE929450-95A2-4A30-A335-63CAA9122B84}"/>
              </a:ext>
            </a:extLst>
          </p:cNvPr>
          <p:cNvPicPr>
            <a:picLocks noGrp="1" noChangeAspect="1"/>
          </p:cNvPicPr>
          <p:nvPr>
            <p:ph sz="half"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37416" y="3839891"/>
            <a:ext cx="5341937" cy="2352317"/>
          </a:xfrm>
        </p:spPr>
      </p:pic>
      <p:sp>
        <p:nvSpPr>
          <p:cNvPr id="13" name="Title 4">
            <a:extLst>
              <a:ext uri="{FF2B5EF4-FFF2-40B4-BE49-F238E27FC236}">
                <a16:creationId xmlns:a16="http://schemas.microsoft.com/office/drawing/2014/main" id="{0F14039E-CAB7-4417-B8F2-F5B93BCAF8B3}"/>
              </a:ext>
            </a:extLst>
          </p:cNvPr>
          <p:cNvSpPr>
            <a:spLocks noGrp="1"/>
          </p:cNvSpPr>
          <p:nvPr>
            <p:ph type="title"/>
          </p:nvPr>
        </p:nvSpPr>
        <p:spPr>
          <a:xfrm>
            <a:off x="607484" y="411798"/>
            <a:ext cx="10972800" cy="814809"/>
          </a:xfrm>
        </p:spPr>
        <p:txBody>
          <a:bodyPr/>
          <a:lstStyle/>
          <a:p>
            <a:r>
              <a:rPr lang="en-US" dirty="0" err="1"/>
              <a:t>StrongSwan</a:t>
            </a:r>
            <a:r>
              <a:rPr lang="en-US" dirty="0"/>
              <a:t> Integration</a:t>
            </a:r>
          </a:p>
        </p:txBody>
      </p:sp>
      <p:sp>
        <p:nvSpPr>
          <p:cNvPr id="5" name="Footer Placeholder 4">
            <a:extLst>
              <a:ext uri="{FF2B5EF4-FFF2-40B4-BE49-F238E27FC236}">
                <a16:creationId xmlns:a16="http://schemas.microsoft.com/office/drawing/2014/main" id="{DDFFC87B-2F14-429E-8059-D2FDF056785D}"/>
              </a:ext>
            </a:extLst>
          </p:cNvPr>
          <p:cNvSpPr>
            <a:spLocks noGrp="1"/>
          </p:cNvSpPr>
          <p:nvPr>
            <p:ph type="ftr" sz="quarter" idx="3"/>
          </p:nvPr>
        </p:nvSpPr>
        <p:spPr>
          <a:xfrm>
            <a:off x="76747" y="6431459"/>
            <a:ext cx="3860800" cy="366183"/>
          </a:xfrm>
        </p:spPr>
        <p:txBody>
          <a:bodyPr anchor="ctr">
            <a:normAutofit/>
          </a:bodyPr>
          <a:lstStyle/>
          <a:p>
            <a:pPr>
              <a:spcAft>
                <a:spcPts val="600"/>
              </a:spcAft>
            </a:pPr>
            <a:r>
              <a:rPr lang="en-US"/>
              <a:t>Intel Confidential</a:t>
            </a:r>
          </a:p>
        </p:txBody>
      </p:sp>
      <p:graphicFrame>
        <p:nvGraphicFramePr>
          <p:cNvPr id="7" name="Content Placeholder 3">
            <a:extLst>
              <a:ext uri="{FF2B5EF4-FFF2-40B4-BE49-F238E27FC236}">
                <a16:creationId xmlns:a16="http://schemas.microsoft.com/office/drawing/2014/main" id="{6F2FDDD0-6464-49EA-9F34-7E6829ED2F34}"/>
              </a:ext>
            </a:extLst>
          </p:cNvPr>
          <p:cNvGraphicFramePr>
            <a:graphicFrameLocks noGrp="1"/>
          </p:cNvGraphicFramePr>
          <p:nvPr>
            <p:ph sz="half" idx="13"/>
            <p:extLst>
              <p:ext uri="{D42A27DB-BD31-4B8C-83A1-F6EECF244321}">
                <p14:modId xmlns:p14="http://schemas.microsoft.com/office/powerpoint/2010/main" val="3144371424"/>
              </p:ext>
            </p:extLst>
          </p:nvPr>
        </p:nvGraphicFramePr>
        <p:xfrm>
          <a:off x="6237817" y="1266606"/>
          <a:ext cx="5340352" cy="490559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9" name="Picture 19" descr="Diagram&#10;&#10;Description automatically generated">
            <a:extLst>
              <a:ext uri="{FF2B5EF4-FFF2-40B4-BE49-F238E27FC236}">
                <a16:creationId xmlns:a16="http://schemas.microsoft.com/office/drawing/2014/main" id="{58B506D7-1E53-26A5-92DE-7DF74A7EFBA6}"/>
              </a:ext>
            </a:extLst>
          </p:cNvPr>
          <p:cNvPicPr>
            <a:picLocks noChangeAspect="1"/>
          </p:cNvPicPr>
          <p:nvPr/>
        </p:nvPicPr>
        <p:blipFill>
          <a:blip r:embed="rId9"/>
          <a:stretch>
            <a:fillRect/>
          </a:stretch>
        </p:blipFill>
        <p:spPr>
          <a:xfrm>
            <a:off x="698311" y="1254449"/>
            <a:ext cx="4813110" cy="2176832"/>
          </a:xfrm>
          <a:prstGeom prst="rect">
            <a:avLst/>
          </a:prstGeom>
        </p:spPr>
      </p:pic>
    </p:spTree>
    <p:extLst>
      <p:ext uri="{BB962C8B-B14F-4D97-AF65-F5344CB8AC3E}">
        <p14:creationId xmlns:p14="http://schemas.microsoft.com/office/powerpoint/2010/main" val="36766769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2CAD153-4594-4911-A690-315811A80A11}"/>
              </a:ext>
            </a:extLst>
          </p:cNvPr>
          <p:cNvSpPr>
            <a:spLocks noGrp="1"/>
          </p:cNvSpPr>
          <p:nvPr>
            <p:ph type="sldNum" sz="quarter" idx="12"/>
          </p:nvPr>
        </p:nvSpPr>
        <p:spPr/>
        <p:txBody>
          <a:bodyPr/>
          <a:lstStyle/>
          <a:p>
            <a:fld id="{EE2556C5-CE8C-6547-B838-EA80C61A4AF7}" type="slidenum">
              <a:rPr lang="en-US" smtClean="0">
                <a:solidFill>
                  <a:prstClr val="white"/>
                </a:solidFill>
              </a:rPr>
              <a:pPr/>
              <a:t>18</a:t>
            </a:fld>
            <a:endParaRPr lang="en-US">
              <a:solidFill>
                <a:prstClr val="white"/>
              </a:solidFill>
            </a:endParaRPr>
          </a:p>
        </p:txBody>
      </p:sp>
      <p:sp>
        <p:nvSpPr>
          <p:cNvPr id="3" name="Title 2">
            <a:extLst>
              <a:ext uri="{FF2B5EF4-FFF2-40B4-BE49-F238E27FC236}">
                <a16:creationId xmlns:a16="http://schemas.microsoft.com/office/drawing/2014/main" id="{C885905A-A21A-4896-AA2A-ACEAC6DEEF5C}"/>
              </a:ext>
            </a:extLst>
          </p:cNvPr>
          <p:cNvSpPr>
            <a:spLocks noGrp="1"/>
          </p:cNvSpPr>
          <p:nvPr>
            <p:ph type="title"/>
          </p:nvPr>
        </p:nvSpPr>
        <p:spPr/>
        <p:txBody>
          <a:bodyPr/>
          <a:lstStyle/>
          <a:p>
            <a:r>
              <a:rPr lang="en-US" dirty="0" err="1"/>
              <a:t>StrongSWAN</a:t>
            </a:r>
            <a:r>
              <a:rPr lang="en-US" dirty="0"/>
              <a:t>-ICE flows</a:t>
            </a:r>
          </a:p>
        </p:txBody>
      </p:sp>
      <p:sp>
        <p:nvSpPr>
          <p:cNvPr id="4" name="Content Placeholder 3">
            <a:extLst>
              <a:ext uri="{FF2B5EF4-FFF2-40B4-BE49-F238E27FC236}">
                <a16:creationId xmlns:a16="http://schemas.microsoft.com/office/drawing/2014/main" id="{74B44DAC-8A82-49C4-9BFA-B626B7AA9694}"/>
              </a:ext>
            </a:extLst>
          </p:cNvPr>
          <p:cNvSpPr>
            <a:spLocks noGrp="1"/>
          </p:cNvSpPr>
          <p:nvPr>
            <p:ph sz="quarter" idx="13"/>
          </p:nvPr>
        </p:nvSpPr>
        <p:spPr/>
        <p:txBody>
          <a:bodyPr/>
          <a:lstStyle/>
          <a:p>
            <a:r>
              <a:rPr lang="en-US" dirty="0"/>
              <a:t>Southbound flows(</a:t>
            </a:r>
            <a:r>
              <a:rPr lang="en-US" dirty="0" err="1"/>
              <a:t>StrongSWAN</a:t>
            </a:r>
            <a:r>
              <a:rPr lang="en-US" dirty="0"/>
              <a:t>-&gt;ICE)</a:t>
            </a:r>
          </a:p>
          <a:p>
            <a:r>
              <a:rPr lang="en-US" dirty="0"/>
              <a:t>	SPI</a:t>
            </a:r>
          </a:p>
          <a:p>
            <a:r>
              <a:rPr lang="en-US" dirty="0"/>
              <a:t>	SA ADD</a:t>
            </a:r>
          </a:p>
          <a:p>
            <a:r>
              <a:rPr lang="en-US" dirty="0"/>
              <a:t>	SA DELETE</a:t>
            </a:r>
          </a:p>
          <a:p>
            <a:r>
              <a:rPr lang="en-US" dirty="0"/>
              <a:t>Northbound flows(ICE-&gt;</a:t>
            </a:r>
            <a:r>
              <a:rPr lang="en-US" dirty="0" err="1"/>
              <a:t>StrongSWAN</a:t>
            </a:r>
            <a:r>
              <a:rPr lang="en-US" dirty="0"/>
              <a:t>)</a:t>
            </a:r>
          </a:p>
          <a:p>
            <a:r>
              <a:rPr lang="en-US" dirty="0"/>
              <a:t>	Lifetime notifications</a:t>
            </a:r>
          </a:p>
          <a:p>
            <a:r>
              <a:rPr lang="en-US" dirty="0"/>
              <a:t>	Audit-log for Anomalies.(auth failures </a:t>
            </a:r>
            <a:r>
              <a:rPr lang="en-US" dirty="0" err="1"/>
              <a:t>etc</a:t>
            </a:r>
            <a:r>
              <a:rPr lang="en-US" dirty="0"/>
              <a:t>…).</a:t>
            </a:r>
          </a:p>
        </p:txBody>
      </p:sp>
      <p:sp>
        <p:nvSpPr>
          <p:cNvPr id="5" name="Footer Placeholder 4">
            <a:extLst>
              <a:ext uri="{FF2B5EF4-FFF2-40B4-BE49-F238E27FC236}">
                <a16:creationId xmlns:a16="http://schemas.microsoft.com/office/drawing/2014/main" id="{7C1B0A8F-1EE4-4191-A5C6-3C1FFFEA8A88}"/>
              </a:ext>
            </a:extLst>
          </p:cNvPr>
          <p:cNvSpPr>
            <a:spLocks noGrp="1"/>
          </p:cNvSpPr>
          <p:nvPr>
            <p:ph type="ftr" sz="quarter" idx="3"/>
          </p:nvPr>
        </p:nvSpPr>
        <p:spPr/>
        <p:txBody>
          <a:bodyPr/>
          <a:lstStyle/>
          <a:p>
            <a:r>
              <a:rPr lang="en-US"/>
              <a:t>Intel Confidential</a:t>
            </a:r>
          </a:p>
        </p:txBody>
      </p:sp>
    </p:spTree>
    <p:extLst>
      <p:ext uri="{BB962C8B-B14F-4D97-AF65-F5344CB8AC3E}">
        <p14:creationId xmlns:p14="http://schemas.microsoft.com/office/powerpoint/2010/main" val="39259335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5F00FB1-B182-4FEF-89D7-59D3517C5CE9}"/>
              </a:ext>
            </a:extLst>
          </p:cNvPr>
          <p:cNvSpPr>
            <a:spLocks noGrp="1"/>
          </p:cNvSpPr>
          <p:nvPr>
            <p:ph type="ftr" sz="quarter" idx="3"/>
          </p:nvPr>
        </p:nvSpPr>
        <p:spPr/>
        <p:txBody>
          <a:bodyPr/>
          <a:lstStyle/>
          <a:p>
            <a:r>
              <a:rPr lang="en-US"/>
              <a:t>Intel Confidential</a:t>
            </a:r>
          </a:p>
        </p:txBody>
      </p:sp>
      <p:sp>
        <p:nvSpPr>
          <p:cNvPr id="5" name="Title 6">
            <a:extLst>
              <a:ext uri="{FF2B5EF4-FFF2-40B4-BE49-F238E27FC236}">
                <a16:creationId xmlns:a16="http://schemas.microsoft.com/office/drawing/2014/main" id="{301C3ECF-769D-46B7-A302-E9FAD5410E15}"/>
              </a:ext>
            </a:extLst>
          </p:cNvPr>
          <p:cNvSpPr>
            <a:spLocks noGrp="1"/>
          </p:cNvSpPr>
          <p:nvPr>
            <p:ph type="ctrTitle"/>
          </p:nvPr>
        </p:nvSpPr>
        <p:spPr>
          <a:xfrm>
            <a:off x="452582" y="2959100"/>
            <a:ext cx="11462327" cy="1470025"/>
          </a:xfrm>
        </p:spPr>
        <p:txBody>
          <a:bodyPr/>
          <a:lstStyle/>
          <a:p>
            <a:r>
              <a:rPr lang="en-US"/>
              <a:t>Thank You</a:t>
            </a:r>
            <a:endParaRPr lang="en-US" dirty="0"/>
          </a:p>
        </p:txBody>
      </p:sp>
    </p:spTree>
    <p:extLst>
      <p:ext uri="{BB962C8B-B14F-4D97-AF65-F5344CB8AC3E}">
        <p14:creationId xmlns:p14="http://schemas.microsoft.com/office/powerpoint/2010/main" val="1454643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4D88677-2DCA-471B-B963-103AC2F42FC6}"/>
              </a:ext>
            </a:extLst>
          </p:cNvPr>
          <p:cNvSpPr>
            <a:spLocks noGrp="1"/>
          </p:cNvSpPr>
          <p:nvPr>
            <p:ph type="sldNum" sz="quarter" idx="12"/>
          </p:nvPr>
        </p:nvSpPr>
        <p:spPr>
          <a:xfrm>
            <a:off x="9163136" y="6432516"/>
            <a:ext cx="2844800" cy="365125"/>
          </a:xfrm>
        </p:spPr>
        <p:txBody>
          <a:bodyPr anchor="ctr">
            <a:normAutofit/>
          </a:bodyPr>
          <a:lstStyle/>
          <a:p>
            <a:pPr>
              <a:spcAft>
                <a:spcPts val="600"/>
              </a:spcAft>
            </a:pPr>
            <a:fld id="{EE2556C5-CE8C-6547-B838-EA80C61A4AF7}" type="slidenum">
              <a:rPr lang="en-US" smtClean="0">
                <a:solidFill>
                  <a:prstClr val="white"/>
                </a:solidFill>
              </a:rPr>
              <a:pPr>
                <a:spcAft>
                  <a:spcPts val="600"/>
                </a:spcAft>
              </a:pPr>
              <a:t>2</a:t>
            </a:fld>
            <a:endParaRPr lang="en-US">
              <a:solidFill>
                <a:prstClr val="white"/>
              </a:solidFill>
            </a:endParaRPr>
          </a:p>
        </p:txBody>
      </p:sp>
      <p:pic>
        <p:nvPicPr>
          <p:cNvPr id="7" name="Content Placeholder 6">
            <a:extLst>
              <a:ext uri="{FF2B5EF4-FFF2-40B4-BE49-F238E27FC236}">
                <a16:creationId xmlns:a16="http://schemas.microsoft.com/office/drawing/2014/main" id="{8CA3E83A-C949-4763-9163-285BB1742896}"/>
              </a:ext>
            </a:extLst>
          </p:cNvPr>
          <p:cNvPicPr>
            <a:picLocks noGrp="1" noChangeAspect="1"/>
          </p:cNvPicPr>
          <p:nvPr>
            <p:ph sz="half"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7484" y="1629644"/>
            <a:ext cx="5342468" cy="4179516"/>
          </a:xfrm>
        </p:spPr>
      </p:pic>
      <p:sp>
        <p:nvSpPr>
          <p:cNvPr id="12" name="Content Placeholder 3">
            <a:extLst>
              <a:ext uri="{FF2B5EF4-FFF2-40B4-BE49-F238E27FC236}">
                <a16:creationId xmlns:a16="http://schemas.microsoft.com/office/drawing/2014/main" id="{F34345D8-5541-4505-8F5E-AA9EF4861856}"/>
              </a:ext>
            </a:extLst>
          </p:cNvPr>
          <p:cNvSpPr>
            <a:spLocks noGrp="1"/>
          </p:cNvSpPr>
          <p:nvPr>
            <p:ph sz="half" idx="13"/>
          </p:nvPr>
        </p:nvSpPr>
        <p:spPr>
          <a:xfrm>
            <a:off x="5942116" y="652457"/>
            <a:ext cx="5636053" cy="5519742"/>
          </a:xfrm>
        </p:spPr>
        <p:txBody>
          <a:bodyPr vert="horz" lIns="0" tIns="0" rIns="0" bIns="0" rtlCol="0" anchor="t">
            <a:noAutofit/>
          </a:bodyPr>
          <a:lstStyle/>
          <a:p>
            <a:r>
              <a:rPr lang="en-US" dirty="0">
                <a:solidFill>
                  <a:srgbClr val="172B4D"/>
                </a:solidFill>
                <a:latin typeface="-apple-system"/>
                <a:cs typeface="Arial"/>
              </a:rPr>
              <a:t>ICE(Inline crypto Engine) </a:t>
            </a:r>
            <a:r>
              <a:rPr lang="en-US" b="0" i="0" dirty="0">
                <a:solidFill>
                  <a:srgbClr val="172B4D"/>
                </a:solidFill>
                <a:effectLst/>
                <a:latin typeface="-apple-system"/>
                <a:cs typeface="Arial"/>
              </a:rPr>
              <a:t>is responsible for processing packets (both ingress and egress directions) that require infrastructure crypto offload in MEV.</a:t>
            </a:r>
          </a:p>
          <a:p>
            <a:r>
              <a:rPr lang="en-US" dirty="0">
                <a:solidFill>
                  <a:srgbClr val="172B4D"/>
                </a:solidFill>
                <a:latin typeface="-apple-system"/>
                <a:cs typeface="Arial"/>
              </a:rPr>
              <a:t>ICE is part of NSS pipeline along with FXP and CXP.</a:t>
            </a:r>
          </a:p>
          <a:p>
            <a:r>
              <a:rPr lang="en-US" dirty="0">
                <a:solidFill>
                  <a:srgbClr val="172B4D"/>
                </a:solidFill>
                <a:latin typeface="-apple-system"/>
                <a:cs typeface="Arial"/>
              </a:rPr>
              <a:t>ICE supports IPsec full offload in MEV.</a:t>
            </a:r>
          </a:p>
          <a:p>
            <a:r>
              <a:rPr lang="en-US" b="0" i="0" dirty="0">
                <a:solidFill>
                  <a:srgbClr val="172B4D"/>
                </a:solidFill>
                <a:effectLst/>
                <a:latin typeface="-apple-system"/>
                <a:cs typeface="Arial"/>
              </a:rPr>
              <a:t>All the packets passes through NSS pipeline will pass through ICE.</a:t>
            </a:r>
          </a:p>
          <a:p>
            <a:r>
              <a:rPr lang="en-US" dirty="0">
                <a:solidFill>
                  <a:srgbClr val="172B4D"/>
                </a:solidFill>
                <a:latin typeface="-apple-system"/>
                <a:cs typeface="Arial"/>
              </a:rPr>
              <a:t>For Control plane operations to store SADB, ICE has dedicated secure DRAM space.</a:t>
            </a:r>
          </a:p>
          <a:p>
            <a:endParaRPr lang="en-US" dirty="0">
              <a:solidFill>
                <a:srgbClr val="172B4D"/>
              </a:solidFill>
              <a:latin typeface="-apple-system"/>
            </a:endParaRPr>
          </a:p>
          <a:p>
            <a:endParaRPr lang="en-US" dirty="0">
              <a:solidFill>
                <a:srgbClr val="172B4D"/>
              </a:solidFill>
              <a:latin typeface="-apple-system"/>
            </a:endParaRPr>
          </a:p>
          <a:p>
            <a:endParaRPr lang="en-US" dirty="0"/>
          </a:p>
        </p:txBody>
      </p:sp>
      <p:sp>
        <p:nvSpPr>
          <p:cNvPr id="14" name="Title 4">
            <a:extLst>
              <a:ext uri="{FF2B5EF4-FFF2-40B4-BE49-F238E27FC236}">
                <a16:creationId xmlns:a16="http://schemas.microsoft.com/office/drawing/2014/main" id="{75BEC50D-3177-4789-A124-F29971604A30}"/>
              </a:ext>
            </a:extLst>
          </p:cNvPr>
          <p:cNvSpPr>
            <a:spLocks noGrp="1"/>
          </p:cNvSpPr>
          <p:nvPr>
            <p:ph type="title"/>
          </p:nvPr>
        </p:nvSpPr>
        <p:spPr>
          <a:xfrm>
            <a:off x="607484" y="411798"/>
            <a:ext cx="10972800" cy="814809"/>
          </a:xfrm>
        </p:spPr>
        <p:txBody>
          <a:bodyPr/>
          <a:lstStyle/>
          <a:p>
            <a:r>
              <a:rPr lang="en-US" dirty="0"/>
              <a:t>Overview</a:t>
            </a:r>
          </a:p>
        </p:txBody>
      </p:sp>
      <p:sp>
        <p:nvSpPr>
          <p:cNvPr id="5" name="Footer Placeholder 4">
            <a:extLst>
              <a:ext uri="{FF2B5EF4-FFF2-40B4-BE49-F238E27FC236}">
                <a16:creationId xmlns:a16="http://schemas.microsoft.com/office/drawing/2014/main" id="{4D229983-D7B3-41BE-AF39-9A4C16A7DB46}"/>
              </a:ext>
            </a:extLst>
          </p:cNvPr>
          <p:cNvSpPr>
            <a:spLocks noGrp="1"/>
          </p:cNvSpPr>
          <p:nvPr>
            <p:ph type="ftr" sz="quarter" idx="3"/>
          </p:nvPr>
        </p:nvSpPr>
        <p:spPr>
          <a:xfrm>
            <a:off x="76747" y="6431459"/>
            <a:ext cx="3860800" cy="366183"/>
          </a:xfrm>
        </p:spPr>
        <p:txBody>
          <a:bodyPr anchor="ctr">
            <a:normAutofit/>
          </a:bodyPr>
          <a:lstStyle/>
          <a:p>
            <a:pPr>
              <a:spcAft>
                <a:spcPts val="600"/>
              </a:spcAft>
            </a:pPr>
            <a:r>
              <a:rPr lang="en-US"/>
              <a:t>Intel Confidential</a:t>
            </a:r>
          </a:p>
        </p:txBody>
      </p:sp>
    </p:spTree>
    <p:extLst>
      <p:ext uri="{BB962C8B-B14F-4D97-AF65-F5344CB8AC3E}">
        <p14:creationId xmlns:p14="http://schemas.microsoft.com/office/powerpoint/2010/main" val="2692797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1BE9EE8-A28A-4EF5-B583-5A2DFBC75873}"/>
              </a:ext>
            </a:extLst>
          </p:cNvPr>
          <p:cNvSpPr>
            <a:spLocks noGrp="1"/>
          </p:cNvSpPr>
          <p:nvPr>
            <p:ph type="sldNum" sz="quarter" idx="12"/>
          </p:nvPr>
        </p:nvSpPr>
        <p:spPr/>
        <p:txBody>
          <a:bodyPr/>
          <a:lstStyle/>
          <a:p>
            <a:fld id="{EE2556C5-CE8C-6547-B838-EA80C61A4AF7}" type="slidenum">
              <a:rPr lang="en-US" smtClean="0">
                <a:solidFill>
                  <a:prstClr val="white"/>
                </a:solidFill>
              </a:rPr>
              <a:pPr/>
              <a:t>3</a:t>
            </a:fld>
            <a:endParaRPr lang="en-US">
              <a:solidFill>
                <a:prstClr val="white"/>
              </a:solidFill>
            </a:endParaRPr>
          </a:p>
        </p:txBody>
      </p:sp>
      <p:sp>
        <p:nvSpPr>
          <p:cNvPr id="8" name="Content Placeholder 7">
            <a:extLst>
              <a:ext uri="{FF2B5EF4-FFF2-40B4-BE49-F238E27FC236}">
                <a16:creationId xmlns:a16="http://schemas.microsoft.com/office/drawing/2014/main" id="{7A536151-B065-4880-8A1F-32DBE3475DB4}"/>
              </a:ext>
            </a:extLst>
          </p:cNvPr>
          <p:cNvSpPr>
            <a:spLocks noGrp="1"/>
          </p:cNvSpPr>
          <p:nvPr>
            <p:ph sz="half" idx="1"/>
          </p:nvPr>
        </p:nvSpPr>
        <p:spPr/>
        <p:txBody>
          <a:bodyPr vert="horz" lIns="0" tIns="0" rIns="0" bIns="0" rtlCol="0" anchor="t">
            <a:noAutofit/>
          </a:bodyPr>
          <a:lstStyle/>
          <a:p>
            <a:pPr>
              <a:spcBef>
                <a:spcPts val="500"/>
              </a:spcBef>
            </a:pPr>
            <a:r>
              <a:rPr lang="en-US" sz="1600" b="1" dirty="0">
                <a:solidFill>
                  <a:srgbClr val="172B4D"/>
                </a:solidFill>
                <a:latin typeface="-apple-system"/>
                <a:cs typeface="Arial"/>
              </a:rPr>
              <a:t>Data Plane:</a:t>
            </a:r>
          </a:p>
          <a:p>
            <a:pPr>
              <a:spcBef>
                <a:spcPts val="500"/>
              </a:spcBef>
            </a:pPr>
            <a:r>
              <a:rPr lang="en-US" sz="1600" dirty="0">
                <a:solidFill>
                  <a:srgbClr val="172B4D"/>
                </a:solidFill>
                <a:latin typeface="-apple-system"/>
                <a:cs typeface="Arial"/>
              </a:rPr>
              <a:t>ICE looks at the specific flags in the packet meta data to determine crypto offload.</a:t>
            </a:r>
            <a:endParaRPr lang="en-US" dirty="0"/>
          </a:p>
          <a:p>
            <a:pPr>
              <a:spcBef>
                <a:spcPts val="500"/>
              </a:spcBef>
            </a:pPr>
            <a:r>
              <a:rPr lang="en-US" sz="1600" dirty="0">
                <a:solidFill>
                  <a:srgbClr val="172B4D"/>
                </a:solidFill>
                <a:latin typeface="-apple-system"/>
                <a:cs typeface="Arial"/>
              </a:rPr>
              <a:t>If the specific packet meta data are not set, the packet will be processed as a clear packet without any modification.</a:t>
            </a:r>
          </a:p>
          <a:p>
            <a:pPr>
              <a:spcBef>
                <a:spcPts val="500"/>
              </a:spcBef>
            </a:pPr>
            <a:r>
              <a:rPr lang="en-US" sz="1600" dirty="0">
                <a:solidFill>
                  <a:srgbClr val="172B4D"/>
                </a:solidFill>
                <a:latin typeface="-apple-system"/>
                <a:cs typeface="Arial"/>
              </a:rPr>
              <a:t>ICE supports </a:t>
            </a:r>
            <a:r>
              <a:rPr lang="en-US" sz="1600" dirty="0" err="1">
                <a:solidFill>
                  <a:srgbClr val="172B4D"/>
                </a:solidFill>
                <a:latin typeface="-apple-system"/>
                <a:cs typeface="Arial"/>
              </a:rPr>
              <a:t>IPSec</a:t>
            </a:r>
            <a:r>
              <a:rPr lang="en-US" sz="1600" dirty="0">
                <a:solidFill>
                  <a:srgbClr val="172B4D"/>
                </a:solidFill>
                <a:latin typeface="-apple-system"/>
                <a:cs typeface="Arial"/>
              </a:rPr>
              <a:t> full termination for ESP protocol only.(No AH support).</a:t>
            </a:r>
          </a:p>
          <a:p>
            <a:pPr>
              <a:spcBef>
                <a:spcPts val="500"/>
              </a:spcBef>
            </a:pPr>
            <a:endParaRPr lang="en-US" sz="1600" dirty="0">
              <a:solidFill>
                <a:srgbClr val="172B4D"/>
              </a:solidFill>
              <a:latin typeface="-apple-system"/>
            </a:endParaRPr>
          </a:p>
          <a:p>
            <a:endParaRPr lang="en-US" dirty="0"/>
          </a:p>
        </p:txBody>
      </p:sp>
      <p:sp>
        <p:nvSpPr>
          <p:cNvPr id="10" name="Picture Placeholder 9">
            <a:extLst>
              <a:ext uri="{FF2B5EF4-FFF2-40B4-BE49-F238E27FC236}">
                <a16:creationId xmlns:a16="http://schemas.microsoft.com/office/drawing/2014/main" id="{74B88599-F85D-545B-357B-19469DD68927}"/>
              </a:ext>
            </a:extLst>
          </p:cNvPr>
          <p:cNvSpPr>
            <a:spLocks noGrp="1"/>
          </p:cNvSpPr>
          <p:nvPr>
            <p:ph sz="half" idx="13"/>
          </p:nvPr>
        </p:nvSpPr>
        <p:spPr/>
        <p:txBody>
          <a:bodyPr vert="horz" lIns="0" tIns="0" rIns="0" bIns="0" rtlCol="0" anchor="t">
            <a:noAutofit/>
          </a:bodyPr>
          <a:lstStyle/>
          <a:p>
            <a:pPr>
              <a:spcBef>
                <a:spcPts val="500"/>
              </a:spcBef>
            </a:pPr>
            <a:r>
              <a:rPr lang="en-US" sz="1600" b="1" dirty="0">
                <a:solidFill>
                  <a:srgbClr val="172B4D"/>
                </a:solidFill>
                <a:latin typeface="-apple-system"/>
                <a:cs typeface="Arial"/>
              </a:rPr>
              <a:t>Control Plane:</a:t>
            </a:r>
          </a:p>
          <a:p>
            <a:pPr>
              <a:spcBef>
                <a:spcPts val="500"/>
              </a:spcBef>
            </a:pPr>
            <a:r>
              <a:rPr lang="en-US" sz="1600" dirty="0">
                <a:solidFill>
                  <a:srgbClr val="172B4D"/>
                </a:solidFill>
                <a:latin typeface="-apple-system"/>
                <a:cs typeface="Arial"/>
              </a:rPr>
              <a:t>ICE stores the SADBs in a secure DRAM location. The control plane allocates the DRAM space and register with ICE before doing any SADB operation.</a:t>
            </a:r>
            <a:endParaRPr lang="en-US" sz="1600" dirty="0"/>
          </a:p>
          <a:p>
            <a:pPr>
              <a:spcBef>
                <a:spcPts val="500"/>
              </a:spcBef>
            </a:pPr>
            <a:r>
              <a:rPr lang="en-US" sz="1600" dirty="0">
                <a:solidFill>
                  <a:srgbClr val="172B4D"/>
                </a:solidFill>
                <a:latin typeface="-apple-system"/>
                <a:cs typeface="Arial"/>
              </a:rPr>
              <a:t>There are  256 PMAT (Private Memory Address Translation) registers are maintained within ICE for each direction. ICE supports 3 different DRAM page sizes(4K/2MB/32MB).</a:t>
            </a:r>
          </a:p>
          <a:p>
            <a:pPr>
              <a:spcBef>
                <a:spcPts val="500"/>
              </a:spcBef>
            </a:pPr>
            <a:r>
              <a:rPr lang="en-US" sz="1600" dirty="0">
                <a:solidFill>
                  <a:srgbClr val="172B4D"/>
                </a:solidFill>
                <a:latin typeface="-apple-system"/>
                <a:cs typeface="Arial"/>
              </a:rPr>
              <a:t>ICE can support 16M SAs in both egress and ingress direction with 16MB page size.</a:t>
            </a:r>
          </a:p>
          <a:p>
            <a:pPr>
              <a:spcBef>
                <a:spcPts val="500"/>
              </a:spcBef>
            </a:pPr>
            <a:r>
              <a:rPr lang="en-US" sz="1600" dirty="0">
                <a:solidFill>
                  <a:srgbClr val="172B4D"/>
                </a:solidFill>
                <a:latin typeface="-apple-system"/>
                <a:cs typeface="Arial"/>
              </a:rPr>
              <a:t>ICE uses </a:t>
            </a:r>
            <a:r>
              <a:rPr lang="en-US" sz="1600" dirty="0" err="1">
                <a:solidFill>
                  <a:srgbClr val="172B4D"/>
                </a:solidFill>
                <a:latin typeface="-apple-system"/>
                <a:cs typeface="Arial"/>
              </a:rPr>
              <a:t>CPFLib</a:t>
            </a:r>
            <a:r>
              <a:rPr lang="en-US" sz="1600" dirty="0">
                <a:solidFill>
                  <a:srgbClr val="172B4D"/>
                </a:solidFill>
                <a:latin typeface="-apple-system"/>
                <a:cs typeface="Arial"/>
              </a:rPr>
              <a:t> mailbox(</a:t>
            </a:r>
            <a:r>
              <a:rPr lang="en-US" sz="1600" dirty="0" err="1">
                <a:solidFill>
                  <a:srgbClr val="172B4D"/>
                </a:solidFill>
                <a:latin typeface="-apple-system"/>
                <a:cs typeface="Arial"/>
              </a:rPr>
              <a:t>ConfigQueue</a:t>
            </a:r>
            <a:r>
              <a:rPr lang="en-US" sz="1600" dirty="0">
                <a:solidFill>
                  <a:srgbClr val="172B4D"/>
                </a:solidFill>
                <a:latin typeface="-apple-system"/>
                <a:cs typeface="Arial"/>
              </a:rPr>
              <a:t>) mechanism to program SAs to ICE.</a:t>
            </a:r>
          </a:p>
          <a:p>
            <a:pPr>
              <a:spcBef>
                <a:spcPts val="500"/>
              </a:spcBef>
            </a:pPr>
            <a:r>
              <a:rPr lang="en-US" sz="1600" dirty="0">
                <a:solidFill>
                  <a:srgbClr val="172B4D"/>
                </a:solidFill>
                <a:latin typeface="-apple-system"/>
                <a:cs typeface="Arial"/>
              </a:rPr>
              <a:t>ICE also have internal cache to store SAs.</a:t>
            </a:r>
          </a:p>
          <a:p>
            <a:pPr>
              <a:spcBef>
                <a:spcPts val="500"/>
              </a:spcBef>
            </a:pPr>
            <a:endParaRPr lang="en-US" sz="1600" dirty="0">
              <a:solidFill>
                <a:srgbClr val="172B4D"/>
              </a:solidFill>
              <a:latin typeface="-apple-system"/>
              <a:cs typeface="Arial"/>
            </a:endParaRPr>
          </a:p>
        </p:txBody>
      </p:sp>
      <p:sp>
        <p:nvSpPr>
          <p:cNvPr id="3" name="Title 2">
            <a:extLst>
              <a:ext uri="{FF2B5EF4-FFF2-40B4-BE49-F238E27FC236}">
                <a16:creationId xmlns:a16="http://schemas.microsoft.com/office/drawing/2014/main" id="{CBECC297-D923-4A2B-B328-DCD7D2771CC9}"/>
              </a:ext>
            </a:extLst>
          </p:cNvPr>
          <p:cNvSpPr>
            <a:spLocks noGrp="1"/>
          </p:cNvSpPr>
          <p:nvPr>
            <p:ph type="title"/>
          </p:nvPr>
        </p:nvSpPr>
        <p:spPr/>
        <p:txBody>
          <a:bodyPr/>
          <a:lstStyle/>
          <a:p>
            <a:r>
              <a:rPr lang="en-US" dirty="0"/>
              <a:t>Overview Continue…</a:t>
            </a:r>
          </a:p>
        </p:txBody>
      </p:sp>
      <p:sp>
        <p:nvSpPr>
          <p:cNvPr id="5" name="Footer Placeholder 4">
            <a:extLst>
              <a:ext uri="{FF2B5EF4-FFF2-40B4-BE49-F238E27FC236}">
                <a16:creationId xmlns:a16="http://schemas.microsoft.com/office/drawing/2014/main" id="{0A17BA17-136B-4DD4-9568-4E61BA1E91DF}"/>
              </a:ext>
            </a:extLst>
          </p:cNvPr>
          <p:cNvSpPr>
            <a:spLocks noGrp="1"/>
          </p:cNvSpPr>
          <p:nvPr>
            <p:ph type="ftr" sz="quarter" idx="3"/>
          </p:nvPr>
        </p:nvSpPr>
        <p:spPr/>
        <p:txBody>
          <a:bodyPr/>
          <a:lstStyle/>
          <a:p>
            <a:r>
              <a:rPr lang="en-US"/>
              <a:t>Intel Confidential</a:t>
            </a:r>
          </a:p>
        </p:txBody>
      </p:sp>
      <p:pic>
        <p:nvPicPr>
          <p:cNvPr id="18" name="Picture 18" descr="Diagram&#10;&#10;Description automatically generated">
            <a:extLst>
              <a:ext uri="{FF2B5EF4-FFF2-40B4-BE49-F238E27FC236}">
                <a16:creationId xmlns:a16="http://schemas.microsoft.com/office/drawing/2014/main" id="{4E72707D-51C6-643D-DFA0-6AE8DD8AC733}"/>
              </a:ext>
            </a:extLst>
          </p:cNvPr>
          <p:cNvPicPr>
            <a:picLocks noChangeAspect="1"/>
          </p:cNvPicPr>
          <p:nvPr/>
        </p:nvPicPr>
        <p:blipFill>
          <a:blip r:embed="rId2"/>
          <a:stretch>
            <a:fillRect/>
          </a:stretch>
        </p:blipFill>
        <p:spPr>
          <a:xfrm>
            <a:off x="755177" y="3185291"/>
            <a:ext cx="4597019" cy="3160102"/>
          </a:xfrm>
          <a:prstGeom prst="rect">
            <a:avLst/>
          </a:prstGeom>
        </p:spPr>
      </p:pic>
    </p:spTree>
    <p:extLst>
      <p:ext uri="{BB962C8B-B14F-4D97-AF65-F5344CB8AC3E}">
        <p14:creationId xmlns:p14="http://schemas.microsoft.com/office/powerpoint/2010/main" val="1780513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8BF6A1F-25B3-4278-B3C9-3057B2CB702F}"/>
              </a:ext>
            </a:extLst>
          </p:cNvPr>
          <p:cNvSpPr>
            <a:spLocks noGrp="1"/>
          </p:cNvSpPr>
          <p:nvPr>
            <p:ph type="sldNum" sz="quarter" idx="12"/>
          </p:nvPr>
        </p:nvSpPr>
        <p:spPr/>
        <p:txBody>
          <a:bodyPr/>
          <a:lstStyle/>
          <a:p>
            <a:fld id="{EE2556C5-CE8C-6547-B838-EA80C61A4AF7}" type="slidenum">
              <a:rPr lang="en-US" smtClean="0">
                <a:solidFill>
                  <a:prstClr val="white"/>
                </a:solidFill>
              </a:rPr>
              <a:pPr/>
              <a:t>4</a:t>
            </a:fld>
            <a:endParaRPr lang="en-US">
              <a:solidFill>
                <a:prstClr val="white"/>
              </a:solidFill>
            </a:endParaRPr>
          </a:p>
        </p:txBody>
      </p:sp>
      <p:sp>
        <p:nvSpPr>
          <p:cNvPr id="3" name="Title 2">
            <a:extLst>
              <a:ext uri="{FF2B5EF4-FFF2-40B4-BE49-F238E27FC236}">
                <a16:creationId xmlns:a16="http://schemas.microsoft.com/office/drawing/2014/main" id="{090CDAB8-E0A5-4BC2-998A-21390263F41D}"/>
              </a:ext>
            </a:extLst>
          </p:cNvPr>
          <p:cNvSpPr>
            <a:spLocks noGrp="1"/>
          </p:cNvSpPr>
          <p:nvPr>
            <p:ph type="title"/>
          </p:nvPr>
        </p:nvSpPr>
        <p:spPr/>
        <p:txBody>
          <a:bodyPr/>
          <a:lstStyle/>
          <a:p>
            <a:r>
              <a:rPr lang="en-US" dirty="0"/>
              <a:t>Data and Control Path Features</a:t>
            </a:r>
          </a:p>
        </p:txBody>
      </p:sp>
      <p:sp>
        <p:nvSpPr>
          <p:cNvPr id="4" name="Content Placeholder 3">
            <a:extLst>
              <a:ext uri="{FF2B5EF4-FFF2-40B4-BE49-F238E27FC236}">
                <a16:creationId xmlns:a16="http://schemas.microsoft.com/office/drawing/2014/main" id="{4A1C8F3E-CE85-4A62-A199-C4E8A3769201}"/>
              </a:ext>
            </a:extLst>
          </p:cNvPr>
          <p:cNvSpPr>
            <a:spLocks noGrp="1"/>
          </p:cNvSpPr>
          <p:nvPr>
            <p:ph sz="quarter" idx="13"/>
          </p:nvPr>
        </p:nvSpPr>
        <p:spPr/>
        <p:txBody>
          <a:bodyPr/>
          <a:lstStyle/>
          <a:p>
            <a:pPr algn="l"/>
            <a:r>
              <a:rPr lang="en-US" sz="1800" b="1" i="0" u="sng" dirty="0">
                <a:solidFill>
                  <a:srgbClr val="172B4D"/>
                </a:solidFill>
                <a:effectLst/>
                <a:latin typeface="-apple-system"/>
              </a:rPr>
              <a:t>DATA PATH</a:t>
            </a:r>
          </a:p>
          <a:p>
            <a:pPr marL="285750" indent="-285750" algn="l">
              <a:buFont typeface="Arial" panose="020B0604020202020204" pitchFamily="34" charset="0"/>
              <a:buChar char="•"/>
            </a:pPr>
            <a:r>
              <a:rPr lang="en-US" sz="1800" b="0" i="0" dirty="0">
                <a:solidFill>
                  <a:srgbClr val="172B4D"/>
                </a:solidFill>
                <a:effectLst/>
                <a:latin typeface="-apple-system"/>
              </a:rPr>
              <a:t>Infrastructure Crypto only. </a:t>
            </a:r>
          </a:p>
          <a:p>
            <a:pPr marL="285750" indent="-285750" algn="l">
              <a:buFont typeface="Arial" panose="020B0604020202020204" pitchFamily="34" charset="0"/>
              <a:buChar char="•"/>
            </a:pPr>
            <a:r>
              <a:rPr lang="en-US" sz="1800" dirty="0">
                <a:solidFill>
                  <a:srgbClr val="172B4D"/>
                </a:solidFill>
                <a:latin typeface="-apple-system"/>
              </a:rPr>
              <a:t>Supports full termination IPsec using </a:t>
            </a:r>
            <a:r>
              <a:rPr lang="en-US" sz="1800" dirty="0">
                <a:solidFill>
                  <a:srgbClr val="172B4D"/>
                </a:solidFill>
                <a:latin typeface="-apple-system"/>
                <a:hlinkClick r:id="rId2">
                  <a:extLst>
                    <a:ext uri="{A12FA001-AC4F-418D-AE19-62706E023703}">
                      <ahyp:hlinkClr xmlns:ahyp="http://schemas.microsoft.com/office/drawing/2018/hyperlinkcolor" val="tx"/>
                    </a:ext>
                  </a:extLst>
                </a:hlinkClick>
              </a:rPr>
              <a:t>AES{128,256}-GCM</a:t>
            </a:r>
            <a:r>
              <a:rPr lang="en-US" sz="1800" dirty="0">
                <a:solidFill>
                  <a:srgbClr val="172B4D"/>
                </a:solidFill>
                <a:latin typeface="-apple-system"/>
              </a:rPr>
              <a:t> and </a:t>
            </a:r>
            <a:r>
              <a:rPr lang="en-US" sz="1800" dirty="0">
                <a:solidFill>
                  <a:srgbClr val="172B4D"/>
                </a:solidFill>
                <a:latin typeface="-apple-system"/>
                <a:hlinkClick r:id="rId3">
                  <a:extLst>
                    <a:ext uri="{A12FA001-AC4F-418D-AE19-62706E023703}">
                      <ahyp:hlinkClr xmlns:ahyp="http://schemas.microsoft.com/office/drawing/2018/hyperlinkcolor" val="tx"/>
                    </a:ext>
                  </a:extLst>
                </a:hlinkClick>
              </a:rPr>
              <a:t>AES{128,256}-GMAC</a:t>
            </a:r>
            <a:r>
              <a:rPr lang="en-US" sz="1800" dirty="0">
                <a:solidFill>
                  <a:srgbClr val="172B4D"/>
                </a:solidFill>
                <a:latin typeface="-apple-system"/>
              </a:rPr>
              <a:t>.</a:t>
            </a:r>
          </a:p>
          <a:p>
            <a:pPr marL="285750" indent="-285750" algn="l">
              <a:buFont typeface="Arial" panose="020B0604020202020204" pitchFamily="34" charset="0"/>
              <a:buChar char="•"/>
            </a:pPr>
            <a:r>
              <a:rPr lang="en-US" sz="1800" dirty="0">
                <a:solidFill>
                  <a:srgbClr val="172B4D"/>
                </a:solidFill>
                <a:latin typeface="-apple-system"/>
              </a:rPr>
              <a:t>Supports both tunnel and transport mode ESP IPsec.</a:t>
            </a:r>
          </a:p>
          <a:p>
            <a:pPr marL="285750" indent="-285750" algn="l">
              <a:buFont typeface="Arial" panose="020B0604020202020204" pitchFamily="34" charset="0"/>
              <a:buChar char="•"/>
            </a:pPr>
            <a:r>
              <a:rPr lang="en-US" sz="1800" dirty="0">
                <a:solidFill>
                  <a:srgbClr val="172B4D"/>
                </a:solidFill>
                <a:latin typeface="-apple-system"/>
              </a:rPr>
              <a:t>Supports IV generation and insertion.</a:t>
            </a:r>
          </a:p>
          <a:p>
            <a:pPr marL="285750" indent="-285750" algn="l">
              <a:buFont typeface="Arial" panose="020B0604020202020204" pitchFamily="34" charset="0"/>
              <a:buChar char="•"/>
            </a:pPr>
            <a:r>
              <a:rPr lang="en-US" sz="1800" dirty="0">
                <a:solidFill>
                  <a:srgbClr val="172B4D"/>
                </a:solidFill>
                <a:latin typeface="-apple-system"/>
              </a:rPr>
              <a:t>Anti-replay window sizes up to 128 packets.</a:t>
            </a:r>
          </a:p>
          <a:p>
            <a:pPr marL="285750" indent="-285750" algn="l">
              <a:buFont typeface="Arial" panose="020B0604020202020204" pitchFamily="34" charset="0"/>
              <a:buChar char="•"/>
            </a:pPr>
            <a:r>
              <a:rPr lang="en-US" sz="1800" dirty="0">
                <a:solidFill>
                  <a:srgbClr val="172B4D"/>
                </a:solidFill>
                <a:latin typeface="-apple-system"/>
              </a:rPr>
              <a:t>Supports Auditing.</a:t>
            </a:r>
          </a:p>
          <a:p>
            <a:pPr algn="l"/>
            <a:r>
              <a:rPr lang="en-US" sz="1800" b="1" u="sng" dirty="0">
                <a:solidFill>
                  <a:srgbClr val="172B4D"/>
                </a:solidFill>
                <a:latin typeface="-apple-system"/>
              </a:rPr>
              <a:t>CONTROL PATH:</a:t>
            </a:r>
          </a:p>
          <a:p>
            <a:pPr marL="285750" indent="-285750" algn="l">
              <a:buFont typeface="Arial" panose="020B0604020202020204" pitchFamily="34" charset="0"/>
              <a:buChar char="•"/>
            </a:pPr>
            <a:r>
              <a:rPr lang="en-US" sz="1800" dirty="0">
                <a:solidFill>
                  <a:srgbClr val="172B4D"/>
                </a:solidFill>
                <a:latin typeface="-apple-system"/>
              </a:rPr>
              <a:t>Supports SA </a:t>
            </a:r>
            <a:r>
              <a:rPr lang="en-US" sz="1800" dirty="0" err="1">
                <a:solidFill>
                  <a:srgbClr val="172B4D"/>
                </a:solidFill>
                <a:latin typeface="-apple-system"/>
              </a:rPr>
              <a:t>add,read,delete</a:t>
            </a:r>
            <a:r>
              <a:rPr lang="en-US" sz="1800" dirty="0">
                <a:solidFill>
                  <a:srgbClr val="172B4D"/>
                </a:solidFill>
                <a:latin typeface="-apple-system"/>
              </a:rPr>
              <a:t> operations from a control queue.</a:t>
            </a:r>
          </a:p>
          <a:p>
            <a:pPr marL="285750" indent="-285750" algn="l">
              <a:buFont typeface="Arial" panose="020B0604020202020204" pitchFamily="34" charset="0"/>
              <a:buChar char="•"/>
            </a:pPr>
            <a:r>
              <a:rPr lang="en-US" sz="1800" dirty="0">
                <a:solidFill>
                  <a:srgbClr val="172B4D"/>
                </a:solidFill>
                <a:latin typeface="-apple-system"/>
              </a:rPr>
              <a:t>Supports 4K/2M/16M SA configurations per direction.</a:t>
            </a:r>
          </a:p>
          <a:p>
            <a:pPr marL="285750" indent="-285750" algn="l">
              <a:buFont typeface="Arial" panose="020B0604020202020204" pitchFamily="34" charset="0"/>
              <a:buChar char="•"/>
            </a:pPr>
            <a:r>
              <a:rPr lang="en-US" sz="1800" dirty="0">
                <a:solidFill>
                  <a:srgbClr val="172B4D"/>
                </a:solidFill>
                <a:latin typeface="-apple-system"/>
              </a:rPr>
              <a:t>Supports internal SA cache mechanism for better performance.</a:t>
            </a:r>
          </a:p>
          <a:p>
            <a:pPr algn="l">
              <a:buFont typeface="Arial" panose="020B0604020202020204" pitchFamily="34" charset="0"/>
              <a:buChar char="•"/>
            </a:pPr>
            <a:endParaRPr lang="en-US" sz="1800" dirty="0">
              <a:solidFill>
                <a:srgbClr val="172B4D"/>
              </a:solidFill>
              <a:latin typeface="-apple-system"/>
            </a:endParaRPr>
          </a:p>
          <a:p>
            <a:br>
              <a:rPr lang="en-US" dirty="0"/>
            </a:br>
            <a:endParaRPr lang="en-US" dirty="0"/>
          </a:p>
        </p:txBody>
      </p:sp>
      <p:sp>
        <p:nvSpPr>
          <p:cNvPr id="5" name="Footer Placeholder 4">
            <a:extLst>
              <a:ext uri="{FF2B5EF4-FFF2-40B4-BE49-F238E27FC236}">
                <a16:creationId xmlns:a16="http://schemas.microsoft.com/office/drawing/2014/main" id="{284175A2-475A-43B5-80B4-B5C59CFBDF99}"/>
              </a:ext>
            </a:extLst>
          </p:cNvPr>
          <p:cNvSpPr>
            <a:spLocks noGrp="1"/>
          </p:cNvSpPr>
          <p:nvPr>
            <p:ph type="ftr" sz="quarter" idx="3"/>
          </p:nvPr>
        </p:nvSpPr>
        <p:spPr/>
        <p:txBody>
          <a:bodyPr/>
          <a:lstStyle/>
          <a:p>
            <a:r>
              <a:rPr lang="en-US"/>
              <a:t>Intel Confidential</a:t>
            </a:r>
          </a:p>
        </p:txBody>
      </p:sp>
    </p:spTree>
    <p:extLst>
      <p:ext uri="{BB962C8B-B14F-4D97-AF65-F5344CB8AC3E}">
        <p14:creationId xmlns:p14="http://schemas.microsoft.com/office/powerpoint/2010/main" val="4095453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9E9F9-965F-46DA-8EB3-01C3C2B90992}"/>
              </a:ext>
            </a:extLst>
          </p:cNvPr>
          <p:cNvSpPr>
            <a:spLocks noGrp="1"/>
          </p:cNvSpPr>
          <p:nvPr>
            <p:ph type="ctrTitle"/>
          </p:nvPr>
        </p:nvSpPr>
        <p:spPr/>
        <p:txBody>
          <a:bodyPr/>
          <a:lstStyle/>
          <a:p>
            <a:r>
              <a:rPr lang="en-US" dirty="0"/>
              <a:t>Data Plane Flow</a:t>
            </a:r>
          </a:p>
        </p:txBody>
      </p:sp>
      <p:sp>
        <p:nvSpPr>
          <p:cNvPr id="4" name="Footer Placeholder 3">
            <a:extLst>
              <a:ext uri="{FF2B5EF4-FFF2-40B4-BE49-F238E27FC236}">
                <a16:creationId xmlns:a16="http://schemas.microsoft.com/office/drawing/2014/main" id="{AAB86276-9BE9-47F3-AC4C-DA0D3D9EF639}"/>
              </a:ext>
            </a:extLst>
          </p:cNvPr>
          <p:cNvSpPr>
            <a:spLocks noGrp="1"/>
          </p:cNvSpPr>
          <p:nvPr>
            <p:ph type="ftr" sz="quarter" idx="3"/>
          </p:nvPr>
        </p:nvSpPr>
        <p:spPr/>
        <p:txBody>
          <a:bodyPr/>
          <a:lstStyle/>
          <a:p>
            <a:r>
              <a:rPr lang="en-US"/>
              <a:t>Intel Confidential</a:t>
            </a:r>
          </a:p>
        </p:txBody>
      </p:sp>
    </p:spTree>
    <p:extLst>
      <p:ext uri="{BB962C8B-B14F-4D97-AF65-F5344CB8AC3E}">
        <p14:creationId xmlns:p14="http://schemas.microsoft.com/office/powerpoint/2010/main" val="3794741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BCC746-D106-417F-B1CB-476BADF97DA2}"/>
              </a:ext>
            </a:extLst>
          </p:cNvPr>
          <p:cNvSpPr>
            <a:spLocks noGrp="1"/>
          </p:cNvSpPr>
          <p:nvPr>
            <p:ph type="sldNum" sz="quarter" idx="12"/>
          </p:nvPr>
        </p:nvSpPr>
        <p:spPr>
          <a:xfrm>
            <a:off x="9163136" y="6432516"/>
            <a:ext cx="2844800" cy="365125"/>
          </a:xfrm>
        </p:spPr>
        <p:txBody>
          <a:bodyPr anchor="ctr">
            <a:normAutofit/>
          </a:bodyPr>
          <a:lstStyle/>
          <a:p>
            <a:pPr>
              <a:spcAft>
                <a:spcPts val="600"/>
              </a:spcAft>
            </a:pPr>
            <a:fld id="{EE2556C5-CE8C-6547-B838-EA80C61A4AF7}" type="slidenum">
              <a:rPr lang="en-US" smtClean="0">
                <a:solidFill>
                  <a:prstClr val="white"/>
                </a:solidFill>
              </a:rPr>
              <a:pPr>
                <a:spcAft>
                  <a:spcPts val="600"/>
                </a:spcAft>
              </a:pPr>
              <a:t>6</a:t>
            </a:fld>
            <a:endParaRPr lang="en-US">
              <a:solidFill>
                <a:prstClr val="white"/>
              </a:solidFill>
            </a:endParaRPr>
          </a:p>
        </p:txBody>
      </p:sp>
      <p:sp>
        <p:nvSpPr>
          <p:cNvPr id="12" name="Content Placeholder 3">
            <a:extLst>
              <a:ext uri="{FF2B5EF4-FFF2-40B4-BE49-F238E27FC236}">
                <a16:creationId xmlns:a16="http://schemas.microsoft.com/office/drawing/2014/main" id="{3788EAA6-1870-4D25-8186-BD540D20CD55}"/>
              </a:ext>
            </a:extLst>
          </p:cNvPr>
          <p:cNvSpPr>
            <a:spLocks noGrp="1"/>
          </p:cNvSpPr>
          <p:nvPr>
            <p:ph type="title"/>
          </p:nvPr>
        </p:nvSpPr>
        <p:spPr>
          <a:xfrm>
            <a:off x="607484" y="710076"/>
            <a:ext cx="10972800" cy="801477"/>
          </a:xfrm>
        </p:spPr>
        <p:txBody>
          <a:bodyPr anchor="t">
            <a:normAutofit/>
          </a:bodyPr>
          <a:lstStyle/>
          <a:p>
            <a:pPr>
              <a:lnSpc>
                <a:spcPct val="90000"/>
              </a:lnSpc>
            </a:pPr>
            <a:r>
              <a:rPr lang="en-US" sz="1200" dirty="0"/>
              <a:t>This diagram represents how data flow happens WRT to ICE in egress direction.</a:t>
            </a:r>
          </a:p>
          <a:p>
            <a:pPr>
              <a:lnSpc>
                <a:spcPct val="90000"/>
              </a:lnSpc>
            </a:pPr>
            <a:r>
              <a:rPr lang="en-US" sz="1200" dirty="0"/>
              <a:t>When packets are sent from LAN engine, the packets and its metadata are received in FXP.</a:t>
            </a:r>
          </a:p>
          <a:p>
            <a:pPr>
              <a:lnSpc>
                <a:spcPct val="90000"/>
              </a:lnSpc>
            </a:pPr>
            <a:r>
              <a:rPr lang="en-US" sz="1200" dirty="0"/>
              <a:t>The FXP classification blocks (e.g. LEM) match the packet header and sets the metadata required for ICE offload.</a:t>
            </a:r>
          </a:p>
          <a:p>
            <a:pPr>
              <a:lnSpc>
                <a:spcPct val="90000"/>
              </a:lnSpc>
            </a:pPr>
            <a:r>
              <a:rPr lang="en-US" sz="1200" dirty="0"/>
              <a:t>ICE checks those metadata fields and decides to encrypt the packet or bypass.  </a:t>
            </a:r>
          </a:p>
        </p:txBody>
      </p:sp>
      <p:pic>
        <p:nvPicPr>
          <p:cNvPr id="7" name="Content Placeholder 6" descr="Timeline&#10;&#10;Description automatically generated">
            <a:extLst>
              <a:ext uri="{FF2B5EF4-FFF2-40B4-BE49-F238E27FC236}">
                <a16:creationId xmlns:a16="http://schemas.microsoft.com/office/drawing/2014/main" id="{06A3913C-3EA9-4E32-BA0C-8C484789A025}"/>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610658" y="1511553"/>
            <a:ext cx="10970683" cy="4415701"/>
          </a:xfrm>
          <a:noFill/>
        </p:spPr>
      </p:pic>
      <p:sp>
        <p:nvSpPr>
          <p:cNvPr id="5" name="Footer Placeholder 4">
            <a:extLst>
              <a:ext uri="{FF2B5EF4-FFF2-40B4-BE49-F238E27FC236}">
                <a16:creationId xmlns:a16="http://schemas.microsoft.com/office/drawing/2014/main" id="{95986491-8F89-4460-B1AE-6240BE0EA1D2}"/>
              </a:ext>
            </a:extLst>
          </p:cNvPr>
          <p:cNvSpPr>
            <a:spLocks noGrp="1"/>
          </p:cNvSpPr>
          <p:nvPr>
            <p:ph type="ftr" sz="quarter" idx="3"/>
          </p:nvPr>
        </p:nvSpPr>
        <p:spPr>
          <a:xfrm>
            <a:off x="76747" y="6431459"/>
            <a:ext cx="3860800" cy="366183"/>
          </a:xfrm>
        </p:spPr>
        <p:txBody>
          <a:bodyPr anchor="ctr">
            <a:normAutofit/>
          </a:bodyPr>
          <a:lstStyle/>
          <a:p>
            <a:pPr>
              <a:spcAft>
                <a:spcPts val="600"/>
              </a:spcAft>
            </a:pPr>
            <a:r>
              <a:rPr lang="en-US"/>
              <a:t>Intel Confidential</a:t>
            </a:r>
          </a:p>
        </p:txBody>
      </p:sp>
    </p:spTree>
    <p:extLst>
      <p:ext uri="{BB962C8B-B14F-4D97-AF65-F5344CB8AC3E}">
        <p14:creationId xmlns:p14="http://schemas.microsoft.com/office/powerpoint/2010/main" val="1020532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67F6F7F-B54B-408A-A1AC-AB7A22669FEB}"/>
              </a:ext>
            </a:extLst>
          </p:cNvPr>
          <p:cNvSpPr>
            <a:spLocks noGrp="1"/>
          </p:cNvSpPr>
          <p:nvPr>
            <p:ph type="sldNum" sz="quarter" idx="12"/>
          </p:nvPr>
        </p:nvSpPr>
        <p:spPr>
          <a:xfrm>
            <a:off x="9163136" y="6432516"/>
            <a:ext cx="2844800" cy="365125"/>
          </a:xfrm>
        </p:spPr>
        <p:txBody>
          <a:bodyPr anchor="ctr">
            <a:normAutofit/>
          </a:bodyPr>
          <a:lstStyle/>
          <a:p>
            <a:pPr>
              <a:spcAft>
                <a:spcPts val="600"/>
              </a:spcAft>
            </a:pPr>
            <a:fld id="{EE2556C5-CE8C-6547-B838-EA80C61A4AF7}" type="slidenum">
              <a:rPr lang="en-US" smtClean="0">
                <a:solidFill>
                  <a:prstClr val="white"/>
                </a:solidFill>
              </a:rPr>
              <a:pPr>
                <a:spcAft>
                  <a:spcPts val="600"/>
                </a:spcAft>
              </a:pPr>
              <a:t>7</a:t>
            </a:fld>
            <a:endParaRPr lang="en-US">
              <a:solidFill>
                <a:prstClr val="white"/>
              </a:solidFill>
            </a:endParaRPr>
          </a:p>
        </p:txBody>
      </p:sp>
      <p:sp>
        <p:nvSpPr>
          <p:cNvPr id="12" name="Content Placeholder 3">
            <a:extLst>
              <a:ext uri="{FF2B5EF4-FFF2-40B4-BE49-F238E27FC236}">
                <a16:creationId xmlns:a16="http://schemas.microsoft.com/office/drawing/2014/main" id="{41428471-93E3-41A5-B094-FAF35A85B28D}"/>
              </a:ext>
            </a:extLst>
          </p:cNvPr>
          <p:cNvSpPr>
            <a:spLocks noGrp="1"/>
          </p:cNvSpPr>
          <p:nvPr>
            <p:ph type="title"/>
          </p:nvPr>
        </p:nvSpPr>
        <p:spPr>
          <a:xfrm>
            <a:off x="607484" y="227108"/>
            <a:ext cx="10972800" cy="801477"/>
          </a:xfrm>
        </p:spPr>
        <p:txBody>
          <a:bodyPr anchor="t">
            <a:normAutofit/>
          </a:bodyPr>
          <a:lstStyle/>
          <a:p>
            <a:pPr>
              <a:lnSpc>
                <a:spcPct val="90000"/>
              </a:lnSpc>
            </a:pPr>
            <a:r>
              <a:rPr lang="en-US" sz="1500" b="1" dirty="0" err="1"/>
              <a:t>IPSec</a:t>
            </a:r>
            <a:r>
              <a:rPr lang="en-US" sz="1500" b="1" dirty="0"/>
              <a:t> Processing Elements for HOST_TO_NET Tx Direction</a:t>
            </a:r>
          </a:p>
        </p:txBody>
      </p:sp>
      <p:sp>
        <p:nvSpPr>
          <p:cNvPr id="5" name="Footer Placeholder 4">
            <a:extLst>
              <a:ext uri="{FF2B5EF4-FFF2-40B4-BE49-F238E27FC236}">
                <a16:creationId xmlns:a16="http://schemas.microsoft.com/office/drawing/2014/main" id="{8A5BC9D6-7D9C-4655-83E2-F9DCAF8B8AFC}"/>
              </a:ext>
            </a:extLst>
          </p:cNvPr>
          <p:cNvSpPr>
            <a:spLocks noGrp="1"/>
          </p:cNvSpPr>
          <p:nvPr>
            <p:ph type="ftr" sz="quarter" idx="3"/>
          </p:nvPr>
        </p:nvSpPr>
        <p:spPr>
          <a:xfrm>
            <a:off x="76747" y="6431459"/>
            <a:ext cx="3860800" cy="366183"/>
          </a:xfrm>
        </p:spPr>
        <p:txBody>
          <a:bodyPr anchor="ctr">
            <a:normAutofit/>
          </a:bodyPr>
          <a:lstStyle/>
          <a:p>
            <a:pPr>
              <a:spcAft>
                <a:spcPts val="600"/>
              </a:spcAft>
            </a:pPr>
            <a:r>
              <a:rPr lang="en-US"/>
              <a:t>Intel Confidential</a:t>
            </a:r>
          </a:p>
        </p:txBody>
      </p:sp>
      <p:graphicFrame>
        <p:nvGraphicFramePr>
          <p:cNvPr id="16" name="Content Placeholder 15">
            <a:extLst>
              <a:ext uri="{FF2B5EF4-FFF2-40B4-BE49-F238E27FC236}">
                <a16:creationId xmlns:a16="http://schemas.microsoft.com/office/drawing/2014/main" id="{2438D310-82D0-4D00-B80B-C28009FC6247}"/>
              </a:ext>
            </a:extLst>
          </p:cNvPr>
          <p:cNvGraphicFramePr>
            <a:graphicFrameLocks noGrp="1"/>
          </p:cNvGraphicFramePr>
          <p:nvPr>
            <p:ph sz="quarter" idx="13"/>
            <p:extLst>
              <p:ext uri="{D42A27DB-BD31-4B8C-83A1-F6EECF244321}">
                <p14:modId xmlns:p14="http://schemas.microsoft.com/office/powerpoint/2010/main" val="1834175613"/>
              </p:ext>
            </p:extLst>
          </p:nvPr>
        </p:nvGraphicFramePr>
        <p:xfrm>
          <a:off x="607484" y="627847"/>
          <a:ext cx="10580777" cy="4860201"/>
        </p:xfrm>
        <a:graphic>
          <a:graphicData uri="http://schemas.openxmlformats.org/drawingml/2006/table">
            <a:tbl>
              <a:tblPr/>
              <a:tblGrid>
                <a:gridCol w="513604">
                  <a:extLst>
                    <a:ext uri="{9D8B030D-6E8A-4147-A177-3AD203B41FA5}">
                      <a16:colId xmlns:a16="http://schemas.microsoft.com/office/drawing/2014/main" val="596131187"/>
                    </a:ext>
                  </a:extLst>
                </a:gridCol>
                <a:gridCol w="1466897">
                  <a:extLst>
                    <a:ext uri="{9D8B030D-6E8A-4147-A177-3AD203B41FA5}">
                      <a16:colId xmlns:a16="http://schemas.microsoft.com/office/drawing/2014/main" val="303265052"/>
                    </a:ext>
                  </a:extLst>
                </a:gridCol>
                <a:gridCol w="2188460">
                  <a:extLst>
                    <a:ext uri="{9D8B030D-6E8A-4147-A177-3AD203B41FA5}">
                      <a16:colId xmlns:a16="http://schemas.microsoft.com/office/drawing/2014/main" val="3247807005"/>
                    </a:ext>
                  </a:extLst>
                </a:gridCol>
                <a:gridCol w="2461637">
                  <a:extLst>
                    <a:ext uri="{9D8B030D-6E8A-4147-A177-3AD203B41FA5}">
                      <a16:colId xmlns:a16="http://schemas.microsoft.com/office/drawing/2014/main" val="3567740300"/>
                    </a:ext>
                  </a:extLst>
                </a:gridCol>
                <a:gridCol w="1938969">
                  <a:extLst>
                    <a:ext uri="{9D8B030D-6E8A-4147-A177-3AD203B41FA5}">
                      <a16:colId xmlns:a16="http://schemas.microsoft.com/office/drawing/2014/main" val="786996067"/>
                    </a:ext>
                  </a:extLst>
                </a:gridCol>
                <a:gridCol w="2011210">
                  <a:extLst>
                    <a:ext uri="{9D8B030D-6E8A-4147-A177-3AD203B41FA5}">
                      <a16:colId xmlns:a16="http://schemas.microsoft.com/office/drawing/2014/main" val="1056011731"/>
                    </a:ext>
                  </a:extLst>
                </a:gridCol>
              </a:tblGrid>
              <a:tr h="210465">
                <a:tc>
                  <a:txBody>
                    <a:bodyPr/>
                    <a:lstStyle/>
                    <a:p>
                      <a:pPr algn="l" fontAlgn="t"/>
                      <a:r>
                        <a:rPr lang="en-US" sz="1100" b="1">
                          <a:solidFill>
                            <a:srgbClr val="172B4D"/>
                          </a:solidFill>
                          <a:effectLst/>
                        </a:rPr>
                        <a:t>Step</a:t>
                      </a:r>
                    </a:p>
                  </a:txBody>
                  <a:tcPr marL="29395" marR="44092" marT="20576" marB="20576">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l" fontAlgn="t"/>
                      <a:r>
                        <a:rPr lang="en-US" sz="1100" b="1" dirty="0" err="1">
                          <a:solidFill>
                            <a:srgbClr val="172B4D"/>
                          </a:solidFill>
                          <a:effectLst/>
                        </a:rPr>
                        <a:t>IPSec</a:t>
                      </a:r>
                      <a:r>
                        <a:rPr lang="en-US" sz="1100" b="1" dirty="0">
                          <a:solidFill>
                            <a:srgbClr val="172B4D"/>
                          </a:solidFill>
                          <a:effectLst/>
                        </a:rPr>
                        <a:t> Table</a:t>
                      </a:r>
                    </a:p>
                  </a:txBody>
                  <a:tcPr marL="29395" marR="44092" marT="20576" marB="20576">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l" fontAlgn="t"/>
                      <a:r>
                        <a:rPr lang="en-US" sz="1100" b="1" dirty="0">
                          <a:solidFill>
                            <a:srgbClr val="172B4D"/>
                          </a:solidFill>
                          <a:effectLst/>
                        </a:rPr>
                        <a:t>Purpose</a:t>
                      </a:r>
                    </a:p>
                  </a:txBody>
                  <a:tcPr marL="29395" marR="44092" marT="20576" marB="20576">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l" fontAlgn="t"/>
                      <a:r>
                        <a:rPr lang="en-US" sz="1100" b="1" dirty="0">
                          <a:solidFill>
                            <a:srgbClr val="172B4D"/>
                          </a:solidFill>
                          <a:effectLst/>
                        </a:rPr>
                        <a:t>P4 &amp; Fixed Function</a:t>
                      </a:r>
                    </a:p>
                  </a:txBody>
                  <a:tcPr marL="29395" marR="44092" marT="20576" marB="20576">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l" fontAlgn="t"/>
                      <a:r>
                        <a:rPr lang="en-US" sz="1100" b="1" dirty="0">
                          <a:solidFill>
                            <a:srgbClr val="172B4D"/>
                          </a:solidFill>
                          <a:effectLst/>
                        </a:rPr>
                        <a:t>MEV HW Block</a:t>
                      </a:r>
                    </a:p>
                  </a:txBody>
                  <a:tcPr marL="29395" marR="44092" marT="20576" marB="20576">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l" fontAlgn="t"/>
                      <a:r>
                        <a:rPr lang="en-US" sz="1100" b="1" dirty="0">
                          <a:solidFill>
                            <a:srgbClr val="172B4D"/>
                          </a:solidFill>
                          <a:effectLst/>
                        </a:rPr>
                        <a:t>Resulting Headers</a:t>
                      </a:r>
                    </a:p>
                  </a:txBody>
                  <a:tcPr marL="29395" marR="44092" marT="20576" marB="20576">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extLst>
                  <a:ext uri="{0D108BD9-81ED-4DB2-BD59-A6C34878D82A}">
                    <a16:rowId xmlns:a16="http://schemas.microsoft.com/office/drawing/2014/main" val="712113780"/>
                  </a:ext>
                </a:extLst>
              </a:tr>
              <a:tr h="887718">
                <a:tc>
                  <a:txBody>
                    <a:bodyPr/>
                    <a:lstStyle/>
                    <a:p>
                      <a:pPr algn="l" fontAlgn="t"/>
                      <a:r>
                        <a:rPr lang="en-US" sz="1100" dirty="0">
                          <a:effectLst/>
                        </a:rPr>
                        <a:t>​1</a:t>
                      </a:r>
                    </a:p>
                  </a:txBody>
                  <a:tcPr marL="29395" marR="29395" marT="20576" marB="20576">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l" fontAlgn="t"/>
                      <a:r>
                        <a:rPr lang="en-US" sz="1100" dirty="0">
                          <a:effectLst/>
                        </a:rPr>
                        <a:t>​IPsec Tx SPD Table</a:t>
                      </a:r>
                    </a:p>
                    <a:p>
                      <a:pPr algn="l" fontAlgn="t"/>
                      <a:r>
                        <a:rPr lang="en-US" sz="1100" dirty="0">
                          <a:effectLst/>
                        </a:rPr>
                        <a:t>(RFC2401  SPD)</a:t>
                      </a:r>
                    </a:p>
                  </a:txBody>
                  <a:tcPr marL="29395" marR="29395" marT="20576" marB="20576">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l" fontAlgn="t"/>
                      <a:r>
                        <a:rPr lang="en-US" sz="1100" dirty="0">
                          <a:effectLst/>
                        </a:rPr>
                        <a:t>An optional ACL table that​ identifies Tx traffic that requires IPsec protection.</a:t>
                      </a:r>
                    </a:p>
                  </a:txBody>
                  <a:tcPr marL="29395" marR="29395" marT="20576" marB="20576">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l" fontAlgn="t"/>
                      <a:r>
                        <a:rPr lang="en-US" sz="1100" b="1" dirty="0">
                          <a:effectLst/>
                        </a:rPr>
                        <a:t>P4 Match Action Table​ </a:t>
                      </a:r>
                    </a:p>
                    <a:p>
                      <a:pPr algn="l" fontAlgn="t"/>
                      <a:r>
                        <a:rPr lang="en-US" sz="1100" b="1" dirty="0">
                          <a:effectLst/>
                        </a:rPr>
                        <a:t>Key</a:t>
                      </a:r>
                      <a:r>
                        <a:rPr lang="en-US" sz="1100" dirty="0">
                          <a:effectLst/>
                        </a:rPr>
                        <a:t>:</a:t>
                      </a:r>
                    </a:p>
                    <a:p>
                      <a:pPr lvl="1" algn="l" fontAlgn="t"/>
                      <a:r>
                        <a:rPr lang="en-US" sz="1100" dirty="0">
                          <a:effectLst/>
                        </a:rPr>
                        <a:t>Exact, LPM, Ternary fields</a:t>
                      </a:r>
                    </a:p>
                    <a:p>
                      <a:pPr algn="l" fontAlgn="t"/>
                      <a:r>
                        <a:rPr lang="en-US" sz="1100" b="1" dirty="0">
                          <a:effectLst/>
                        </a:rPr>
                        <a:t>Actions</a:t>
                      </a:r>
                      <a:r>
                        <a:rPr lang="en-US" sz="1100" dirty="0">
                          <a:effectLst/>
                        </a:rPr>
                        <a:t>:</a:t>
                      </a:r>
                    </a:p>
                    <a:p>
                      <a:pPr marL="609585" marR="0" lvl="1" indent="0" algn="l" defTabSz="609585" rtl="0" eaLnBrk="1" fontAlgn="t" latinLnBrk="0" hangingPunct="1">
                        <a:lnSpc>
                          <a:spcPct val="100000"/>
                        </a:lnSpc>
                        <a:spcBef>
                          <a:spcPts val="0"/>
                        </a:spcBef>
                        <a:spcAft>
                          <a:spcPts val="0"/>
                        </a:spcAft>
                        <a:buClrTx/>
                        <a:buSzTx/>
                        <a:buFontTx/>
                        <a:buNone/>
                        <a:tabLst/>
                        <a:defRPr/>
                      </a:pPr>
                      <a:r>
                        <a:rPr lang="en-US" sz="1100" dirty="0">
                          <a:effectLst/>
                        </a:rPr>
                        <a:t>Set packet metadata (CRYPTO_OFFLOAD)</a:t>
                      </a:r>
                    </a:p>
                    <a:p>
                      <a:pPr lvl="1" algn="l" fontAlgn="t"/>
                      <a:endParaRPr lang="en-US" sz="1100" dirty="0">
                        <a:effectLst/>
                      </a:endParaRPr>
                    </a:p>
                  </a:txBody>
                  <a:tcPr marL="29395" marR="29395" marT="20576" marB="20576">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l" fontAlgn="t"/>
                      <a:r>
                        <a:rPr lang="en-US" sz="1100" b="1" dirty="0">
                          <a:effectLst/>
                        </a:rPr>
                        <a:t>FXP</a:t>
                      </a:r>
                      <a:r>
                        <a:rPr lang="en-US" sz="1100" dirty="0">
                          <a:effectLst/>
                        </a:rPr>
                        <a:t> </a:t>
                      </a:r>
                    </a:p>
                    <a:p>
                      <a:pPr algn="l" fontAlgn="t"/>
                      <a:r>
                        <a:rPr lang="en-US" sz="1100" b="1" dirty="0">
                          <a:effectLst/>
                        </a:rPr>
                        <a:t>Classification</a:t>
                      </a:r>
                      <a:r>
                        <a:rPr lang="en-US" sz="1100" dirty="0">
                          <a:effectLst/>
                        </a:rPr>
                        <a:t>:</a:t>
                      </a:r>
                    </a:p>
                    <a:p>
                      <a:pPr lvl="1" algn="l" fontAlgn="t"/>
                      <a:r>
                        <a:rPr lang="en-US" sz="1100" dirty="0">
                          <a:effectLst/>
                        </a:rPr>
                        <a:t>Exact:      SEM/LEM</a:t>
                      </a:r>
                    </a:p>
                    <a:p>
                      <a:pPr lvl="1" algn="l" fontAlgn="t"/>
                      <a:r>
                        <a:rPr lang="en-US" sz="1100" dirty="0">
                          <a:effectLst/>
                        </a:rPr>
                        <a:t>LPM:        LPM</a:t>
                      </a:r>
                    </a:p>
                    <a:p>
                      <a:pPr lvl="1" algn="l" fontAlgn="t"/>
                      <a:r>
                        <a:rPr lang="en-US" sz="1100" dirty="0">
                          <a:effectLst/>
                        </a:rPr>
                        <a:t>Ternary:  WCM</a:t>
                      </a:r>
                    </a:p>
                    <a:p>
                      <a:pPr lvl="0" algn="l" fontAlgn="t"/>
                      <a:r>
                        <a:rPr lang="en-US" sz="1100" b="1" dirty="0">
                          <a:effectLst/>
                        </a:rPr>
                        <a:t>Action</a:t>
                      </a:r>
                      <a:r>
                        <a:rPr lang="en-US" sz="1100" dirty="0">
                          <a:effectLst/>
                        </a:rPr>
                        <a:t>:</a:t>
                      </a:r>
                    </a:p>
                    <a:p>
                      <a:pPr lvl="1" algn="l" fontAlgn="t"/>
                      <a:r>
                        <a:rPr lang="en-US" sz="1100" dirty="0">
                          <a:effectLst/>
                        </a:rPr>
                        <a:t>Set metadata in classification block</a:t>
                      </a:r>
                    </a:p>
                  </a:txBody>
                  <a:tcPr marL="29395" marR="29395" marT="20576" marB="20576">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lvl="1" algn="l" fontAlgn="t"/>
                      <a:endParaRPr lang="en-US" sz="1100" dirty="0">
                        <a:effectLst/>
                      </a:endParaRPr>
                    </a:p>
                  </a:txBody>
                  <a:tcPr marL="29395" marR="29395" marT="20576" marB="20576">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extLst>
                  <a:ext uri="{0D108BD9-81ED-4DB2-BD59-A6C34878D82A}">
                    <a16:rowId xmlns:a16="http://schemas.microsoft.com/office/drawing/2014/main" val="1501327694"/>
                  </a:ext>
                </a:extLst>
              </a:tr>
              <a:tr h="1695178">
                <a:tc>
                  <a:txBody>
                    <a:bodyPr/>
                    <a:lstStyle/>
                    <a:p>
                      <a:pPr algn="l" fontAlgn="t"/>
                      <a:r>
                        <a:rPr lang="en-US" sz="1100">
                          <a:effectLst/>
                        </a:rPr>
                        <a:t>2</a:t>
                      </a:r>
                    </a:p>
                  </a:txBody>
                  <a:tcPr marL="29395" marR="29395" marT="20576" marB="20576">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l" fontAlgn="t"/>
                      <a:r>
                        <a:rPr lang="fr-FR" sz="1100" dirty="0" err="1">
                          <a:effectLst/>
                        </a:rPr>
                        <a:t>IPsec</a:t>
                      </a:r>
                      <a:r>
                        <a:rPr lang="fr-FR" sz="1100" dirty="0">
                          <a:effectLst/>
                        </a:rPr>
                        <a:t> </a:t>
                      </a:r>
                      <a:r>
                        <a:rPr lang="fr-FR" sz="1100" dirty="0" err="1">
                          <a:effectLst/>
                        </a:rPr>
                        <a:t>Tx</a:t>
                      </a:r>
                      <a:r>
                        <a:rPr lang="fr-FR" sz="1100" dirty="0">
                          <a:effectLst/>
                        </a:rPr>
                        <a:t> SA Classification Table</a:t>
                      </a:r>
                    </a:p>
                    <a:p>
                      <a:pPr algn="l" fontAlgn="t"/>
                      <a:r>
                        <a:rPr lang="fr-FR" sz="1100" dirty="0">
                          <a:effectLst/>
                        </a:rPr>
                        <a:t>(RFC2401 </a:t>
                      </a:r>
                      <a:r>
                        <a:rPr lang="fr-FR" sz="1100" dirty="0" err="1">
                          <a:effectLst/>
                        </a:rPr>
                        <a:t>Selectors</a:t>
                      </a:r>
                      <a:r>
                        <a:rPr lang="fr-FR" sz="1100" dirty="0">
                          <a:effectLst/>
                        </a:rPr>
                        <a:t>)</a:t>
                      </a:r>
                    </a:p>
                  </a:txBody>
                  <a:tcPr marL="29395" marR="29395" marT="20576" marB="20576">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l" fontAlgn="t"/>
                      <a:r>
                        <a:rPr lang="en-US" sz="1100" dirty="0">
                          <a:effectLst/>
                        </a:rPr>
                        <a:t>Maps Tx packets to IPsec SA entries using the packet header fields. and packet metadata.​</a:t>
                      </a:r>
                    </a:p>
                    <a:p>
                      <a:pPr algn="l" fontAlgn="t"/>
                      <a:r>
                        <a:rPr lang="en-US" sz="1100" dirty="0">
                          <a:effectLst/>
                        </a:rPr>
                        <a:t>Sets packet metadata to specify the SA index and to indicated that IPsec processing is required in packet metadata. In IPsec tunnel mode, add tunnel headers.</a:t>
                      </a:r>
                    </a:p>
                  </a:txBody>
                  <a:tcPr marL="29395" marR="29395" marT="20576" marB="20576">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l" fontAlgn="t"/>
                      <a:r>
                        <a:rPr lang="en-US" sz="1100" b="1" dirty="0">
                          <a:effectLst/>
                        </a:rPr>
                        <a:t>P4 Match Action Table </a:t>
                      </a:r>
                    </a:p>
                    <a:p>
                      <a:pPr algn="l" fontAlgn="t"/>
                      <a:r>
                        <a:rPr lang="en-US" sz="1100" b="1" dirty="0">
                          <a:effectLst/>
                        </a:rPr>
                        <a:t>Key</a:t>
                      </a:r>
                      <a:r>
                        <a:rPr lang="en-US" sz="1100" dirty="0">
                          <a:effectLst/>
                        </a:rPr>
                        <a:t>:</a:t>
                      </a:r>
                    </a:p>
                    <a:p>
                      <a:pPr lvl="1" algn="l" fontAlgn="t"/>
                      <a:r>
                        <a:rPr lang="en-US" sz="1100" dirty="0">
                          <a:effectLst/>
                        </a:rPr>
                        <a:t>Exact, LPM, Ternary fields</a:t>
                      </a:r>
                    </a:p>
                    <a:p>
                      <a:pPr algn="l" fontAlgn="t"/>
                      <a:r>
                        <a:rPr lang="en-US" sz="1100" b="1" dirty="0">
                          <a:effectLst/>
                        </a:rPr>
                        <a:t>Action</a:t>
                      </a:r>
                      <a:r>
                        <a:rPr lang="en-US" sz="1100" dirty="0">
                          <a:effectLst/>
                        </a:rPr>
                        <a:t>: </a:t>
                      </a:r>
                    </a:p>
                    <a:p>
                      <a:pPr lvl="1" algn="l" fontAlgn="t"/>
                      <a:r>
                        <a:rPr lang="en-US" sz="1100" dirty="0">
                          <a:effectLst/>
                        </a:rPr>
                        <a:t>Set packet metadata (SA INDEX)</a:t>
                      </a:r>
                    </a:p>
                    <a:p>
                      <a:pPr lvl="1" algn="l" fontAlgn="t"/>
                      <a:endParaRPr lang="en-US" sz="1100" dirty="0">
                        <a:effectLst/>
                      </a:endParaRPr>
                    </a:p>
                    <a:p>
                      <a:pPr lvl="1" algn="l" fontAlgn="t"/>
                      <a:r>
                        <a:rPr lang="en-US" sz="1100" dirty="0">
                          <a:effectLst/>
                        </a:rPr>
                        <a:t>For tunnel mode, encapsulate tunnel IPV4 &amp; Eth header</a:t>
                      </a:r>
                    </a:p>
                  </a:txBody>
                  <a:tcPr marL="29395" marR="29395" marT="20576" marB="20576">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l" fontAlgn="t"/>
                      <a:r>
                        <a:rPr lang="en-US" sz="1100" b="1" dirty="0">
                          <a:effectLst/>
                        </a:rPr>
                        <a:t>FXP </a:t>
                      </a:r>
                    </a:p>
                    <a:p>
                      <a:pPr algn="l" fontAlgn="t"/>
                      <a:r>
                        <a:rPr lang="en-US" sz="1100" b="1" dirty="0">
                          <a:effectLst/>
                        </a:rPr>
                        <a:t>Classification</a:t>
                      </a:r>
                      <a:r>
                        <a:rPr lang="en-US" sz="1100" dirty="0">
                          <a:effectLst/>
                        </a:rPr>
                        <a:t>:</a:t>
                      </a:r>
                    </a:p>
                    <a:p>
                      <a:pPr lvl="1" algn="l" fontAlgn="t"/>
                      <a:r>
                        <a:rPr lang="en-US" sz="1100" dirty="0">
                          <a:effectLst/>
                        </a:rPr>
                        <a:t>Exact:      SEM/LEM</a:t>
                      </a:r>
                    </a:p>
                    <a:p>
                      <a:pPr lvl="1" algn="l" fontAlgn="t"/>
                      <a:r>
                        <a:rPr lang="en-US" sz="1100" dirty="0">
                          <a:effectLst/>
                        </a:rPr>
                        <a:t>LPM:        LPM</a:t>
                      </a:r>
                    </a:p>
                    <a:p>
                      <a:pPr lvl="1" algn="l" fontAlgn="t"/>
                      <a:r>
                        <a:rPr lang="en-US" sz="1100" dirty="0">
                          <a:effectLst/>
                        </a:rPr>
                        <a:t>Ternary:  WCM</a:t>
                      </a:r>
                    </a:p>
                    <a:p>
                      <a:pPr algn="l" fontAlgn="t"/>
                      <a:r>
                        <a:rPr lang="en-US" sz="1100" b="1" dirty="0">
                          <a:effectLst/>
                        </a:rPr>
                        <a:t>Action</a:t>
                      </a:r>
                      <a:r>
                        <a:rPr lang="en-US" sz="1100" dirty="0">
                          <a:effectLst/>
                        </a:rPr>
                        <a:t>: </a:t>
                      </a:r>
                    </a:p>
                    <a:p>
                      <a:pPr lvl="1" algn="l" fontAlgn="t"/>
                      <a:r>
                        <a:rPr lang="en-US" sz="1100" dirty="0">
                          <a:effectLst/>
                        </a:rPr>
                        <a:t>Set packet metadata in classification block</a:t>
                      </a:r>
                    </a:p>
                    <a:p>
                      <a:pPr lvl="1" algn="l" fontAlgn="t"/>
                      <a:endParaRPr lang="en-US" sz="1100" dirty="0">
                        <a:effectLst/>
                      </a:endParaRPr>
                    </a:p>
                    <a:p>
                      <a:pPr lvl="0" algn="l" fontAlgn="t"/>
                      <a:r>
                        <a:rPr lang="en-US" sz="1100" b="1" dirty="0">
                          <a:effectLst/>
                        </a:rPr>
                        <a:t>Encapsulation</a:t>
                      </a:r>
                      <a:r>
                        <a:rPr lang="en-US" sz="1100" dirty="0">
                          <a:effectLst/>
                        </a:rPr>
                        <a:t>:</a:t>
                      </a:r>
                    </a:p>
                    <a:p>
                      <a:pPr lvl="1" algn="l" fontAlgn="t"/>
                      <a:r>
                        <a:rPr lang="en-US" sz="1100" dirty="0">
                          <a:effectLst/>
                        </a:rPr>
                        <a:t>MOD</a:t>
                      </a:r>
                    </a:p>
                  </a:txBody>
                  <a:tcPr marL="29395" marR="29395" marT="20576" marB="20576">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l" fontAlgn="t"/>
                      <a:endParaRPr lang="en-US" sz="1100" dirty="0">
                        <a:effectLst/>
                      </a:endParaRPr>
                    </a:p>
                  </a:txBody>
                  <a:tcPr marL="29395" marR="29395" marT="20576" marB="20576">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extLst>
                  <a:ext uri="{0D108BD9-81ED-4DB2-BD59-A6C34878D82A}">
                    <a16:rowId xmlns:a16="http://schemas.microsoft.com/office/drawing/2014/main" val="252031411"/>
                  </a:ext>
                </a:extLst>
              </a:tr>
              <a:tr h="1226344">
                <a:tc>
                  <a:txBody>
                    <a:bodyPr/>
                    <a:lstStyle/>
                    <a:p>
                      <a:pPr algn="l" fontAlgn="t"/>
                      <a:r>
                        <a:rPr lang="en-US" sz="1100" dirty="0">
                          <a:effectLst/>
                        </a:rPr>
                        <a:t>3</a:t>
                      </a:r>
                    </a:p>
                  </a:txBody>
                  <a:tcPr marL="29395" marR="29395" marT="20576" marB="20576">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l" fontAlgn="t"/>
                      <a:r>
                        <a:rPr lang="en-US" sz="1100" dirty="0">
                          <a:effectLst/>
                        </a:rPr>
                        <a:t>IPsec Crypto Engine (RFC2401 SAD)</a:t>
                      </a:r>
                    </a:p>
                  </a:txBody>
                  <a:tcPr marL="29395" marR="29395" marT="20576" marB="20576">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l" fontAlgn="t"/>
                      <a:r>
                        <a:rPr lang="en-US" sz="1100" dirty="0">
                          <a:effectLst/>
                        </a:rPr>
                        <a:t>Encapsulates and encrypts IPsec ESP packets using the IPsec SA entry at the SA index specified in the packet metadata.</a:t>
                      </a:r>
                    </a:p>
                  </a:txBody>
                  <a:tcPr marL="29395" marR="29395" marT="20576" marB="20576">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l" fontAlgn="t"/>
                      <a:r>
                        <a:rPr lang="en-US" sz="1100" b="1" dirty="0">
                          <a:effectLst/>
                        </a:rPr>
                        <a:t>Fixed Function</a:t>
                      </a:r>
                    </a:p>
                    <a:p>
                      <a:pPr algn="l" fontAlgn="t"/>
                      <a:r>
                        <a:rPr lang="en-US" sz="1100" b="1" dirty="0">
                          <a:effectLst/>
                        </a:rPr>
                        <a:t>Key</a:t>
                      </a:r>
                      <a:r>
                        <a:rPr lang="en-US" sz="1100" dirty="0">
                          <a:effectLst/>
                        </a:rPr>
                        <a:t>:</a:t>
                      </a:r>
                    </a:p>
                    <a:p>
                      <a:pPr lvl="1" algn="l" fontAlgn="t"/>
                      <a:r>
                        <a:rPr lang="en-US" sz="1100" dirty="0">
                          <a:effectLst/>
                        </a:rPr>
                        <a:t>SA Index</a:t>
                      </a:r>
                    </a:p>
                    <a:p>
                      <a:pPr algn="l" fontAlgn="t"/>
                      <a:r>
                        <a:rPr lang="en-US" sz="1100" b="1" dirty="0">
                          <a:effectLst/>
                        </a:rPr>
                        <a:t>Action</a:t>
                      </a:r>
                      <a:r>
                        <a:rPr lang="en-US" sz="1100" dirty="0">
                          <a:effectLst/>
                        </a:rPr>
                        <a:t>:</a:t>
                      </a:r>
                    </a:p>
                    <a:p>
                      <a:pPr lvl="1" algn="l" fontAlgn="t"/>
                      <a:r>
                        <a:rPr lang="en-US" sz="1100" dirty="0">
                          <a:effectLst/>
                        </a:rPr>
                        <a:t>Insert ESP header and encrypt payload w/ SA fields</a:t>
                      </a:r>
                    </a:p>
                    <a:p>
                      <a:pPr algn="l" fontAlgn="t"/>
                      <a:endParaRPr lang="en-US" sz="1100" dirty="0">
                        <a:effectLst/>
                      </a:endParaRPr>
                    </a:p>
                  </a:txBody>
                  <a:tcPr marL="29395" marR="29395" marT="20576" marB="20576">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l" fontAlgn="t"/>
                      <a:r>
                        <a:rPr lang="en-US" sz="1100" b="1" dirty="0">
                          <a:effectLst/>
                        </a:rPr>
                        <a:t>ICE</a:t>
                      </a:r>
                    </a:p>
                    <a:p>
                      <a:pPr algn="l" fontAlgn="t"/>
                      <a:r>
                        <a:rPr lang="en-US" sz="1100" b="1" dirty="0">
                          <a:effectLst/>
                        </a:rPr>
                        <a:t>Classification</a:t>
                      </a:r>
                      <a:r>
                        <a:rPr lang="en-US" sz="1100" dirty="0">
                          <a:effectLst/>
                        </a:rPr>
                        <a:t>:</a:t>
                      </a:r>
                    </a:p>
                    <a:p>
                      <a:pPr lvl="1" algn="l" fontAlgn="t"/>
                      <a:r>
                        <a:rPr lang="en-US" sz="1100" dirty="0">
                          <a:effectLst/>
                        </a:rPr>
                        <a:t>SA Index:   ICE</a:t>
                      </a:r>
                    </a:p>
                    <a:p>
                      <a:pPr algn="l" fontAlgn="t"/>
                      <a:r>
                        <a:rPr lang="en-US" sz="1100" b="1" dirty="0">
                          <a:effectLst/>
                        </a:rPr>
                        <a:t>Action</a:t>
                      </a:r>
                      <a:r>
                        <a:rPr lang="en-US" sz="1100" dirty="0">
                          <a:effectLst/>
                        </a:rPr>
                        <a:t>:</a:t>
                      </a:r>
                    </a:p>
                    <a:p>
                      <a:pPr lvl="1" algn="l" fontAlgn="t"/>
                      <a:r>
                        <a:rPr lang="en-US" sz="1100" dirty="0">
                          <a:effectLst/>
                        </a:rPr>
                        <a:t>Insertion of crypto headers and encrypt &amp; authentication operations in ICE</a:t>
                      </a:r>
                    </a:p>
                  </a:txBody>
                  <a:tcPr marL="29395" marR="29395" marT="20576" marB="20576">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l" fontAlgn="t"/>
                      <a:endParaRPr lang="en-US" sz="1100" dirty="0">
                        <a:effectLst/>
                      </a:endParaRPr>
                    </a:p>
                  </a:txBody>
                  <a:tcPr marL="29395" marR="29395" marT="20576" marB="20576">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extLst>
                  <a:ext uri="{0D108BD9-81ED-4DB2-BD59-A6C34878D82A}">
                    <a16:rowId xmlns:a16="http://schemas.microsoft.com/office/drawing/2014/main" val="2691467413"/>
                  </a:ext>
                </a:extLst>
              </a:tr>
            </a:tbl>
          </a:graphicData>
        </a:graphic>
      </p:graphicFrame>
      <p:sp>
        <p:nvSpPr>
          <p:cNvPr id="19" name="Rectangle 18">
            <a:extLst>
              <a:ext uri="{FF2B5EF4-FFF2-40B4-BE49-F238E27FC236}">
                <a16:creationId xmlns:a16="http://schemas.microsoft.com/office/drawing/2014/main" id="{3F77CC9E-5A8D-479E-9928-CD19A8636CFC}"/>
              </a:ext>
            </a:extLst>
          </p:cNvPr>
          <p:cNvSpPr/>
          <p:nvPr/>
        </p:nvSpPr>
        <p:spPr>
          <a:xfrm>
            <a:off x="9484382" y="1227221"/>
            <a:ext cx="561981" cy="226168"/>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tx1"/>
                </a:solidFill>
              </a:rPr>
              <a:t>I-ETH</a:t>
            </a:r>
          </a:p>
        </p:txBody>
      </p:sp>
      <p:sp>
        <p:nvSpPr>
          <p:cNvPr id="20" name="Rectangle 19">
            <a:extLst>
              <a:ext uri="{FF2B5EF4-FFF2-40B4-BE49-F238E27FC236}">
                <a16:creationId xmlns:a16="http://schemas.microsoft.com/office/drawing/2014/main" id="{14FBDA47-9264-4700-A956-E2E27D7E48DE}"/>
              </a:ext>
            </a:extLst>
          </p:cNvPr>
          <p:cNvSpPr/>
          <p:nvPr/>
        </p:nvSpPr>
        <p:spPr>
          <a:xfrm>
            <a:off x="9484381" y="1455330"/>
            <a:ext cx="561981" cy="206507"/>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tx1"/>
                </a:solidFill>
              </a:rPr>
              <a:t>I-IP</a:t>
            </a:r>
          </a:p>
        </p:txBody>
      </p:sp>
      <p:sp>
        <p:nvSpPr>
          <p:cNvPr id="21" name="Rectangle 20">
            <a:extLst>
              <a:ext uri="{FF2B5EF4-FFF2-40B4-BE49-F238E27FC236}">
                <a16:creationId xmlns:a16="http://schemas.microsoft.com/office/drawing/2014/main" id="{BF3F5041-6EDE-4F0D-AC57-5EE8FE26DE82}"/>
              </a:ext>
            </a:extLst>
          </p:cNvPr>
          <p:cNvSpPr/>
          <p:nvPr/>
        </p:nvSpPr>
        <p:spPr>
          <a:xfrm>
            <a:off x="9484380" y="1661836"/>
            <a:ext cx="561981" cy="400739"/>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tx1"/>
                </a:solidFill>
              </a:rPr>
              <a:t>Pay-load</a:t>
            </a:r>
          </a:p>
        </p:txBody>
      </p:sp>
      <p:sp>
        <p:nvSpPr>
          <p:cNvPr id="25" name="Rectangle 24">
            <a:extLst>
              <a:ext uri="{FF2B5EF4-FFF2-40B4-BE49-F238E27FC236}">
                <a16:creationId xmlns:a16="http://schemas.microsoft.com/office/drawing/2014/main" id="{3109C255-8415-43D7-8610-E6F1AA1D7DC8}"/>
              </a:ext>
            </a:extLst>
          </p:cNvPr>
          <p:cNvSpPr/>
          <p:nvPr/>
        </p:nvSpPr>
        <p:spPr>
          <a:xfrm>
            <a:off x="9412190" y="2899511"/>
            <a:ext cx="682305" cy="207987"/>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tx1"/>
                </a:solidFill>
              </a:rPr>
              <a:t>O-ETH</a:t>
            </a:r>
          </a:p>
        </p:txBody>
      </p:sp>
      <p:sp>
        <p:nvSpPr>
          <p:cNvPr id="26" name="Rectangle 25">
            <a:extLst>
              <a:ext uri="{FF2B5EF4-FFF2-40B4-BE49-F238E27FC236}">
                <a16:creationId xmlns:a16="http://schemas.microsoft.com/office/drawing/2014/main" id="{8D5E85C5-83B9-4D7D-8F8E-640A3BEDC3E6}"/>
              </a:ext>
            </a:extLst>
          </p:cNvPr>
          <p:cNvSpPr/>
          <p:nvPr/>
        </p:nvSpPr>
        <p:spPr>
          <a:xfrm>
            <a:off x="9412192" y="3312874"/>
            <a:ext cx="682303" cy="206506"/>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tx1"/>
                </a:solidFill>
              </a:rPr>
              <a:t>I-IP</a:t>
            </a:r>
          </a:p>
        </p:txBody>
      </p:sp>
      <p:sp>
        <p:nvSpPr>
          <p:cNvPr id="27" name="Rectangle 26">
            <a:extLst>
              <a:ext uri="{FF2B5EF4-FFF2-40B4-BE49-F238E27FC236}">
                <a16:creationId xmlns:a16="http://schemas.microsoft.com/office/drawing/2014/main" id="{090B84C7-769D-457F-80FD-788F3EC97ABD}"/>
              </a:ext>
            </a:extLst>
          </p:cNvPr>
          <p:cNvSpPr/>
          <p:nvPr/>
        </p:nvSpPr>
        <p:spPr>
          <a:xfrm>
            <a:off x="9412191" y="3519379"/>
            <a:ext cx="682303" cy="400739"/>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tx1"/>
                </a:solidFill>
              </a:rPr>
              <a:t>Pay-load</a:t>
            </a:r>
          </a:p>
        </p:txBody>
      </p:sp>
      <p:sp>
        <p:nvSpPr>
          <p:cNvPr id="28" name="Rectangle 27">
            <a:extLst>
              <a:ext uri="{FF2B5EF4-FFF2-40B4-BE49-F238E27FC236}">
                <a16:creationId xmlns:a16="http://schemas.microsoft.com/office/drawing/2014/main" id="{640DDBF4-553B-45C5-BC2F-AA759DE7D526}"/>
              </a:ext>
            </a:extLst>
          </p:cNvPr>
          <p:cNvSpPr/>
          <p:nvPr/>
        </p:nvSpPr>
        <p:spPr>
          <a:xfrm>
            <a:off x="9412190" y="3107960"/>
            <a:ext cx="682305" cy="192289"/>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tx1"/>
                </a:solidFill>
              </a:rPr>
              <a:t>O-IP</a:t>
            </a:r>
          </a:p>
        </p:txBody>
      </p:sp>
      <p:sp>
        <p:nvSpPr>
          <p:cNvPr id="29" name="Rectangle 28">
            <a:extLst>
              <a:ext uri="{FF2B5EF4-FFF2-40B4-BE49-F238E27FC236}">
                <a16:creationId xmlns:a16="http://schemas.microsoft.com/office/drawing/2014/main" id="{B720ED02-FC2C-4026-BDF9-AF41C9268EFE}"/>
              </a:ext>
            </a:extLst>
          </p:cNvPr>
          <p:cNvSpPr/>
          <p:nvPr/>
        </p:nvSpPr>
        <p:spPr>
          <a:xfrm>
            <a:off x="9412189" y="4509940"/>
            <a:ext cx="682305" cy="207987"/>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tx1"/>
                </a:solidFill>
              </a:rPr>
              <a:t>O-ETH</a:t>
            </a:r>
          </a:p>
        </p:txBody>
      </p:sp>
      <p:sp>
        <p:nvSpPr>
          <p:cNvPr id="30" name="Rectangle 29">
            <a:extLst>
              <a:ext uri="{FF2B5EF4-FFF2-40B4-BE49-F238E27FC236}">
                <a16:creationId xmlns:a16="http://schemas.microsoft.com/office/drawing/2014/main" id="{464E36F5-9F8D-4E4B-9307-BD1AEDA388CC}"/>
              </a:ext>
            </a:extLst>
          </p:cNvPr>
          <p:cNvSpPr/>
          <p:nvPr/>
        </p:nvSpPr>
        <p:spPr>
          <a:xfrm>
            <a:off x="9412191" y="5127845"/>
            <a:ext cx="682303" cy="206506"/>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rgbClr val="C00000"/>
                </a:solidFill>
              </a:rPr>
              <a:t>I-IP</a:t>
            </a:r>
          </a:p>
        </p:txBody>
      </p:sp>
      <p:sp>
        <p:nvSpPr>
          <p:cNvPr id="31" name="Rectangle 30">
            <a:extLst>
              <a:ext uri="{FF2B5EF4-FFF2-40B4-BE49-F238E27FC236}">
                <a16:creationId xmlns:a16="http://schemas.microsoft.com/office/drawing/2014/main" id="{2EB32EF1-B991-4E53-A0C7-368FEEDC6055}"/>
              </a:ext>
            </a:extLst>
          </p:cNvPr>
          <p:cNvSpPr/>
          <p:nvPr/>
        </p:nvSpPr>
        <p:spPr>
          <a:xfrm>
            <a:off x="9412190" y="5334350"/>
            <a:ext cx="682303" cy="400739"/>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rgbClr val="C00000"/>
                </a:solidFill>
              </a:rPr>
              <a:t>Pay-load</a:t>
            </a:r>
          </a:p>
        </p:txBody>
      </p:sp>
      <p:sp>
        <p:nvSpPr>
          <p:cNvPr id="32" name="Rectangle 31">
            <a:extLst>
              <a:ext uri="{FF2B5EF4-FFF2-40B4-BE49-F238E27FC236}">
                <a16:creationId xmlns:a16="http://schemas.microsoft.com/office/drawing/2014/main" id="{8942F637-F400-49C5-BD92-BE2B0A9B4E89}"/>
              </a:ext>
            </a:extLst>
          </p:cNvPr>
          <p:cNvSpPr/>
          <p:nvPr/>
        </p:nvSpPr>
        <p:spPr>
          <a:xfrm>
            <a:off x="9412189" y="4718389"/>
            <a:ext cx="682305" cy="192289"/>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tx1"/>
                </a:solidFill>
              </a:rPr>
              <a:t>O-IP</a:t>
            </a:r>
          </a:p>
        </p:txBody>
      </p:sp>
      <p:sp>
        <p:nvSpPr>
          <p:cNvPr id="37" name="Rectangle 36">
            <a:extLst>
              <a:ext uri="{FF2B5EF4-FFF2-40B4-BE49-F238E27FC236}">
                <a16:creationId xmlns:a16="http://schemas.microsoft.com/office/drawing/2014/main" id="{84BFA374-3589-47BD-92C7-8EEA986A9525}"/>
              </a:ext>
            </a:extLst>
          </p:cNvPr>
          <p:cNvSpPr/>
          <p:nvPr/>
        </p:nvSpPr>
        <p:spPr>
          <a:xfrm>
            <a:off x="9408173" y="4918917"/>
            <a:ext cx="682305" cy="192289"/>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tx1"/>
                </a:solidFill>
              </a:rPr>
              <a:t>ESP</a:t>
            </a:r>
          </a:p>
        </p:txBody>
      </p:sp>
    </p:spTree>
    <p:extLst>
      <p:ext uri="{BB962C8B-B14F-4D97-AF65-F5344CB8AC3E}">
        <p14:creationId xmlns:p14="http://schemas.microsoft.com/office/powerpoint/2010/main" val="2202762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67F6F7F-B54B-408A-A1AC-AB7A22669FEB}"/>
              </a:ext>
            </a:extLst>
          </p:cNvPr>
          <p:cNvSpPr>
            <a:spLocks noGrp="1"/>
          </p:cNvSpPr>
          <p:nvPr>
            <p:ph type="sldNum" sz="quarter" idx="12"/>
          </p:nvPr>
        </p:nvSpPr>
        <p:spPr>
          <a:xfrm>
            <a:off x="9163136" y="6432516"/>
            <a:ext cx="2844800" cy="365125"/>
          </a:xfrm>
        </p:spPr>
        <p:txBody>
          <a:bodyPr anchor="ctr">
            <a:normAutofit/>
          </a:bodyPr>
          <a:lstStyle/>
          <a:p>
            <a:pPr>
              <a:spcAft>
                <a:spcPts val="600"/>
              </a:spcAft>
            </a:pPr>
            <a:fld id="{EE2556C5-CE8C-6547-B838-EA80C61A4AF7}" type="slidenum">
              <a:rPr lang="en-US" smtClean="0">
                <a:solidFill>
                  <a:prstClr val="white"/>
                </a:solidFill>
              </a:rPr>
              <a:pPr>
                <a:spcAft>
                  <a:spcPts val="600"/>
                </a:spcAft>
              </a:pPr>
              <a:t>8</a:t>
            </a:fld>
            <a:endParaRPr lang="en-US">
              <a:solidFill>
                <a:prstClr val="white"/>
              </a:solidFill>
            </a:endParaRPr>
          </a:p>
        </p:txBody>
      </p:sp>
      <p:sp>
        <p:nvSpPr>
          <p:cNvPr id="12" name="Content Placeholder 3">
            <a:extLst>
              <a:ext uri="{FF2B5EF4-FFF2-40B4-BE49-F238E27FC236}">
                <a16:creationId xmlns:a16="http://schemas.microsoft.com/office/drawing/2014/main" id="{41428471-93E3-41A5-B094-FAF35A85B28D}"/>
              </a:ext>
            </a:extLst>
          </p:cNvPr>
          <p:cNvSpPr>
            <a:spLocks noGrp="1"/>
          </p:cNvSpPr>
          <p:nvPr>
            <p:ph type="title"/>
          </p:nvPr>
        </p:nvSpPr>
        <p:spPr>
          <a:xfrm>
            <a:off x="605367" y="605553"/>
            <a:ext cx="10972800" cy="801477"/>
          </a:xfrm>
        </p:spPr>
        <p:txBody>
          <a:bodyPr anchor="t">
            <a:normAutofit/>
          </a:bodyPr>
          <a:lstStyle/>
          <a:p>
            <a:pPr>
              <a:lnSpc>
                <a:spcPct val="90000"/>
              </a:lnSpc>
            </a:pPr>
            <a:r>
              <a:rPr lang="en-US" sz="1500" dirty="0"/>
              <a:t>This diagram represent how packet flow happens to ICE in ingress direction.</a:t>
            </a:r>
          </a:p>
          <a:p>
            <a:pPr>
              <a:lnSpc>
                <a:spcPct val="90000"/>
              </a:lnSpc>
            </a:pPr>
            <a:r>
              <a:rPr lang="en-US" sz="1500" dirty="0"/>
              <a:t>Once the packets are received in CXP, based on the packet header and SPI, CXP sets the metadata for crypto offload.</a:t>
            </a:r>
          </a:p>
          <a:p>
            <a:pPr>
              <a:lnSpc>
                <a:spcPct val="90000"/>
              </a:lnSpc>
            </a:pPr>
            <a:r>
              <a:rPr lang="en-US" sz="1500" dirty="0"/>
              <a:t>Upon receiving the metadata, ICE will check the metadata and decides to decrypt or bypass the packet.</a:t>
            </a:r>
          </a:p>
        </p:txBody>
      </p:sp>
      <p:pic>
        <p:nvPicPr>
          <p:cNvPr id="7" name="Content Placeholder 6" descr="A picture containing chart&#10;&#10;Description automatically generated">
            <a:extLst>
              <a:ext uri="{FF2B5EF4-FFF2-40B4-BE49-F238E27FC236}">
                <a16:creationId xmlns:a16="http://schemas.microsoft.com/office/drawing/2014/main" id="{253879B8-599B-40C1-BDC0-682CA1AABD65}"/>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607484" y="1785822"/>
            <a:ext cx="10970683" cy="3867164"/>
          </a:xfrm>
          <a:noFill/>
        </p:spPr>
      </p:pic>
      <p:sp>
        <p:nvSpPr>
          <p:cNvPr id="5" name="Footer Placeholder 4">
            <a:extLst>
              <a:ext uri="{FF2B5EF4-FFF2-40B4-BE49-F238E27FC236}">
                <a16:creationId xmlns:a16="http://schemas.microsoft.com/office/drawing/2014/main" id="{8A5BC9D6-7D9C-4655-83E2-F9DCAF8B8AFC}"/>
              </a:ext>
            </a:extLst>
          </p:cNvPr>
          <p:cNvSpPr>
            <a:spLocks noGrp="1"/>
          </p:cNvSpPr>
          <p:nvPr>
            <p:ph type="ftr" sz="quarter" idx="3"/>
          </p:nvPr>
        </p:nvSpPr>
        <p:spPr>
          <a:xfrm>
            <a:off x="76747" y="6431459"/>
            <a:ext cx="3860800" cy="366183"/>
          </a:xfrm>
        </p:spPr>
        <p:txBody>
          <a:bodyPr anchor="ctr">
            <a:normAutofit/>
          </a:bodyPr>
          <a:lstStyle/>
          <a:p>
            <a:pPr>
              <a:spcAft>
                <a:spcPts val="600"/>
              </a:spcAft>
            </a:pPr>
            <a:r>
              <a:rPr lang="en-US"/>
              <a:t>Intel Confidential</a:t>
            </a:r>
          </a:p>
        </p:txBody>
      </p:sp>
    </p:spTree>
    <p:extLst>
      <p:ext uri="{BB962C8B-B14F-4D97-AF65-F5344CB8AC3E}">
        <p14:creationId xmlns:p14="http://schemas.microsoft.com/office/powerpoint/2010/main" val="2443841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67F6F7F-B54B-408A-A1AC-AB7A22669FEB}"/>
              </a:ext>
            </a:extLst>
          </p:cNvPr>
          <p:cNvSpPr>
            <a:spLocks noGrp="1"/>
          </p:cNvSpPr>
          <p:nvPr>
            <p:ph type="sldNum" sz="quarter" idx="12"/>
          </p:nvPr>
        </p:nvSpPr>
        <p:spPr>
          <a:xfrm>
            <a:off x="9163136" y="6432516"/>
            <a:ext cx="2844800" cy="365125"/>
          </a:xfrm>
        </p:spPr>
        <p:txBody>
          <a:bodyPr anchor="ctr">
            <a:normAutofit/>
          </a:bodyPr>
          <a:lstStyle/>
          <a:p>
            <a:pPr>
              <a:spcAft>
                <a:spcPts val="600"/>
              </a:spcAft>
            </a:pPr>
            <a:fld id="{EE2556C5-CE8C-6547-B838-EA80C61A4AF7}" type="slidenum">
              <a:rPr lang="en-US" smtClean="0">
                <a:solidFill>
                  <a:prstClr val="white"/>
                </a:solidFill>
              </a:rPr>
              <a:pPr>
                <a:spcAft>
                  <a:spcPts val="600"/>
                </a:spcAft>
              </a:pPr>
              <a:t>9</a:t>
            </a:fld>
            <a:endParaRPr lang="en-US">
              <a:solidFill>
                <a:prstClr val="white"/>
              </a:solidFill>
            </a:endParaRPr>
          </a:p>
        </p:txBody>
      </p:sp>
      <p:sp>
        <p:nvSpPr>
          <p:cNvPr id="12" name="Content Placeholder 3">
            <a:extLst>
              <a:ext uri="{FF2B5EF4-FFF2-40B4-BE49-F238E27FC236}">
                <a16:creationId xmlns:a16="http://schemas.microsoft.com/office/drawing/2014/main" id="{41428471-93E3-41A5-B094-FAF35A85B28D}"/>
              </a:ext>
            </a:extLst>
          </p:cNvPr>
          <p:cNvSpPr>
            <a:spLocks noGrp="1"/>
          </p:cNvSpPr>
          <p:nvPr>
            <p:ph type="title"/>
          </p:nvPr>
        </p:nvSpPr>
        <p:spPr>
          <a:xfrm>
            <a:off x="607484" y="411798"/>
            <a:ext cx="10972800" cy="801477"/>
          </a:xfrm>
        </p:spPr>
        <p:txBody>
          <a:bodyPr anchor="t">
            <a:normAutofit/>
          </a:bodyPr>
          <a:lstStyle/>
          <a:p>
            <a:pPr>
              <a:lnSpc>
                <a:spcPct val="90000"/>
              </a:lnSpc>
            </a:pPr>
            <a:r>
              <a:rPr kumimoji="0" lang="en-US" altLang="en-US" sz="1600" b="1" i="0" u="none" strike="noStrike" cap="none" normalizeH="0" baseline="0" dirty="0" err="1">
                <a:ln>
                  <a:noFill/>
                </a:ln>
                <a:effectLst/>
                <a:latin typeface="Arial" panose="020B0604020202020204" pitchFamily="34" charset="0"/>
              </a:rPr>
              <a:t>IPSec</a:t>
            </a:r>
            <a:r>
              <a:rPr kumimoji="0" lang="en-US" altLang="en-US" sz="1600" b="1" i="0" u="none" strike="noStrike" cap="none" normalizeH="0" baseline="0" dirty="0">
                <a:ln>
                  <a:noFill/>
                </a:ln>
                <a:effectLst/>
                <a:latin typeface="Arial" panose="020B0604020202020204" pitchFamily="34" charset="0"/>
              </a:rPr>
              <a:t> Processing Elements for NET_TO_HOST Rx Direction</a:t>
            </a:r>
            <a:br>
              <a:rPr kumimoji="0" lang="en-US" altLang="en-US" sz="1600" b="1" i="0" u="none" strike="noStrike" cap="none" normalizeH="0" baseline="0" dirty="0">
                <a:ln>
                  <a:noFill/>
                </a:ln>
                <a:effectLst/>
                <a:latin typeface="Arial" panose="020B0604020202020204" pitchFamily="34" charset="0"/>
              </a:rPr>
            </a:br>
            <a:endParaRPr lang="en-US" sz="1500" b="1" dirty="0"/>
          </a:p>
        </p:txBody>
      </p:sp>
      <p:sp>
        <p:nvSpPr>
          <p:cNvPr id="5" name="Footer Placeholder 4">
            <a:extLst>
              <a:ext uri="{FF2B5EF4-FFF2-40B4-BE49-F238E27FC236}">
                <a16:creationId xmlns:a16="http://schemas.microsoft.com/office/drawing/2014/main" id="{8A5BC9D6-7D9C-4655-83E2-F9DCAF8B8AFC}"/>
              </a:ext>
            </a:extLst>
          </p:cNvPr>
          <p:cNvSpPr>
            <a:spLocks noGrp="1"/>
          </p:cNvSpPr>
          <p:nvPr>
            <p:ph type="ftr" sz="quarter" idx="3"/>
          </p:nvPr>
        </p:nvSpPr>
        <p:spPr>
          <a:xfrm>
            <a:off x="76747" y="6431459"/>
            <a:ext cx="3860800" cy="366183"/>
          </a:xfrm>
        </p:spPr>
        <p:txBody>
          <a:bodyPr anchor="ctr">
            <a:normAutofit/>
          </a:bodyPr>
          <a:lstStyle/>
          <a:p>
            <a:pPr>
              <a:spcAft>
                <a:spcPts val="600"/>
              </a:spcAft>
            </a:pPr>
            <a:r>
              <a:rPr lang="en-US"/>
              <a:t>Intel Confidential</a:t>
            </a:r>
          </a:p>
        </p:txBody>
      </p:sp>
      <p:graphicFrame>
        <p:nvGraphicFramePr>
          <p:cNvPr id="6" name="Content Placeholder 5">
            <a:extLst>
              <a:ext uri="{FF2B5EF4-FFF2-40B4-BE49-F238E27FC236}">
                <a16:creationId xmlns:a16="http://schemas.microsoft.com/office/drawing/2014/main" id="{59F311F6-384F-4210-A3F9-4FB1FF326B30}"/>
              </a:ext>
            </a:extLst>
          </p:cNvPr>
          <p:cNvGraphicFramePr>
            <a:graphicFrameLocks noGrp="1"/>
          </p:cNvGraphicFramePr>
          <p:nvPr>
            <p:ph sz="quarter" idx="13"/>
            <p:extLst>
              <p:ext uri="{D42A27DB-BD31-4B8C-83A1-F6EECF244321}">
                <p14:modId xmlns:p14="http://schemas.microsoft.com/office/powerpoint/2010/main" val="3321986121"/>
              </p:ext>
            </p:extLst>
          </p:nvPr>
        </p:nvGraphicFramePr>
        <p:xfrm>
          <a:off x="607484" y="812536"/>
          <a:ext cx="10972800" cy="5347711"/>
        </p:xfrm>
        <a:graphic>
          <a:graphicData uri="http://schemas.openxmlformats.org/drawingml/2006/table">
            <a:tbl>
              <a:tblPr/>
              <a:tblGrid>
                <a:gridCol w="637422">
                  <a:extLst>
                    <a:ext uri="{9D8B030D-6E8A-4147-A177-3AD203B41FA5}">
                      <a16:colId xmlns:a16="http://schemas.microsoft.com/office/drawing/2014/main" val="2305135728"/>
                    </a:ext>
                  </a:extLst>
                </a:gridCol>
                <a:gridCol w="1355075">
                  <a:extLst>
                    <a:ext uri="{9D8B030D-6E8A-4147-A177-3AD203B41FA5}">
                      <a16:colId xmlns:a16="http://schemas.microsoft.com/office/drawing/2014/main" val="3118564007"/>
                    </a:ext>
                  </a:extLst>
                </a:gridCol>
                <a:gridCol w="2332966">
                  <a:extLst>
                    <a:ext uri="{9D8B030D-6E8A-4147-A177-3AD203B41FA5}">
                      <a16:colId xmlns:a16="http://schemas.microsoft.com/office/drawing/2014/main" val="3173829978"/>
                    </a:ext>
                  </a:extLst>
                </a:gridCol>
                <a:gridCol w="2989737">
                  <a:extLst>
                    <a:ext uri="{9D8B030D-6E8A-4147-A177-3AD203B41FA5}">
                      <a16:colId xmlns:a16="http://schemas.microsoft.com/office/drawing/2014/main" val="1090480654"/>
                    </a:ext>
                  </a:extLst>
                </a:gridCol>
                <a:gridCol w="2027432">
                  <a:extLst>
                    <a:ext uri="{9D8B030D-6E8A-4147-A177-3AD203B41FA5}">
                      <a16:colId xmlns:a16="http://schemas.microsoft.com/office/drawing/2014/main" val="2488808904"/>
                    </a:ext>
                  </a:extLst>
                </a:gridCol>
                <a:gridCol w="1630168">
                  <a:extLst>
                    <a:ext uri="{9D8B030D-6E8A-4147-A177-3AD203B41FA5}">
                      <a16:colId xmlns:a16="http://schemas.microsoft.com/office/drawing/2014/main" val="1204727007"/>
                    </a:ext>
                  </a:extLst>
                </a:gridCol>
              </a:tblGrid>
              <a:tr h="190717">
                <a:tc>
                  <a:txBody>
                    <a:bodyPr/>
                    <a:lstStyle/>
                    <a:p>
                      <a:pPr algn="l" fontAlgn="t"/>
                      <a:r>
                        <a:rPr lang="en-US" sz="1000" b="1">
                          <a:solidFill>
                            <a:srgbClr val="172B4D"/>
                          </a:solidFill>
                          <a:effectLst/>
                        </a:rPr>
                        <a:t>Step</a:t>
                      </a:r>
                    </a:p>
                  </a:txBody>
                  <a:tcPr marL="26636" marR="39955" marT="18646" marB="18646">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l" fontAlgn="t"/>
                      <a:r>
                        <a:rPr lang="en-US" sz="1000" b="1">
                          <a:solidFill>
                            <a:srgbClr val="172B4D"/>
                          </a:solidFill>
                          <a:effectLst/>
                        </a:rPr>
                        <a:t>Table</a:t>
                      </a:r>
                    </a:p>
                  </a:txBody>
                  <a:tcPr marL="26636" marR="39955" marT="18646" marB="18646">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l" fontAlgn="t"/>
                      <a:r>
                        <a:rPr lang="en-US" sz="1000" b="1">
                          <a:solidFill>
                            <a:srgbClr val="172B4D"/>
                          </a:solidFill>
                          <a:effectLst/>
                        </a:rPr>
                        <a:t>Purpose</a:t>
                      </a:r>
                    </a:p>
                  </a:txBody>
                  <a:tcPr marL="26636" marR="39955" marT="18646" marB="18646">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l" fontAlgn="t"/>
                      <a:r>
                        <a:rPr lang="en-US" sz="1000" b="1" dirty="0">
                          <a:solidFill>
                            <a:srgbClr val="172B4D"/>
                          </a:solidFill>
                          <a:effectLst/>
                        </a:rPr>
                        <a:t>P4 &amp; Fixed Function</a:t>
                      </a:r>
                    </a:p>
                  </a:txBody>
                  <a:tcPr marL="26636" marR="39955" marT="18646" marB="18646">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l" fontAlgn="t"/>
                      <a:r>
                        <a:rPr lang="en-US" sz="1000" b="1" dirty="0">
                          <a:solidFill>
                            <a:srgbClr val="172B4D"/>
                          </a:solidFill>
                          <a:effectLst/>
                        </a:rPr>
                        <a:t>MEV HW Block</a:t>
                      </a:r>
                    </a:p>
                  </a:txBody>
                  <a:tcPr marL="26636" marR="39955" marT="18646" marB="18646">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l" fontAlgn="t"/>
                      <a:r>
                        <a:rPr lang="en-US" sz="1000" b="1" dirty="0">
                          <a:solidFill>
                            <a:srgbClr val="172B4D"/>
                          </a:solidFill>
                          <a:effectLst/>
                        </a:rPr>
                        <a:t>Resulting Headers</a:t>
                      </a:r>
                    </a:p>
                  </a:txBody>
                  <a:tcPr marL="26636" marR="39955" marT="18646" marB="18646">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extLst>
                  <a:ext uri="{0D108BD9-81ED-4DB2-BD59-A6C34878D82A}">
                    <a16:rowId xmlns:a16="http://schemas.microsoft.com/office/drawing/2014/main" val="183812895"/>
                  </a:ext>
                </a:extLst>
              </a:tr>
              <a:tr h="1415094">
                <a:tc>
                  <a:txBody>
                    <a:bodyPr/>
                    <a:lstStyle/>
                    <a:p>
                      <a:pPr algn="l" fontAlgn="t"/>
                      <a:r>
                        <a:rPr lang="en-US" sz="1000" dirty="0">
                          <a:effectLst/>
                        </a:rPr>
                        <a:t>​1</a:t>
                      </a:r>
                    </a:p>
                  </a:txBody>
                  <a:tcPr marL="26636" marR="26636" marT="18646" marB="18646">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l" fontAlgn="t"/>
                      <a:r>
                        <a:rPr lang="fr-FR" sz="1000" dirty="0" err="1">
                          <a:effectLst/>
                        </a:rPr>
                        <a:t>IPsec</a:t>
                      </a:r>
                      <a:r>
                        <a:rPr lang="fr-FR" sz="1000" dirty="0">
                          <a:effectLst/>
                        </a:rPr>
                        <a:t> </a:t>
                      </a:r>
                      <a:r>
                        <a:rPr lang="fr-FR" sz="1000" dirty="0" err="1">
                          <a:effectLst/>
                        </a:rPr>
                        <a:t>Rx</a:t>
                      </a:r>
                      <a:r>
                        <a:rPr lang="fr-FR" sz="1000" dirty="0">
                          <a:effectLst/>
                        </a:rPr>
                        <a:t> SA Classification Table​</a:t>
                      </a:r>
                    </a:p>
                    <a:p>
                      <a:pPr algn="l" fontAlgn="t"/>
                      <a:r>
                        <a:rPr lang="fr-FR" sz="1000" dirty="0">
                          <a:effectLst/>
                        </a:rPr>
                        <a:t>(RFC2401 SAD)</a:t>
                      </a:r>
                    </a:p>
                  </a:txBody>
                  <a:tcPr marL="26636" marR="26636" marT="18646" marB="18646">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l" fontAlgn="t"/>
                      <a:r>
                        <a:rPr lang="en-US" sz="1000" dirty="0">
                          <a:effectLst/>
                        </a:rPr>
                        <a:t>Maps Rx IPsec packets to IPsec SA entries using the packet header fields.​</a:t>
                      </a:r>
                    </a:p>
                    <a:p>
                      <a:pPr algn="l" fontAlgn="t"/>
                      <a:r>
                        <a:rPr lang="en-US" sz="1000" dirty="0">
                          <a:effectLst/>
                        </a:rPr>
                        <a:t>Sets packet metadata to specify the SA index and to indicated that IPsec processing is required.</a:t>
                      </a:r>
                    </a:p>
                  </a:txBody>
                  <a:tcPr marL="26636" marR="26636" marT="18646" marB="18646">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l" fontAlgn="t"/>
                      <a:r>
                        <a:rPr lang="en-US" sz="1100" b="1" dirty="0">
                          <a:effectLst/>
                        </a:rPr>
                        <a:t>P4 Match Action Table </a:t>
                      </a:r>
                    </a:p>
                    <a:p>
                      <a:pPr algn="l" fontAlgn="t"/>
                      <a:r>
                        <a:rPr lang="en-US" sz="1100" b="1" dirty="0">
                          <a:effectLst/>
                        </a:rPr>
                        <a:t>Key</a:t>
                      </a:r>
                      <a:r>
                        <a:rPr lang="en-US" sz="1100" dirty="0">
                          <a:effectLst/>
                        </a:rPr>
                        <a:t>:</a:t>
                      </a:r>
                    </a:p>
                    <a:p>
                      <a:pPr lvl="1" algn="l" fontAlgn="t"/>
                      <a:r>
                        <a:rPr lang="en-US" sz="1100" dirty="0">
                          <a:effectLst/>
                        </a:rPr>
                        <a:t>Exact header fields + SPI</a:t>
                      </a:r>
                    </a:p>
                    <a:p>
                      <a:pPr algn="l" fontAlgn="t"/>
                      <a:r>
                        <a:rPr lang="en-US" sz="1100" b="1" dirty="0">
                          <a:effectLst/>
                        </a:rPr>
                        <a:t>Action</a:t>
                      </a:r>
                      <a:r>
                        <a:rPr lang="en-US" sz="1100" dirty="0">
                          <a:effectLst/>
                        </a:rPr>
                        <a:t>: </a:t>
                      </a:r>
                    </a:p>
                    <a:p>
                      <a:pPr lvl="1" algn="l" fontAlgn="t"/>
                      <a:r>
                        <a:rPr lang="en-US" sz="1100" dirty="0">
                          <a:effectLst/>
                        </a:rPr>
                        <a:t>Set packet metadata (SA INDEX)</a:t>
                      </a:r>
                    </a:p>
                    <a:p>
                      <a:pPr algn="l" fontAlgn="t"/>
                      <a:endParaRPr lang="en-US" sz="1000" dirty="0">
                        <a:effectLst/>
                      </a:endParaRPr>
                    </a:p>
                  </a:txBody>
                  <a:tcPr marL="26636" marR="26636" marT="18646" marB="18646">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l" fontAlgn="t"/>
                      <a:r>
                        <a:rPr lang="en-US" sz="1100" b="1" dirty="0">
                          <a:effectLst/>
                        </a:rPr>
                        <a:t>CXP </a:t>
                      </a:r>
                    </a:p>
                    <a:p>
                      <a:pPr algn="l" fontAlgn="t"/>
                      <a:r>
                        <a:rPr lang="en-US" sz="1100" b="1" dirty="0">
                          <a:effectLst/>
                        </a:rPr>
                        <a:t>Classification</a:t>
                      </a:r>
                      <a:r>
                        <a:rPr lang="en-US" sz="1100" dirty="0">
                          <a:effectLst/>
                        </a:rPr>
                        <a:t>:</a:t>
                      </a:r>
                    </a:p>
                    <a:p>
                      <a:pPr lvl="1" algn="l" fontAlgn="t"/>
                      <a:r>
                        <a:rPr lang="en-US" sz="1100" dirty="0">
                          <a:effectLst/>
                        </a:rPr>
                        <a:t>Exact:      LEM</a:t>
                      </a:r>
                    </a:p>
                    <a:p>
                      <a:pPr algn="l" fontAlgn="t"/>
                      <a:r>
                        <a:rPr lang="en-US" sz="1000" b="1" dirty="0">
                          <a:effectLst/>
                        </a:rPr>
                        <a:t>Action</a:t>
                      </a:r>
                      <a:r>
                        <a:rPr lang="en-US" sz="1000" dirty="0">
                          <a:effectLst/>
                        </a:rPr>
                        <a:t>:</a:t>
                      </a:r>
                    </a:p>
                    <a:p>
                      <a:pPr lvl="1" algn="l" fontAlgn="t"/>
                      <a:r>
                        <a:rPr lang="en-US" sz="1000" dirty="0">
                          <a:effectLst/>
                        </a:rPr>
                        <a:t>Set packet metadata in classification block</a:t>
                      </a:r>
                    </a:p>
                  </a:txBody>
                  <a:tcPr marL="26636" marR="26636" marT="18646" marB="18646">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l" fontAlgn="t"/>
                      <a:endParaRPr lang="en-US" sz="1000" dirty="0">
                        <a:effectLst/>
                      </a:endParaRPr>
                    </a:p>
                  </a:txBody>
                  <a:tcPr marL="26636" marR="26636" marT="18646" marB="18646">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extLst>
                  <a:ext uri="{0D108BD9-81ED-4DB2-BD59-A6C34878D82A}">
                    <a16:rowId xmlns:a16="http://schemas.microsoft.com/office/drawing/2014/main" val="1064969106"/>
                  </a:ext>
                </a:extLst>
              </a:tr>
              <a:tr h="1111274">
                <a:tc>
                  <a:txBody>
                    <a:bodyPr/>
                    <a:lstStyle/>
                    <a:p>
                      <a:pPr algn="l" fontAlgn="t"/>
                      <a:r>
                        <a:rPr lang="en-US" sz="1000">
                          <a:effectLst/>
                        </a:rPr>
                        <a:t>2</a:t>
                      </a:r>
                    </a:p>
                  </a:txBody>
                  <a:tcPr marL="26636" marR="26636" marT="18646" marB="18646">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l" fontAlgn="t"/>
                      <a:r>
                        <a:rPr lang="en-US" sz="1000" dirty="0">
                          <a:effectLst/>
                        </a:rPr>
                        <a:t>IPsec Crypto Engine</a:t>
                      </a:r>
                    </a:p>
                    <a:p>
                      <a:pPr algn="l" fontAlgn="t"/>
                      <a:r>
                        <a:rPr lang="en-US" sz="1000" dirty="0">
                          <a:effectLst/>
                        </a:rPr>
                        <a:t>(RFC2401 SAD)</a:t>
                      </a:r>
                    </a:p>
                  </a:txBody>
                  <a:tcPr marL="26636" marR="26636" marT="18646" marB="18646">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l" fontAlgn="t"/>
                      <a:r>
                        <a:rPr lang="en-US" sz="1000" dirty="0">
                          <a:effectLst/>
                        </a:rPr>
                        <a:t>Decrypts and decapsulates IPsec ESP packets using the IPsec SA entry at the SA index specified in the packet metadata.</a:t>
                      </a:r>
                    </a:p>
                  </a:txBody>
                  <a:tcPr marL="26636" marR="26636" marT="18646" marB="18646">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l" fontAlgn="t"/>
                      <a:r>
                        <a:rPr lang="en-US" sz="1100" b="1" dirty="0">
                          <a:effectLst/>
                        </a:rPr>
                        <a:t>Fixed Function</a:t>
                      </a:r>
                    </a:p>
                    <a:p>
                      <a:pPr algn="l" fontAlgn="t"/>
                      <a:r>
                        <a:rPr lang="en-US" sz="1100" b="1" dirty="0">
                          <a:effectLst/>
                        </a:rPr>
                        <a:t>Key</a:t>
                      </a:r>
                      <a:r>
                        <a:rPr lang="en-US" sz="1100" dirty="0">
                          <a:effectLst/>
                        </a:rPr>
                        <a:t>:</a:t>
                      </a:r>
                    </a:p>
                    <a:p>
                      <a:pPr lvl="1" algn="l" fontAlgn="t"/>
                      <a:r>
                        <a:rPr lang="en-US" sz="1100" dirty="0">
                          <a:effectLst/>
                        </a:rPr>
                        <a:t>SA Index</a:t>
                      </a:r>
                    </a:p>
                    <a:p>
                      <a:pPr algn="l" fontAlgn="t"/>
                      <a:r>
                        <a:rPr lang="en-US" sz="1100" b="1" dirty="0">
                          <a:effectLst/>
                        </a:rPr>
                        <a:t>Action</a:t>
                      </a:r>
                      <a:r>
                        <a:rPr lang="en-US" sz="1100" dirty="0">
                          <a:effectLst/>
                        </a:rPr>
                        <a:t>:</a:t>
                      </a:r>
                    </a:p>
                    <a:p>
                      <a:pPr lvl="1" algn="l" fontAlgn="t"/>
                      <a:r>
                        <a:rPr lang="en-US" sz="1100" dirty="0">
                          <a:effectLst/>
                        </a:rPr>
                        <a:t>Remove  ESP header and decrypt &amp; authenticate payload</a:t>
                      </a:r>
                    </a:p>
                    <a:p>
                      <a:pPr lvl="1" algn="l" fontAlgn="t"/>
                      <a:r>
                        <a:rPr lang="en-US" sz="1100" dirty="0">
                          <a:effectLst/>
                        </a:rPr>
                        <a:t>Set metadata (</a:t>
                      </a:r>
                      <a:r>
                        <a:rPr lang="en-US" sz="1100" dirty="0" err="1">
                          <a:effectLst/>
                        </a:rPr>
                        <a:t>crypto_status</a:t>
                      </a:r>
                      <a:r>
                        <a:rPr lang="en-US" sz="1100" dirty="0">
                          <a:effectLst/>
                        </a:rPr>
                        <a:t>, </a:t>
                      </a:r>
                      <a:r>
                        <a:rPr lang="en-US" sz="1100" dirty="0" err="1">
                          <a:effectLst/>
                        </a:rPr>
                        <a:t>crypto_tag</a:t>
                      </a:r>
                      <a:r>
                        <a:rPr lang="en-US" sz="1100" dirty="0">
                          <a:effectLst/>
                        </a:rPr>
                        <a:t>)</a:t>
                      </a:r>
                    </a:p>
                  </a:txBody>
                  <a:tcPr marL="26636" marR="26636" marT="18646" marB="18646">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l" fontAlgn="t"/>
                      <a:r>
                        <a:rPr lang="en-US" sz="1100" b="1" dirty="0">
                          <a:effectLst/>
                        </a:rPr>
                        <a:t>ICE</a:t>
                      </a:r>
                    </a:p>
                    <a:p>
                      <a:pPr algn="l" fontAlgn="t"/>
                      <a:r>
                        <a:rPr lang="en-US" sz="1100" b="1" dirty="0">
                          <a:effectLst/>
                        </a:rPr>
                        <a:t>Classification</a:t>
                      </a:r>
                      <a:r>
                        <a:rPr lang="en-US" sz="1100" dirty="0">
                          <a:effectLst/>
                        </a:rPr>
                        <a:t>:</a:t>
                      </a:r>
                    </a:p>
                    <a:p>
                      <a:pPr lvl="1" algn="l" fontAlgn="t"/>
                      <a:r>
                        <a:rPr lang="en-US" sz="1100" dirty="0">
                          <a:effectLst/>
                        </a:rPr>
                        <a:t>SA Index:   ICE</a:t>
                      </a:r>
                    </a:p>
                    <a:p>
                      <a:pPr algn="l" fontAlgn="t"/>
                      <a:r>
                        <a:rPr lang="en-US" sz="1100" b="1" dirty="0">
                          <a:effectLst/>
                        </a:rPr>
                        <a:t>Action</a:t>
                      </a:r>
                      <a:r>
                        <a:rPr lang="en-US" sz="1100" dirty="0">
                          <a:effectLst/>
                        </a:rPr>
                        <a:t>:</a:t>
                      </a:r>
                    </a:p>
                    <a:p>
                      <a:pPr lvl="1" algn="l" fontAlgn="t"/>
                      <a:r>
                        <a:rPr lang="en-US" sz="1100" dirty="0">
                          <a:effectLst/>
                        </a:rPr>
                        <a:t>Deletion of crypto headers and decrypt &amp; authentication operations in ICE</a:t>
                      </a:r>
                    </a:p>
                    <a:p>
                      <a:pPr algn="l" fontAlgn="t"/>
                      <a:endParaRPr lang="en-US" sz="1000" b="1" dirty="0">
                        <a:effectLst/>
                      </a:endParaRPr>
                    </a:p>
                  </a:txBody>
                  <a:tcPr marL="26636" marR="26636" marT="18646" marB="18646">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l" fontAlgn="t"/>
                      <a:endParaRPr lang="en-US" sz="1000" dirty="0">
                        <a:effectLst/>
                      </a:endParaRPr>
                    </a:p>
                  </a:txBody>
                  <a:tcPr marL="26636" marR="26636" marT="18646" marB="18646">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extLst>
                  <a:ext uri="{0D108BD9-81ED-4DB2-BD59-A6C34878D82A}">
                    <a16:rowId xmlns:a16="http://schemas.microsoft.com/office/drawing/2014/main" val="3600967855"/>
                  </a:ext>
                </a:extLst>
              </a:tr>
              <a:tr h="2211088">
                <a:tc>
                  <a:txBody>
                    <a:bodyPr/>
                    <a:lstStyle/>
                    <a:p>
                      <a:pPr algn="l" fontAlgn="t"/>
                      <a:r>
                        <a:rPr lang="en-US" sz="1000">
                          <a:effectLst/>
                        </a:rPr>
                        <a:t>3</a:t>
                      </a:r>
                    </a:p>
                  </a:txBody>
                  <a:tcPr marL="26636" marR="26636" marT="18646" marB="18646">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l" fontAlgn="t"/>
                      <a:r>
                        <a:rPr lang="en-US" sz="1000" dirty="0">
                          <a:effectLst/>
                        </a:rPr>
                        <a:t>IPsec Rx Post Decrypt Table</a:t>
                      </a:r>
                    </a:p>
                    <a:p>
                      <a:pPr algn="l" fontAlgn="t"/>
                      <a:r>
                        <a:rPr lang="en-US" sz="1000" dirty="0">
                          <a:effectLst/>
                        </a:rPr>
                        <a:t>(RFC2401 SPD validation)</a:t>
                      </a:r>
                    </a:p>
                  </a:txBody>
                  <a:tcPr marL="26636" marR="26636" marT="18646" marB="18646">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l" fontAlgn="t"/>
                      <a:r>
                        <a:rPr lang="en-US" sz="1000">
                          <a:effectLst/>
                        </a:rPr>
                        <a:t>Verifies that the crypto processing of the packet was successful (by checking packet metadata set by the engine).</a:t>
                      </a:r>
                    </a:p>
                    <a:p>
                      <a:pPr algn="l" fontAlgn="t"/>
                      <a:r>
                        <a:rPr lang="en-US" sz="1000">
                          <a:effectLst/>
                        </a:rPr>
                        <a:t>In IPsec tunnel mode: Removes the outer IP header.</a:t>
                      </a:r>
                    </a:p>
                  </a:txBody>
                  <a:tcPr marL="26636" marR="26636" marT="18646" marB="18646">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l" fontAlgn="t"/>
                      <a:r>
                        <a:rPr lang="en-US" sz="1100" b="1" dirty="0">
                          <a:effectLst/>
                        </a:rPr>
                        <a:t>P4 Match Action Table </a:t>
                      </a:r>
                    </a:p>
                    <a:p>
                      <a:pPr algn="l" fontAlgn="t"/>
                      <a:r>
                        <a:rPr lang="en-US" sz="1100" b="1" dirty="0">
                          <a:effectLst/>
                        </a:rPr>
                        <a:t>Key</a:t>
                      </a:r>
                      <a:r>
                        <a:rPr lang="en-US" sz="1100" dirty="0">
                          <a:effectLst/>
                        </a:rPr>
                        <a:t>:</a:t>
                      </a:r>
                    </a:p>
                    <a:p>
                      <a:pPr lvl="1" algn="l" fontAlgn="t"/>
                      <a:r>
                        <a:rPr lang="en-US" sz="1100" dirty="0">
                          <a:effectLst/>
                        </a:rPr>
                        <a:t>Exact match on </a:t>
                      </a:r>
                      <a:r>
                        <a:rPr lang="en-US" sz="1100" dirty="0" err="1">
                          <a:effectLst/>
                        </a:rPr>
                        <a:t>Crypto_tag</a:t>
                      </a:r>
                      <a:endParaRPr lang="en-US" sz="1100" dirty="0">
                        <a:effectLst/>
                      </a:endParaRPr>
                    </a:p>
                    <a:p>
                      <a:pPr lvl="0" algn="l" fontAlgn="t"/>
                      <a:r>
                        <a:rPr lang="en-US" sz="1100" b="1" dirty="0">
                          <a:effectLst/>
                        </a:rPr>
                        <a:t>Action</a:t>
                      </a:r>
                      <a:r>
                        <a:rPr lang="en-US" sz="1100" dirty="0">
                          <a:effectLst/>
                        </a:rPr>
                        <a:t>: </a:t>
                      </a:r>
                    </a:p>
                    <a:p>
                      <a:pPr lvl="1" algn="l" fontAlgn="t"/>
                      <a:r>
                        <a:rPr lang="en-US" sz="1100" dirty="0">
                          <a:effectLst/>
                        </a:rPr>
                        <a:t>If tunnel mode, decapsulation of  tunnel IPV4 &amp; Eth header</a:t>
                      </a:r>
                    </a:p>
                    <a:p>
                      <a:pPr algn="l" fontAlgn="t"/>
                      <a:endParaRPr lang="en-US" sz="1000" dirty="0">
                        <a:effectLst/>
                      </a:endParaRPr>
                    </a:p>
                  </a:txBody>
                  <a:tcPr marL="26636" marR="26636" marT="18646" marB="18646">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l" fontAlgn="t"/>
                      <a:r>
                        <a:rPr lang="en-US" sz="1100" b="1" dirty="0">
                          <a:effectLst/>
                        </a:rPr>
                        <a:t>FXP </a:t>
                      </a:r>
                    </a:p>
                    <a:p>
                      <a:pPr algn="l" fontAlgn="t"/>
                      <a:r>
                        <a:rPr lang="en-US" sz="1100" b="1" dirty="0">
                          <a:effectLst/>
                        </a:rPr>
                        <a:t>Classification</a:t>
                      </a:r>
                      <a:r>
                        <a:rPr lang="en-US" sz="1100" dirty="0">
                          <a:effectLst/>
                        </a:rPr>
                        <a:t>:</a:t>
                      </a:r>
                    </a:p>
                    <a:p>
                      <a:pPr lvl="1" algn="l" fontAlgn="t"/>
                      <a:r>
                        <a:rPr lang="en-US" sz="1100" dirty="0">
                          <a:effectLst/>
                        </a:rPr>
                        <a:t>Exact:      SEM/LEM</a:t>
                      </a:r>
                    </a:p>
                    <a:p>
                      <a:pPr lvl="1" algn="l" fontAlgn="t"/>
                      <a:endParaRPr lang="en-US" sz="1100" dirty="0">
                        <a:effectLst/>
                      </a:endParaRPr>
                    </a:p>
                    <a:p>
                      <a:pPr algn="l" fontAlgn="t"/>
                      <a:r>
                        <a:rPr lang="en-US" sz="1100" b="1" dirty="0">
                          <a:effectLst/>
                        </a:rPr>
                        <a:t>Action</a:t>
                      </a:r>
                      <a:r>
                        <a:rPr lang="en-US" sz="1100" dirty="0">
                          <a:effectLst/>
                        </a:rPr>
                        <a:t>: </a:t>
                      </a:r>
                    </a:p>
                    <a:p>
                      <a:pPr lvl="1" algn="l" fontAlgn="t"/>
                      <a:r>
                        <a:rPr lang="en-US" sz="1100" dirty="0">
                          <a:effectLst/>
                        </a:rPr>
                        <a:t>Set packet metadata in classification block</a:t>
                      </a:r>
                    </a:p>
                    <a:p>
                      <a:pPr lvl="1" algn="l" fontAlgn="t"/>
                      <a:endParaRPr lang="en-US" sz="1100" dirty="0">
                        <a:effectLst/>
                      </a:endParaRPr>
                    </a:p>
                    <a:p>
                      <a:pPr lvl="0" algn="l" fontAlgn="t"/>
                      <a:r>
                        <a:rPr lang="en-US" sz="1100" b="1" dirty="0">
                          <a:effectLst/>
                        </a:rPr>
                        <a:t>Decapsulation</a:t>
                      </a:r>
                      <a:r>
                        <a:rPr lang="en-US" sz="1100" dirty="0">
                          <a:effectLst/>
                        </a:rPr>
                        <a:t>:</a:t>
                      </a:r>
                    </a:p>
                    <a:p>
                      <a:pPr lvl="1" algn="l" fontAlgn="t"/>
                      <a:r>
                        <a:rPr lang="en-US" sz="1100" dirty="0">
                          <a:effectLst/>
                        </a:rPr>
                        <a:t>MOD</a:t>
                      </a:r>
                    </a:p>
                  </a:txBody>
                  <a:tcPr marL="26636" marR="26636" marT="18646" marB="18646">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l" fontAlgn="t"/>
                      <a:endParaRPr lang="en-US" sz="1000" dirty="0">
                        <a:effectLst/>
                      </a:endParaRPr>
                    </a:p>
                  </a:txBody>
                  <a:tcPr marL="26636" marR="26636" marT="18646" marB="18646">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extLst>
                  <a:ext uri="{0D108BD9-81ED-4DB2-BD59-A6C34878D82A}">
                    <a16:rowId xmlns:a16="http://schemas.microsoft.com/office/drawing/2014/main" val="623313042"/>
                  </a:ext>
                </a:extLst>
              </a:tr>
            </a:tbl>
          </a:graphicData>
        </a:graphic>
      </p:graphicFrame>
      <p:sp>
        <p:nvSpPr>
          <p:cNvPr id="10" name="Rectangle 9">
            <a:extLst>
              <a:ext uri="{FF2B5EF4-FFF2-40B4-BE49-F238E27FC236}">
                <a16:creationId xmlns:a16="http://schemas.microsoft.com/office/drawing/2014/main" id="{9224D8BD-C613-4E35-A140-B637B02CD608}"/>
              </a:ext>
            </a:extLst>
          </p:cNvPr>
          <p:cNvSpPr/>
          <p:nvPr/>
        </p:nvSpPr>
        <p:spPr>
          <a:xfrm>
            <a:off x="10242368" y="1048143"/>
            <a:ext cx="682305" cy="207987"/>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tx1"/>
                </a:solidFill>
              </a:rPr>
              <a:t>O-ETH</a:t>
            </a:r>
          </a:p>
        </p:txBody>
      </p:sp>
      <p:sp>
        <p:nvSpPr>
          <p:cNvPr id="11" name="Rectangle 10">
            <a:extLst>
              <a:ext uri="{FF2B5EF4-FFF2-40B4-BE49-F238E27FC236}">
                <a16:creationId xmlns:a16="http://schemas.microsoft.com/office/drawing/2014/main" id="{C6849D4B-480B-41EC-946F-307BB0B02FB7}"/>
              </a:ext>
            </a:extLst>
          </p:cNvPr>
          <p:cNvSpPr/>
          <p:nvPr/>
        </p:nvSpPr>
        <p:spPr>
          <a:xfrm>
            <a:off x="10242370" y="1666048"/>
            <a:ext cx="682303" cy="206506"/>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rgbClr val="C00000"/>
                </a:solidFill>
              </a:rPr>
              <a:t>I-IP</a:t>
            </a:r>
          </a:p>
        </p:txBody>
      </p:sp>
      <p:sp>
        <p:nvSpPr>
          <p:cNvPr id="13" name="Rectangle 12">
            <a:extLst>
              <a:ext uri="{FF2B5EF4-FFF2-40B4-BE49-F238E27FC236}">
                <a16:creationId xmlns:a16="http://schemas.microsoft.com/office/drawing/2014/main" id="{CBE4CC33-FA76-434E-B7A6-7BC17C427533}"/>
              </a:ext>
            </a:extLst>
          </p:cNvPr>
          <p:cNvSpPr/>
          <p:nvPr/>
        </p:nvSpPr>
        <p:spPr>
          <a:xfrm>
            <a:off x="10242369" y="1872553"/>
            <a:ext cx="682303" cy="400739"/>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rgbClr val="C00000"/>
                </a:solidFill>
              </a:rPr>
              <a:t>Pay-load</a:t>
            </a:r>
          </a:p>
        </p:txBody>
      </p:sp>
      <p:sp>
        <p:nvSpPr>
          <p:cNvPr id="14" name="Rectangle 13">
            <a:extLst>
              <a:ext uri="{FF2B5EF4-FFF2-40B4-BE49-F238E27FC236}">
                <a16:creationId xmlns:a16="http://schemas.microsoft.com/office/drawing/2014/main" id="{20D63091-31EC-40C2-9456-477A77E373E9}"/>
              </a:ext>
            </a:extLst>
          </p:cNvPr>
          <p:cNvSpPr/>
          <p:nvPr/>
        </p:nvSpPr>
        <p:spPr>
          <a:xfrm>
            <a:off x="10242368" y="1256592"/>
            <a:ext cx="682305" cy="192289"/>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tx1"/>
                </a:solidFill>
              </a:rPr>
              <a:t>O-IP</a:t>
            </a:r>
          </a:p>
        </p:txBody>
      </p:sp>
      <p:sp>
        <p:nvSpPr>
          <p:cNvPr id="15" name="Rectangle 14">
            <a:extLst>
              <a:ext uri="{FF2B5EF4-FFF2-40B4-BE49-F238E27FC236}">
                <a16:creationId xmlns:a16="http://schemas.microsoft.com/office/drawing/2014/main" id="{D53CDA95-46D2-4750-B7BC-43A828A39A34}"/>
              </a:ext>
            </a:extLst>
          </p:cNvPr>
          <p:cNvSpPr/>
          <p:nvPr/>
        </p:nvSpPr>
        <p:spPr>
          <a:xfrm>
            <a:off x="10238352" y="1457120"/>
            <a:ext cx="682305" cy="192289"/>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tx1"/>
                </a:solidFill>
              </a:rPr>
              <a:t>ESP</a:t>
            </a:r>
          </a:p>
        </p:txBody>
      </p:sp>
      <p:sp>
        <p:nvSpPr>
          <p:cNvPr id="16" name="Rectangle 15">
            <a:extLst>
              <a:ext uri="{FF2B5EF4-FFF2-40B4-BE49-F238E27FC236}">
                <a16:creationId xmlns:a16="http://schemas.microsoft.com/office/drawing/2014/main" id="{2E65AE39-41D2-4264-A27F-BAE749C0472D}"/>
              </a:ext>
            </a:extLst>
          </p:cNvPr>
          <p:cNvSpPr/>
          <p:nvPr/>
        </p:nvSpPr>
        <p:spPr>
          <a:xfrm>
            <a:off x="10238352" y="2638369"/>
            <a:ext cx="682305" cy="207987"/>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tx1"/>
                </a:solidFill>
              </a:rPr>
              <a:t>O-ETH</a:t>
            </a:r>
          </a:p>
        </p:txBody>
      </p:sp>
      <p:sp>
        <p:nvSpPr>
          <p:cNvPr id="17" name="Rectangle 16">
            <a:extLst>
              <a:ext uri="{FF2B5EF4-FFF2-40B4-BE49-F238E27FC236}">
                <a16:creationId xmlns:a16="http://schemas.microsoft.com/office/drawing/2014/main" id="{D585E0E5-DE9F-46F3-ACBF-2D5DC10D2D11}"/>
              </a:ext>
            </a:extLst>
          </p:cNvPr>
          <p:cNvSpPr/>
          <p:nvPr/>
        </p:nvSpPr>
        <p:spPr>
          <a:xfrm>
            <a:off x="10238354" y="3051732"/>
            <a:ext cx="682303" cy="206506"/>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tx1"/>
                </a:solidFill>
              </a:rPr>
              <a:t>I-IP</a:t>
            </a:r>
          </a:p>
        </p:txBody>
      </p:sp>
      <p:sp>
        <p:nvSpPr>
          <p:cNvPr id="18" name="Rectangle 17">
            <a:extLst>
              <a:ext uri="{FF2B5EF4-FFF2-40B4-BE49-F238E27FC236}">
                <a16:creationId xmlns:a16="http://schemas.microsoft.com/office/drawing/2014/main" id="{5B15ADB3-E159-4666-9FB9-787D7961C4F0}"/>
              </a:ext>
            </a:extLst>
          </p:cNvPr>
          <p:cNvSpPr/>
          <p:nvPr/>
        </p:nvSpPr>
        <p:spPr>
          <a:xfrm>
            <a:off x="10238353" y="3258237"/>
            <a:ext cx="682303" cy="400739"/>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tx1"/>
                </a:solidFill>
              </a:rPr>
              <a:t>Pay-load</a:t>
            </a:r>
          </a:p>
        </p:txBody>
      </p:sp>
      <p:sp>
        <p:nvSpPr>
          <p:cNvPr id="19" name="Rectangle 18">
            <a:extLst>
              <a:ext uri="{FF2B5EF4-FFF2-40B4-BE49-F238E27FC236}">
                <a16:creationId xmlns:a16="http://schemas.microsoft.com/office/drawing/2014/main" id="{4ED5180F-F13A-4B28-870B-C88C8B32125F}"/>
              </a:ext>
            </a:extLst>
          </p:cNvPr>
          <p:cNvSpPr/>
          <p:nvPr/>
        </p:nvSpPr>
        <p:spPr>
          <a:xfrm>
            <a:off x="10238352" y="2846818"/>
            <a:ext cx="682305" cy="192289"/>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tx1"/>
                </a:solidFill>
              </a:rPr>
              <a:t>O-IP</a:t>
            </a:r>
          </a:p>
        </p:txBody>
      </p:sp>
      <p:sp>
        <p:nvSpPr>
          <p:cNvPr id="20" name="Rectangle 19">
            <a:extLst>
              <a:ext uri="{FF2B5EF4-FFF2-40B4-BE49-F238E27FC236}">
                <a16:creationId xmlns:a16="http://schemas.microsoft.com/office/drawing/2014/main" id="{7FA9FB47-D35C-4EAE-B284-04749750565E}"/>
              </a:ext>
            </a:extLst>
          </p:cNvPr>
          <p:cNvSpPr/>
          <p:nvPr/>
        </p:nvSpPr>
        <p:spPr>
          <a:xfrm>
            <a:off x="10238354" y="4256769"/>
            <a:ext cx="561981" cy="226168"/>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tx1"/>
                </a:solidFill>
              </a:rPr>
              <a:t>I-ETH</a:t>
            </a:r>
          </a:p>
        </p:txBody>
      </p:sp>
      <p:sp>
        <p:nvSpPr>
          <p:cNvPr id="21" name="Rectangle 20">
            <a:extLst>
              <a:ext uri="{FF2B5EF4-FFF2-40B4-BE49-F238E27FC236}">
                <a16:creationId xmlns:a16="http://schemas.microsoft.com/office/drawing/2014/main" id="{E8DDE247-AE6B-4AC8-B0BE-647045FE9871}"/>
              </a:ext>
            </a:extLst>
          </p:cNvPr>
          <p:cNvSpPr/>
          <p:nvPr/>
        </p:nvSpPr>
        <p:spPr>
          <a:xfrm>
            <a:off x="10238353" y="4484878"/>
            <a:ext cx="561981" cy="206507"/>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tx1"/>
                </a:solidFill>
              </a:rPr>
              <a:t>I-IP</a:t>
            </a:r>
          </a:p>
        </p:txBody>
      </p:sp>
      <p:sp>
        <p:nvSpPr>
          <p:cNvPr id="22" name="Rectangle 21">
            <a:extLst>
              <a:ext uri="{FF2B5EF4-FFF2-40B4-BE49-F238E27FC236}">
                <a16:creationId xmlns:a16="http://schemas.microsoft.com/office/drawing/2014/main" id="{DB5D2025-08F4-46EC-9B9F-897D03EAC6C1}"/>
              </a:ext>
            </a:extLst>
          </p:cNvPr>
          <p:cNvSpPr/>
          <p:nvPr/>
        </p:nvSpPr>
        <p:spPr>
          <a:xfrm>
            <a:off x="10238352" y="4691384"/>
            <a:ext cx="561981" cy="400739"/>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tx1"/>
                </a:solidFill>
              </a:rPr>
              <a:t>Pay-load</a:t>
            </a:r>
          </a:p>
        </p:txBody>
      </p:sp>
    </p:spTree>
    <p:extLst>
      <p:ext uri="{BB962C8B-B14F-4D97-AF65-F5344CB8AC3E}">
        <p14:creationId xmlns:p14="http://schemas.microsoft.com/office/powerpoint/2010/main" val="2160649261"/>
      </p:ext>
    </p:extLst>
  </p:cSld>
  <p:clrMapOvr>
    <a:masterClrMapping/>
  </p:clrMapOvr>
</p:sld>
</file>

<file path=ppt/theme/theme1.xml><?xml version="1.0" encoding="utf-8"?>
<a:theme xmlns:a="http://schemas.openxmlformats.org/drawingml/2006/main" name="Int_PPT Template_ClearPro_16x9">
  <a:themeElements>
    <a:clrScheme name="Intel Color Palette">
      <a:dk1>
        <a:sysClr val="windowText" lastClr="000000"/>
      </a:dk1>
      <a:lt1>
        <a:sysClr val="window" lastClr="FFFFFF"/>
      </a:lt1>
      <a:dk2>
        <a:srgbClr val="003C71"/>
      </a:dk2>
      <a:lt2>
        <a:srgbClr val="B1BABF"/>
      </a:lt2>
      <a:accent1>
        <a:srgbClr val="0071C5"/>
      </a:accent1>
      <a:accent2>
        <a:srgbClr val="00AEEF"/>
      </a:accent2>
      <a:accent3>
        <a:srgbClr val="F3D54E"/>
      </a:accent3>
      <a:accent4>
        <a:srgbClr val="FFA300"/>
      </a:accent4>
      <a:accent5>
        <a:srgbClr val="FC4C02"/>
      </a:accent5>
      <a:accent6>
        <a:srgbClr val="C3D600"/>
      </a:accent6>
      <a:hlink>
        <a:srgbClr val="0071C5"/>
      </a:hlink>
      <a:folHlink>
        <a:srgbClr val="00AEEF"/>
      </a:folHlink>
    </a:clrScheme>
    <a:fontScheme name="Intel Clear">
      <a:majorFont>
        <a:latin typeface="Intel Clear"/>
        <a:ea typeface=""/>
        <a:cs typeface=""/>
      </a:majorFont>
      <a:minorFont>
        <a:latin typeface="Intel Cle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vert="horz" wrap="square" lIns="0" tIns="0" rIns="0" bIns="0" rtlCol="0">
        <a:spAutoFit/>
      </a:bodyPr>
      <a:lstStyle>
        <a:defPPr>
          <a:defRPr sz="1100" dirty="0" err="1" smtClean="0">
            <a:solidFill>
              <a:srgbClr val="003C71"/>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BA5A369A541804BBDC0D6D394B1F915" ma:contentTypeVersion="11" ma:contentTypeDescription="Create a new document." ma:contentTypeScope="" ma:versionID="4cf40bacfc7d9f116f89169730bcce1d">
  <xsd:schema xmlns:xsd="http://www.w3.org/2001/XMLSchema" xmlns:xs="http://www.w3.org/2001/XMLSchema" xmlns:p="http://schemas.microsoft.com/office/2006/metadata/properties" xmlns:ns2="d700ab30-9e21-4a57-9147-a29ff06d938d" xmlns:ns3="a67730c7-04b4-4106-803d-f09c45befe23" targetNamespace="http://schemas.microsoft.com/office/2006/metadata/properties" ma:root="true" ma:fieldsID="dea5be3ec10cb26216040dacdd29020a" ns2:_="" ns3:_="">
    <xsd:import namespace="d700ab30-9e21-4a57-9147-a29ff06d938d"/>
    <xsd:import namespace="a67730c7-04b4-4106-803d-f09c45befe2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700ab30-9e21-4a57-9147-a29ff06d938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67730c7-04b4-4106-803d-f09c45befe23"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975D8E6-1CE0-4457-8EA7-A37CB82E0447}">
  <ds:schemaRefs>
    <ds:schemaRef ds:uri="http://purl.org/dc/dcmitype/"/>
    <ds:schemaRef ds:uri="http://purl.org/dc/elements/1.1/"/>
    <ds:schemaRef ds:uri="http://schemas.microsoft.com/office/2006/metadata/properties"/>
    <ds:schemaRef ds:uri="http://schemas.microsoft.com/office/infopath/2007/PartnerControls"/>
    <ds:schemaRef ds:uri="http://schemas.microsoft.com/office/2006/documentManagement/types"/>
    <ds:schemaRef ds:uri="http://purl.org/dc/terms/"/>
    <ds:schemaRef ds:uri="http://schemas.openxmlformats.org/package/2006/metadata/core-properties"/>
    <ds:schemaRef ds:uri="a67730c7-04b4-4106-803d-f09c45befe23"/>
    <ds:schemaRef ds:uri="d700ab30-9e21-4a57-9147-a29ff06d938d"/>
    <ds:schemaRef ds:uri="http://www.w3.org/XML/1998/namespace"/>
  </ds:schemaRefs>
</ds:datastoreItem>
</file>

<file path=customXml/itemProps2.xml><?xml version="1.0" encoding="utf-8"?>
<ds:datastoreItem xmlns:ds="http://schemas.openxmlformats.org/officeDocument/2006/customXml" ds:itemID="{D69CAD19-A1FB-4771-9D99-1CD1BDAFB0BD}">
  <ds:schemaRefs>
    <ds:schemaRef ds:uri="http://schemas.microsoft.com/sharepoint/v3/contenttype/forms"/>
  </ds:schemaRefs>
</ds:datastoreItem>
</file>

<file path=customXml/itemProps3.xml><?xml version="1.0" encoding="utf-8"?>
<ds:datastoreItem xmlns:ds="http://schemas.openxmlformats.org/officeDocument/2006/customXml" ds:itemID="{7078311A-5516-4844-B6D9-AF1931EE59DE}">
  <ds:schemaRefs>
    <ds:schemaRef ds:uri="a67730c7-04b4-4106-803d-f09c45befe23"/>
    <ds:schemaRef ds:uri="d700ab30-9e21-4a57-9147-a29ff06d938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46c98d88-e344-4ed4-8496-4ed7712e255d}" enabled="0" method="" siteId="{46c98d88-e344-4ed4-8496-4ed7712e255d}" removed="1"/>
</clbl:labelList>
</file>

<file path=docProps/app.xml><?xml version="1.0" encoding="utf-8"?>
<Properties xmlns="http://schemas.openxmlformats.org/officeDocument/2006/extended-properties" xmlns:vt="http://schemas.openxmlformats.org/officeDocument/2006/docPropsVTypes">
  <TotalTime>11066</TotalTime>
  <Words>2222</Words>
  <Application>Microsoft Office PowerPoint</Application>
  <PresentationFormat>Widescreen</PresentationFormat>
  <Paragraphs>395</Paragraphs>
  <Slides>19</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-apple-system</vt:lpstr>
      <vt:lpstr>Arial</vt:lpstr>
      <vt:lpstr>Calibri</vt:lpstr>
      <vt:lpstr>Intel Clear</vt:lpstr>
      <vt:lpstr>Intel Clear Light</vt:lpstr>
      <vt:lpstr>IntelOne Display Regular</vt:lpstr>
      <vt:lpstr>Wingdings</vt:lpstr>
      <vt:lpstr>Int_PPT Template_ClearPro_16x9</vt:lpstr>
      <vt:lpstr>Inline Crypto Engine in MEV</vt:lpstr>
      <vt:lpstr>Overview</vt:lpstr>
      <vt:lpstr>Overview Continue…</vt:lpstr>
      <vt:lpstr>Data and Control Path Features</vt:lpstr>
      <vt:lpstr>Data Plane Flow</vt:lpstr>
      <vt:lpstr>This diagram represents how data flow happens WRT to ICE in egress direction. When packets are sent from LAN engine, the packets and its metadata are received in FXP. The FXP classification blocks (e.g. LEM) match the packet header and sets the metadata required for ICE offload. ICE checks those metadata fields and decides to encrypt the packet or bypass.  </vt:lpstr>
      <vt:lpstr>IPSec Processing Elements for HOST_TO_NET Tx Direction</vt:lpstr>
      <vt:lpstr>This diagram represent how packet flow happens to ICE in ingress direction. Once the packets are received in CXP, based on the packet header and SPI, CXP sets the metadata for crypto offload. Upon receiving the metadata, ICE will check the metadata and decides to decrypt or bypass the packet.</vt:lpstr>
      <vt:lpstr>IPSec Processing Elements for NET_TO_HOST Rx Direction </vt:lpstr>
      <vt:lpstr>Control Plane Flow</vt:lpstr>
      <vt:lpstr>Crypto Configuration through TDI (Table Driven Interface)</vt:lpstr>
      <vt:lpstr>How does P4-DRIVER implement TDI?</vt:lpstr>
      <vt:lpstr>IPSec Tunnel Mode TDI API Tables (HOST_TO_NET Tx Direction)</vt:lpstr>
      <vt:lpstr>IPSec Tunnel Mode TDI API Tables (NET_TO_HOST Rx Direction) </vt:lpstr>
      <vt:lpstr>Reference IKE Integration</vt:lpstr>
      <vt:lpstr>Reference IKE Integration</vt:lpstr>
      <vt:lpstr>StrongSwan Integration</vt:lpstr>
      <vt:lpstr>StrongSWAN-ICE flows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MEV-TS Planning Sync - Prep</dc:title>
  <dc:creator>Vora, Nishita J</dc:creator>
  <cp:lastModifiedBy>Ansari, Sabeel</cp:lastModifiedBy>
  <cp:revision>25</cp:revision>
  <dcterms:created xsi:type="dcterms:W3CDTF">2021-03-01T03:34:26Z</dcterms:created>
  <dcterms:modified xsi:type="dcterms:W3CDTF">2023-05-03T19:33:08Z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0x0101003BA5A369A541804BBDC0D6D394B1F915</vt:lpwstr>
  </property>
</Properties>
</file>