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9" r:id="rId1"/>
  </p:sldMasterIdLst>
  <p:notesMasterIdLst>
    <p:notesMasterId r:id="rId7"/>
  </p:notesMasterIdLst>
  <p:sldIdLst>
    <p:sldId id="269" r:id="rId2"/>
    <p:sldId id="2134096143" r:id="rId3"/>
    <p:sldId id="2134096141" r:id="rId4"/>
    <p:sldId id="2134096142" r:id="rId5"/>
    <p:sldId id="2134096144"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3BCA9E-C280-4A47-B461-D91D68D2F8DF}" v="1" dt="2022-04-15T22:43:46.7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0" d="100"/>
          <a:sy n="120" d="100"/>
        </p:scale>
        <p:origin x="19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oi, James" userId="f4077bc3-9b7b-4a4d-8b2b-c6cc847d230b" providerId="ADAL" clId="{A63BCA9E-C280-4A47-B461-D91D68D2F8DF}"/>
    <pc:docChg chg="addSld modSld">
      <pc:chgData name="Choi, James" userId="f4077bc3-9b7b-4a4d-8b2b-c6cc847d230b" providerId="ADAL" clId="{A63BCA9E-C280-4A47-B461-D91D68D2F8DF}" dt="2022-04-15T22:44:31.823" v="3" actId="20577"/>
      <pc:docMkLst>
        <pc:docMk/>
      </pc:docMkLst>
      <pc:sldChg chg="modSp add mod">
        <pc:chgData name="Choi, James" userId="f4077bc3-9b7b-4a4d-8b2b-c6cc847d230b" providerId="ADAL" clId="{A63BCA9E-C280-4A47-B461-D91D68D2F8DF}" dt="2022-04-15T22:44:31.823" v="3" actId="20577"/>
        <pc:sldMkLst>
          <pc:docMk/>
          <pc:sldMk cId="2839818168" sldId="2134096144"/>
        </pc:sldMkLst>
        <pc:spChg chg="mod">
          <ac:chgData name="Choi, James" userId="f4077bc3-9b7b-4a4d-8b2b-c6cc847d230b" providerId="ADAL" clId="{A63BCA9E-C280-4A47-B461-D91D68D2F8DF}" dt="2022-04-15T22:44:31.823" v="3" actId="20577"/>
          <ac:spMkLst>
            <pc:docMk/>
            <pc:sldMk cId="2839818168" sldId="2134096144"/>
            <ac:spMk id="12" creationId="{ABD87230-C20E-4EBB-A2AB-0C86F665FF2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5E7C31-DC45-488A-8DFD-3A68BC8C51DF}" type="datetimeFigureOut">
              <a:rPr lang="en-US" smtClean="0"/>
              <a:t>4/15/2022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9F3803-349F-4FB3-8459-9179BEA4C8B1}" type="slidenum">
              <a:rPr lang="en-US" smtClean="0"/>
              <a:t>‹#›</a:t>
            </a:fld>
            <a:endParaRPr lang="en-US"/>
          </a:p>
        </p:txBody>
      </p:sp>
    </p:spTree>
    <p:extLst>
      <p:ext uri="{BB962C8B-B14F-4D97-AF65-F5344CB8AC3E}">
        <p14:creationId xmlns:p14="http://schemas.microsoft.com/office/powerpoint/2010/main" val="1620878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9F3803-349F-4FB3-8459-9179BEA4C8B1}" type="slidenum">
              <a:rPr lang="en-US" smtClean="0"/>
              <a:t>1</a:t>
            </a:fld>
            <a:endParaRPr lang="en-US"/>
          </a:p>
        </p:txBody>
      </p:sp>
    </p:spTree>
    <p:extLst>
      <p:ext uri="{BB962C8B-B14F-4D97-AF65-F5344CB8AC3E}">
        <p14:creationId xmlns:p14="http://schemas.microsoft.com/office/powerpoint/2010/main" val="3503605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115AA-229D-4A6C-90C6-57CFD374E6F1}"/>
              </a:ext>
            </a:extLst>
          </p:cNvPr>
          <p:cNvSpPr>
            <a:spLocks noGrp="1"/>
          </p:cNvSpPr>
          <p:nvPr>
            <p:ph type="title"/>
          </p:nvPr>
        </p:nvSpPr>
        <p:spPr/>
        <p:txBody>
          <a:bodyPr/>
          <a:lstStyle>
            <a:lvl1pPr>
              <a:defRPr/>
            </a:lvl1pPr>
          </a:lstStyle>
          <a:p>
            <a:r>
              <a:rPr lang="en-US"/>
              <a:t>Click to edit Master title style</a:t>
            </a:r>
          </a:p>
        </p:txBody>
      </p:sp>
    </p:spTree>
    <p:extLst>
      <p:ext uri="{BB962C8B-B14F-4D97-AF65-F5344CB8AC3E}">
        <p14:creationId xmlns:p14="http://schemas.microsoft.com/office/powerpoint/2010/main" val="2538703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5" name="Content Placeholder 2"/>
          <p:cNvSpPr>
            <a:spLocks noGrp="1"/>
          </p:cNvSpPr>
          <p:nvPr>
            <p:ph sz="half" idx="1" hasCustomPrompt="1"/>
          </p:nvPr>
        </p:nvSpPr>
        <p:spPr>
          <a:xfrm>
            <a:off x="607485" y="1266606"/>
            <a:ext cx="5342468" cy="4905593"/>
          </a:xfrm>
        </p:spPr>
        <p:txBody>
          <a:bodyPr vert="horz" lIns="0" tIns="0" rIns="0" bIns="0" rtlCol="0">
            <a:noAutofit/>
          </a:bodyPr>
          <a:lstStyle>
            <a:lvl1pPr>
              <a:defRPr lang="en-US" sz="2400" dirty="0" smtClean="0"/>
            </a:lvl1pPr>
            <a:lvl2pPr>
              <a:defRPr lang="en-US" dirty="0" smtClean="0">
                <a:solidFill>
                  <a:schemeClr val="tx2"/>
                </a:solidFill>
              </a:defRPr>
            </a:lvl2pPr>
            <a:lvl3pPr>
              <a:defRPr lang="en-US" sz="1867" dirty="0" smtClean="0">
                <a:solidFill>
                  <a:schemeClr val="tx2"/>
                </a:solidFill>
              </a:defRPr>
            </a:lvl3pPr>
            <a:lvl4pPr>
              <a:defRPr lang="en-US" sz="1600" dirty="0" smtClean="0">
                <a:solidFill>
                  <a:schemeClr val="tx2"/>
                </a:solidFill>
              </a:defRPr>
            </a:lvl4pPr>
            <a:lvl5pPr>
              <a:defRPr lang="en-US" sz="16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6" name="Content Placeholder 2"/>
          <p:cNvSpPr>
            <a:spLocks noGrp="1"/>
          </p:cNvSpPr>
          <p:nvPr>
            <p:ph sz="half" idx="13" hasCustomPrompt="1"/>
          </p:nvPr>
        </p:nvSpPr>
        <p:spPr>
          <a:xfrm>
            <a:off x="6237817" y="1266606"/>
            <a:ext cx="5340352" cy="4905593"/>
          </a:xfrm>
        </p:spPr>
        <p:txBody>
          <a:bodyPr vert="horz" lIns="0" tIns="0" rIns="0" bIns="0" rtlCol="0">
            <a:noAutofit/>
          </a:bodyPr>
          <a:lstStyle>
            <a:lvl1pPr>
              <a:defRPr lang="en-US" sz="2400" dirty="0" smtClean="0"/>
            </a:lvl1pPr>
            <a:lvl2pPr>
              <a:defRPr lang="en-US" dirty="0" smtClean="0">
                <a:solidFill>
                  <a:schemeClr val="tx2"/>
                </a:solidFill>
              </a:defRPr>
            </a:lvl2pPr>
            <a:lvl3pPr>
              <a:defRPr lang="en-US" sz="1867" dirty="0" smtClean="0">
                <a:solidFill>
                  <a:schemeClr val="tx2"/>
                </a:solidFill>
              </a:defRPr>
            </a:lvl3pPr>
            <a:lvl4pPr>
              <a:defRPr lang="en-US" sz="1600" dirty="0" smtClean="0">
                <a:solidFill>
                  <a:schemeClr val="tx2"/>
                </a:solidFill>
              </a:defRPr>
            </a:lvl4pPr>
            <a:lvl5pPr>
              <a:defRPr lang="en-US" sz="16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p:cNvSpPr>
            <a:spLocks noGrp="1"/>
          </p:cNvSpPr>
          <p:nvPr>
            <p:ph type="title" hasCustomPrompt="1"/>
          </p:nvPr>
        </p:nvSpPr>
        <p:spPr>
          <a:xfrm>
            <a:off x="607484" y="411798"/>
            <a:ext cx="10972800" cy="814809"/>
          </a:xfrm>
        </p:spPr>
        <p:txBody>
          <a:bodyPr/>
          <a:lstStyle>
            <a:lvl1pPr>
              <a:defRPr b="0" i="0" baseline="0">
                <a:solidFill>
                  <a:schemeClr val="tx2"/>
                </a:solidFill>
                <a:latin typeface="+mj-lt"/>
                <a:cs typeface="Arial" panose="020B0604020202020204" pitchFamily="34" charset="0"/>
              </a:defRPr>
            </a:lvl1pPr>
          </a:lstStyle>
          <a:p>
            <a:r>
              <a:rPr lang="en-US" dirty="0"/>
              <a:t>28pt Intel Clear Headline</a:t>
            </a:r>
          </a:p>
        </p:txBody>
      </p:sp>
      <p:sp>
        <p:nvSpPr>
          <p:cNvPr id="6" name="Footer Placeholder 4"/>
          <p:cNvSpPr>
            <a:spLocks noGrp="1"/>
          </p:cNvSpPr>
          <p:nvPr>
            <p:ph type="ftr" sz="quarter" idx="3"/>
          </p:nvPr>
        </p:nvSpPr>
        <p:spPr>
          <a:xfrm>
            <a:off x="76747" y="6431459"/>
            <a:ext cx="3860800" cy="366183"/>
          </a:xfrm>
          <a:prstGeom prst="rect">
            <a:avLst/>
          </a:prstGeom>
        </p:spPr>
        <p:txBody>
          <a:bodyPr vert="horz" lIns="91440" tIns="45720" rIns="91440" bIns="45720" rtlCol="0" anchor="ctr"/>
          <a:lstStyle>
            <a:lvl1pPr algn="l">
              <a:defRPr sz="1067">
                <a:solidFill>
                  <a:srgbClr val="FFFFFF"/>
                </a:solidFill>
              </a:defRPr>
            </a:lvl1pPr>
          </a:lstStyle>
          <a:p>
            <a:r>
              <a:rPr lang="en-US"/>
              <a:t>Intel Confidential</a:t>
            </a:r>
            <a:endParaRPr lang="en-US" dirty="0"/>
          </a:p>
        </p:txBody>
      </p:sp>
    </p:spTree>
    <p:extLst>
      <p:ext uri="{BB962C8B-B14F-4D97-AF65-F5344CB8AC3E}">
        <p14:creationId xmlns:p14="http://schemas.microsoft.com/office/powerpoint/2010/main" val="1524762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BA0418-D0B8-4038-AB65-D4C12FC9E8C6}"/>
              </a:ext>
            </a:extLst>
          </p:cNvPr>
          <p:cNvSpPr>
            <a:spLocks noGrp="1"/>
          </p:cNvSpPr>
          <p:nvPr>
            <p:ph type="title"/>
          </p:nvPr>
        </p:nvSpPr>
        <p:spPr>
          <a:xfrm>
            <a:off x="381000" y="221694"/>
            <a:ext cx="10972800" cy="119982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2EA8DDE-64C9-4F0E-9EE0-F0DA00677452}"/>
              </a:ext>
            </a:extLst>
          </p:cNvPr>
          <p:cNvSpPr>
            <a:spLocks noGrp="1"/>
          </p:cNvSpPr>
          <p:nvPr>
            <p:ph type="body" idx="1"/>
          </p:nvPr>
        </p:nvSpPr>
        <p:spPr>
          <a:xfrm>
            <a:off x="381000" y="1491673"/>
            <a:ext cx="10972800" cy="46852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5BF41EA-3085-473A-967C-3157944804D0}"/>
              </a:ext>
            </a:extLst>
          </p:cNvPr>
          <p:cNvSpPr/>
          <p:nvPr userDrawn="1"/>
        </p:nvSpPr>
        <p:spPr>
          <a:xfrm>
            <a:off x="0" y="6400800"/>
            <a:ext cx="11734800" cy="457200"/>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8" name="Rectangle 7">
            <a:extLst>
              <a:ext uri="{FF2B5EF4-FFF2-40B4-BE49-F238E27FC236}">
                <a16:creationId xmlns:a16="http://schemas.microsoft.com/office/drawing/2014/main" id="{D272B893-3411-4154-A13D-8DB1F4E167A4}"/>
              </a:ext>
            </a:extLst>
          </p:cNvPr>
          <p:cNvSpPr/>
          <p:nvPr userDrawn="1"/>
        </p:nvSpPr>
        <p:spPr>
          <a:xfrm>
            <a:off x="5537995" y="6510549"/>
            <a:ext cx="1116010" cy="246221"/>
          </a:xfrm>
          <a:prstGeom prst="rect">
            <a:avLst/>
          </a:prstGeom>
        </p:spPr>
        <p:txBody>
          <a:bodyPr wrap="none">
            <a:spAutoFit/>
          </a:bodyPr>
          <a:lstStyle/>
          <a:p>
            <a:pPr algn="ctr"/>
            <a:r>
              <a:rPr lang="en-US" sz="1000">
                <a:solidFill>
                  <a:schemeClr val="tx1"/>
                </a:solidFill>
                <a:ea typeface="Intel Clear" panose="020B0604020203020204" pitchFamily="34" charset="0"/>
                <a:cs typeface="Times New Roman" panose="02020603050405020304" pitchFamily="18" charset="0"/>
              </a:rPr>
              <a:t>Intel Confidential</a:t>
            </a:r>
          </a:p>
        </p:txBody>
      </p:sp>
      <p:sp>
        <p:nvSpPr>
          <p:cNvPr id="9" name="Rectangle 8">
            <a:extLst>
              <a:ext uri="{FF2B5EF4-FFF2-40B4-BE49-F238E27FC236}">
                <a16:creationId xmlns:a16="http://schemas.microsoft.com/office/drawing/2014/main" id="{8A75CF89-9B1A-49AA-8C1C-7280637B6567}"/>
              </a:ext>
            </a:extLst>
          </p:cNvPr>
          <p:cNvSpPr/>
          <p:nvPr userDrawn="1"/>
        </p:nvSpPr>
        <p:spPr>
          <a:xfrm>
            <a:off x="381000" y="6510549"/>
            <a:ext cx="1342034" cy="246221"/>
          </a:xfrm>
          <a:prstGeom prst="rect">
            <a:avLst/>
          </a:prstGeom>
        </p:spPr>
        <p:txBody>
          <a:bodyPr wrap="none">
            <a:spAutoFit/>
          </a:bodyPr>
          <a:lstStyle/>
          <a:p>
            <a:pPr algn="l"/>
            <a:r>
              <a:rPr lang="en-US" sz="1000">
                <a:solidFill>
                  <a:schemeClr val="tx1"/>
                </a:solidFill>
                <a:ea typeface="Intel Clear" panose="020B0604020203020204" pitchFamily="34" charset="0"/>
                <a:cs typeface="Times New Roman" panose="02020603050405020304" pitchFamily="18" charset="0"/>
              </a:rPr>
              <a:t>P4 Spring Workshop</a:t>
            </a:r>
          </a:p>
        </p:txBody>
      </p:sp>
      <p:pic>
        <p:nvPicPr>
          <p:cNvPr id="10" name="Graphic 9">
            <a:extLst>
              <a:ext uri="{FF2B5EF4-FFF2-40B4-BE49-F238E27FC236}">
                <a16:creationId xmlns:a16="http://schemas.microsoft.com/office/drawing/2014/main" id="{A984EC55-415E-440F-AE6F-DDB70FA6D374}"/>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137466" y="6554735"/>
            <a:ext cx="476084" cy="177524"/>
          </a:xfrm>
          <a:prstGeom prst="rect">
            <a:avLst/>
          </a:prstGeom>
        </p:spPr>
      </p:pic>
      <p:sp>
        <p:nvSpPr>
          <p:cNvPr id="11" name="TextBox 10">
            <a:extLst>
              <a:ext uri="{FF2B5EF4-FFF2-40B4-BE49-F238E27FC236}">
                <a16:creationId xmlns:a16="http://schemas.microsoft.com/office/drawing/2014/main" id="{02FB4E28-8FF4-469D-9172-AA2B2441695C}"/>
              </a:ext>
            </a:extLst>
          </p:cNvPr>
          <p:cNvSpPr txBox="1"/>
          <p:nvPr userDrawn="1"/>
        </p:nvSpPr>
        <p:spPr>
          <a:xfrm>
            <a:off x="11898805" y="6553045"/>
            <a:ext cx="142668"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fld id="{4F6B73DA-0149-4325-A7B8-AE29BD4BC701}" type="slidenum">
              <a:rPr kumimoji="0" lang="en-US" sz="1000" b="0" i="0" u="none" strike="noStrike" cap="none" spc="0" normalizeH="0" baseline="0" smtClean="0">
                <a:ln>
                  <a:noFill/>
                </a:ln>
                <a:solidFill>
                  <a:schemeClr val="tx1"/>
                </a:solidFill>
                <a:effectLst/>
                <a:uFillTx/>
                <a:latin typeface="+mn-lt"/>
                <a:ea typeface="Intel Clear" panose="020B0604020203020204" pitchFamily="34" charset="0"/>
                <a:cs typeface="Times New Roman" panose="02020603050405020304" pitchFamily="18" charset="0"/>
                <a:sym typeface="Helvetica Neue"/>
              </a:rPr>
              <a:pPr marL="0" marR="0" indent="0" algn="ctr" defTabSz="2438338" rtl="0" fontAlgn="auto" latinLnBrk="0" hangingPunct="0">
                <a:lnSpc>
                  <a:spcPct val="100000"/>
                </a:lnSpc>
                <a:spcBef>
                  <a:spcPts val="0"/>
                </a:spcBef>
                <a:spcAft>
                  <a:spcPts val="0"/>
                </a:spcAft>
                <a:buClrTx/>
                <a:buSzTx/>
                <a:buFontTx/>
                <a:buNone/>
                <a:tabLst/>
              </a:pPr>
              <a:t>‹#›</a:t>
            </a:fld>
            <a:endParaRPr kumimoji="0" lang="en-US" sz="1000" b="0" i="0" u="none" strike="noStrike" cap="none" spc="0" normalizeH="0" baseline="0" err="1">
              <a:ln>
                <a:noFill/>
              </a:ln>
              <a:solidFill>
                <a:schemeClr val="tx1"/>
              </a:solidFill>
              <a:effectLst/>
              <a:uFillTx/>
              <a:latin typeface="+mn-lt"/>
              <a:ea typeface="Intel Clear" panose="020B0604020203020204" pitchFamily="34" charset="0"/>
              <a:cs typeface="Times New Roman" panose="02020603050405020304" pitchFamily="18" charset="0"/>
              <a:sym typeface="Helvetica Neue"/>
            </a:endParaRPr>
          </a:p>
        </p:txBody>
      </p:sp>
      <p:sp>
        <p:nvSpPr>
          <p:cNvPr id="12" name="Rectangle 11">
            <a:extLst>
              <a:ext uri="{FF2B5EF4-FFF2-40B4-BE49-F238E27FC236}">
                <a16:creationId xmlns:a16="http://schemas.microsoft.com/office/drawing/2014/main" id="{462C4174-C58D-4EF7-A490-8F73147A264E}"/>
              </a:ext>
            </a:extLst>
          </p:cNvPr>
          <p:cNvSpPr/>
          <p:nvPr userDrawn="1"/>
        </p:nvSpPr>
        <p:spPr>
          <a:xfrm>
            <a:off x="11734800" y="0"/>
            <a:ext cx="457200" cy="6400800"/>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Tree>
    <p:extLst>
      <p:ext uri="{BB962C8B-B14F-4D97-AF65-F5344CB8AC3E}">
        <p14:creationId xmlns:p14="http://schemas.microsoft.com/office/powerpoint/2010/main" val="2773190459"/>
      </p:ext>
    </p:extLst>
  </p:cSld>
  <p:clrMap bg1="lt1" tx1="dk1" bg2="lt2" tx2="dk2" accent1="accent1" accent2="accent2" accent3="accent3" accent4="accent4" accent5="accent5" accent6="accent6" hlink="hlink" folHlink="folHlink"/>
  <p:sldLayoutIdLst>
    <p:sldLayoutId id="2147483665" r:id="rId1"/>
    <p:sldLayoutId id="2147483910"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IntelOne Display Regular" panose="020B0503020203020204" pitchFamily="34" charset="0"/>
        <a:buChar char="•"/>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IntelOne Display Regular" panose="020B0503020203020204" pitchFamily="34" charset="0"/>
        <a:buChar char="•"/>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IntelOne Display Regular" panose="020B0503020203020204" pitchFamily="34" charset="0"/>
        <a:buChar char="•"/>
        <a:defRPr sz="20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IntelOne Display Regular" panose="020B0503020203020204" pitchFamily="34" charset="0"/>
        <a:buChar char="•"/>
        <a:defRPr sz="18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IntelOne Display Regular" panose="020B0503020203020204" pitchFamily="34" charset="0"/>
        <a:buChar char="•"/>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p4lang/tdi"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594C48BB-70F7-4CDA-B40A-66606E44598A}"/>
              </a:ext>
            </a:extLst>
          </p:cNvPr>
          <p:cNvSpPr>
            <a:spLocks noGrp="1"/>
          </p:cNvSpPr>
          <p:nvPr>
            <p:ph type="title"/>
          </p:nvPr>
        </p:nvSpPr>
        <p:spPr>
          <a:xfrm>
            <a:off x="381000" y="-88699"/>
            <a:ext cx="10972800" cy="1199822"/>
          </a:xfrm>
        </p:spPr>
        <p:txBody>
          <a:bodyPr>
            <a:normAutofit/>
          </a:bodyPr>
          <a:lstStyle/>
          <a:p>
            <a:r>
              <a:rPr lang="en-US" sz="3200">
                <a:ea typeface="+mn-ea"/>
                <a:cs typeface="+mn-cs"/>
              </a:rPr>
              <a:t>P4 Spring Workshop Topic Submission</a:t>
            </a:r>
          </a:p>
        </p:txBody>
      </p:sp>
      <p:graphicFrame>
        <p:nvGraphicFramePr>
          <p:cNvPr id="2" name="Table 3">
            <a:extLst>
              <a:ext uri="{FF2B5EF4-FFF2-40B4-BE49-F238E27FC236}">
                <a16:creationId xmlns:a16="http://schemas.microsoft.com/office/drawing/2014/main" id="{490CCFC8-64C1-44EF-B419-80060FF63B66}"/>
              </a:ext>
            </a:extLst>
          </p:cNvPr>
          <p:cNvGraphicFramePr>
            <a:graphicFrameLocks noGrp="1"/>
          </p:cNvGraphicFramePr>
          <p:nvPr>
            <p:extLst>
              <p:ext uri="{D42A27DB-BD31-4B8C-83A1-F6EECF244321}">
                <p14:modId xmlns:p14="http://schemas.microsoft.com/office/powerpoint/2010/main" val="285271689"/>
              </p:ext>
            </p:extLst>
          </p:nvPr>
        </p:nvGraphicFramePr>
        <p:xfrm>
          <a:off x="172249" y="742641"/>
          <a:ext cx="11351850" cy="5768356"/>
        </p:xfrm>
        <a:graphic>
          <a:graphicData uri="http://schemas.openxmlformats.org/drawingml/2006/table">
            <a:tbl>
              <a:tblPr firstRow="1" bandRow="1">
                <a:tableStyleId>{5940675A-B579-460E-94D1-54222C63F5DA}</a:tableStyleId>
              </a:tblPr>
              <a:tblGrid>
                <a:gridCol w="1654177">
                  <a:extLst>
                    <a:ext uri="{9D8B030D-6E8A-4147-A177-3AD203B41FA5}">
                      <a16:colId xmlns:a16="http://schemas.microsoft.com/office/drawing/2014/main" val="1902552853"/>
                    </a:ext>
                  </a:extLst>
                </a:gridCol>
                <a:gridCol w="4446165">
                  <a:extLst>
                    <a:ext uri="{9D8B030D-6E8A-4147-A177-3AD203B41FA5}">
                      <a16:colId xmlns:a16="http://schemas.microsoft.com/office/drawing/2014/main" val="2086829090"/>
                    </a:ext>
                  </a:extLst>
                </a:gridCol>
                <a:gridCol w="710161">
                  <a:extLst>
                    <a:ext uri="{9D8B030D-6E8A-4147-A177-3AD203B41FA5}">
                      <a16:colId xmlns:a16="http://schemas.microsoft.com/office/drawing/2014/main" val="321452345"/>
                    </a:ext>
                  </a:extLst>
                </a:gridCol>
                <a:gridCol w="3462452">
                  <a:extLst>
                    <a:ext uri="{9D8B030D-6E8A-4147-A177-3AD203B41FA5}">
                      <a16:colId xmlns:a16="http://schemas.microsoft.com/office/drawing/2014/main" val="2665102262"/>
                    </a:ext>
                  </a:extLst>
                </a:gridCol>
                <a:gridCol w="1078895">
                  <a:extLst>
                    <a:ext uri="{9D8B030D-6E8A-4147-A177-3AD203B41FA5}">
                      <a16:colId xmlns:a16="http://schemas.microsoft.com/office/drawing/2014/main" val="3014987423"/>
                    </a:ext>
                  </a:extLst>
                </a:gridCol>
              </a:tblGrid>
              <a:tr h="555461">
                <a:tc gridSpan="3">
                  <a:txBody>
                    <a:bodyPr/>
                    <a:lstStyle/>
                    <a:p>
                      <a:r>
                        <a:rPr lang="en-US" sz="1600">
                          <a:solidFill>
                            <a:schemeClr val="tx2"/>
                          </a:solidFill>
                        </a:rPr>
                        <a:t>Title:  Table Driven Interface (TDI): Usages and Advantages</a:t>
                      </a:r>
                    </a:p>
                  </a:txBody>
                  <a:tcPr/>
                </a:tc>
                <a:tc hMerge="1">
                  <a:txBody>
                    <a:bodyPr/>
                    <a:lstStyle/>
                    <a:p>
                      <a:endParaRPr lang="en-US"/>
                    </a:p>
                  </a:txBody>
                  <a:tcPr/>
                </a:tc>
                <a:tc hMerge="1">
                  <a:txBody>
                    <a:bodyPr/>
                    <a:lstStyle/>
                    <a:p>
                      <a:endParaRPr lang="en-US" sz="1600">
                        <a:solidFill>
                          <a:schemeClr val="tx2"/>
                        </a:solidFill>
                      </a:endParaRPr>
                    </a:p>
                  </a:txBody>
                  <a:tcPr/>
                </a:tc>
                <a:tc>
                  <a:txBody>
                    <a:bodyPr/>
                    <a:lstStyle/>
                    <a:p>
                      <a:r>
                        <a:rPr lang="en-US" sz="1600">
                          <a:solidFill>
                            <a:schemeClr val="tx2"/>
                          </a:solidFill>
                        </a:rPr>
                        <a:t>Contact: James Choi</a:t>
                      </a:r>
                    </a:p>
                  </a:txBody>
                  <a:tcPr/>
                </a:tc>
                <a:tc>
                  <a:txBody>
                    <a:bodyPr/>
                    <a:lstStyle/>
                    <a:p>
                      <a:r>
                        <a:rPr lang="en-US" sz="1600">
                          <a:solidFill>
                            <a:schemeClr val="tx2"/>
                          </a:solidFill>
                        </a:rPr>
                        <a:t>BU:</a:t>
                      </a:r>
                    </a:p>
                  </a:txBody>
                  <a:tcPr/>
                </a:tc>
                <a:extLst>
                  <a:ext uri="{0D108BD9-81ED-4DB2-BD59-A6C34878D82A}">
                    <a16:rowId xmlns:a16="http://schemas.microsoft.com/office/drawing/2014/main" val="1518329558"/>
                  </a:ext>
                </a:extLst>
              </a:tr>
              <a:tr h="897621">
                <a:tc gridSpan="5">
                  <a:txBody>
                    <a:bodyPr/>
                    <a:lstStyle/>
                    <a:p>
                      <a:r>
                        <a:rPr lang="en-US" sz="1400" dirty="0">
                          <a:solidFill>
                            <a:schemeClr val="tx2"/>
                          </a:solidFill>
                        </a:rPr>
                        <a:t>Abstract:</a:t>
                      </a:r>
                    </a:p>
                    <a:p>
                      <a:r>
                        <a:rPr lang="en-US" sz="1400" dirty="0">
                          <a:solidFill>
                            <a:schemeClr val="tx2"/>
                          </a:solidFill>
                        </a:rPr>
                        <a:t>TDI provides both a local API and remote </a:t>
                      </a:r>
                      <a:r>
                        <a:rPr lang="en-US" sz="1400" dirty="0" err="1">
                          <a:solidFill>
                            <a:schemeClr val="tx2"/>
                          </a:solidFill>
                        </a:rPr>
                        <a:t>gRPC</a:t>
                      </a:r>
                      <a:r>
                        <a:rPr lang="en-US" sz="1400" dirty="0">
                          <a:solidFill>
                            <a:schemeClr val="tx2"/>
                          </a:solidFill>
                        </a:rPr>
                        <a:t>-based runtime specification that is P4 architecture independent, and usable for both P4 programmable and non-P4 fixed function management. This in-depth talk will cover overview of TDI, examples of usage with P4 PNA objects and DPDK non-P4 features, advantages that TDI provides for the control plane applications and device vendors, and the future direction.</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91864630"/>
                  </a:ext>
                </a:extLst>
              </a:tr>
              <a:tr h="370840">
                <a:tc gridSpan="5">
                  <a:txBody>
                    <a:bodyPr/>
                    <a:lstStyle/>
                    <a:p>
                      <a:r>
                        <a:rPr lang="en-US" sz="1600">
                          <a:solidFill>
                            <a:schemeClr val="tx2"/>
                          </a:solidFill>
                        </a:rPr>
                        <a:t>Presenter Name(s) &amp; Title(s): Sayan Bandyopadhyay, James Choi</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93574456"/>
                  </a:ext>
                </a:extLst>
              </a:tr>
              <a:tr h="274320">
                <a:tc rowSpan="4">
                  <a:txBody>
                    <a:bodyPr/>
                    <a:lstStyle/>
                    <a:p>
                      <a:r>
                        <a:rPr lang="en-US" sz="1600">
                          <a:solidFill>
                            <a:schemeClr val="tx2"/>
                          </a:solidFill>
                        </a:rPr>
                        <a:t>Session Format: </a:t>
                      </a:r>
                    </a:p>
                    <a:p>
                      <a:r>
                        <a:rPr lang="en-US" sz="1000" b="0" i="0" kern="1200">
                          <a:solidFill>
                            <a:srgbClr val="FF0000"/>
                          </a:solidFill>
                          <a:effectLst/>
                          <a:latin typeface="+mn-lt"/>
                          <a:ea typeface="+mn-ea"/>
                          <a:cs typeface="+mn-cs"/>
                        </a:rPr>
                        <a:t>Please choose one of the </a:t>
                      </a:r>
                    </a:p>
                    <a:p>
                      <a:r>
                        <a:rPr lang="en-US" sz="1000" b="0" i="0" kern="1200">
                          <a:solidFill>
                            <a:srgbClr val="FF0000"/>
                          </a:solidFill>
                          <a:effectLst/>
                          <a:latin typeface="+mn-lt"/>
                          <a:ea typeface="+mn-ea"/>
                          <a:cs typeface="+mn-cs"/>
                        </a:rPr>
                        <a:t>following 4 options:</a:t>
                      </a:r>
                    </a:p>
                  </a:txBody>
                  <a:tcPr/>
                </a:tc>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kern="1200">
                          <a:solidFill>
                            <a:srgbClr val="FF0000"/>
                          </a:solidFill>
                          <a:effectLst/>
                          <a:latin typeface="+mn-lt"/>
                          <a:ea typeface="+mn-ea"/>
                          <a:cs typeface="+mn-cs"/>
                        </a:rPr>
                        <a:t>Moderated Talk Formats: Pre-recorded by ONF, and a member of the program committee will moderate each talk and engage with the speaker(s) in a short Q&amp;A. </a:t>
                      </a: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51968582"/>
                  </a:ext>
                </a:extLst>
              </a:tr>
              <a:tr h="363971">
                <a:tc vMerge="1">
                  <a:txBody>
                    <a:bodyPr/>
                    <a:lstStyle/>
                    <a:p>
                      <a:endParaRPr lang="en-US" sz="1000" b="0" i="0" kern="1200">
                        <a:solidFill>
                          <a:schemeClr val="tx1"/>
                        </a:solidFill>
                        <a:effectLst/>
                        <a:latin typeface="+mn-lt"/>
                        <a:ea typeface="+mn-ea"/>
                        <a:cs typeface="+mn-cs"/>
                      </a:endParaRPr>
                    </a:p>
                  </a:txBody>
                  <a:tcPr/>
                </a:tc>
                <a:tc>
                  <a:txBody>
                    <a:bodyPr/>
                    <a:lstStyle/>
                    <a:p>
                      <a:r>
                        <a:rPr lang="en-US" sz="1000" b="0" i="0" kern="1200">
                          <a:solidFill>
                            <a:schemeClr val="tx1"/>
                          </a:solidFill>
                          <a:effectLst/>
                          <a:latin typeface="+mn-lt"/>
                          <a:ea typeface="+mn-ea"/>
                          <a:cs typeface="+mn-cs"/>
                        </a:rPr>
                        <a:t>           </a:t>
                      </a:r>
                      <a:r>
                        <a:rPr lang="en-US" sz="1800" b="0" i="0" kern="1200">
                          <a:solidFill>
                            <a:schemeClr val="tx1"/>
                          </a:solidFill>
                          <a:effectLst/>
                          <a:latin typeface="+mn-lt"/>
                          <a:ea typeface="+mn-ea"/>
                          <a:cs typeface="+mn-cs"/>
                        </a:rPr>
                        <a:t>Tech Brief  </a:t>
                      </a:r>
                      <a:r>
                        <a:rPr lang="en-US" sz="1000" b="0" i="0" kern="1200">
                          <a:solidFill>
                            <a:schemeClr val="tx1"/>
                          </a:solidFill>
                          <a:effectLst/>
                          <a:latin typeface="+mn-lt"/>
                          <a:ea typeface="+mn-ea"/>
                          <a:cs typeface="+mn-cs"/>
                        </a:rPr>
                        <a:t>(5 minute presentation followed by 5 minute Q&amp;A) </a:t>
                      </a:r>
                    </a:p>
                  </a:txBody>
                  <a:tcPr/>
                </a:tc>
                <a:tc gridSpan="3">
                  <a:txBody>
                    <a:bodyPr/>
                    <a:lstStyle/>
                    <a:p>
                      <a:pPr marL="0" marR="0" lvl="0" indent="0" algn="l" rtl="0" eaLnBrk="1" fontAlgn="auto" latinLnBrk="0" hangingPunct="1">
                        <a:lnSpc>
                          <a:spcPct val="100000"/>
                        </a:lnSpc>
                        <a:spcBef>
                          <a:spcPts val="0"/>
                        </a:spcBef>
                        <a:spcAft>
                          <a:spcPts val="0"/>
                        </a:spcAft>
                        <a:buClrTx/>
                        <a:buSzTx/>
                        <a:buFontTx/>
                        <a:buNone/>
                      </a:pPr>
                      <a:r>
                        <a:rPr lang="en-US" sz="1000" b="0" i="0" kern="1200">
                          <a:solidFill>
                            <a:schemeClr val="tx1"/>
                          </a:solidFill>
                          <a:effectLst/>
                          <a:latin typeface="+mn-lt"/>
                          <a:ea typeface="+mn-ea"/>
                          <a:cs typeface="+mn-cs"/>
                        </a:rPr>
                        <a:t>            </a:t>
                      </a:r>
                      <a:r>
                        <a:rPr lang="en-US" sz="1800" b="0" i="0" kern="1200">
                          <a:solidFill>
                            <a:schemeClr val="tx1"/>
                          </a:solidFill>
                          <a:effectLst/>
                          <a:latin typeface="+mn-lt"/>
                          <a:ea typeface="+mn-ea"/>
                          <a:cs typeface="+mn-cs"/>
                        </a:rPr>
                        <a:t>In-depth Talk </a:t>
                      </a:r>
                      <a:r>
                        <a:rPr lang="en-US" sz="900" b="0" i="0" kern="1200">
                          <a:solidFill>
                            <a:schemeClr val="tx1"/>
                          </a:solidFill>
                          <a:effectLst/>
                          <a:latin typeface="+mn-lt"/>
                          <a:ea typeface="+mn-ea"/>
                          <a:cs typeface="+mn-cs"/>
                        </a:rPr>
                        <a:t>(20 minute presentation followed by 10 minute Q&amp;A)</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2874224"/>
                  </a:ext>
                </a:extLst>
              </a:tr>
              <a:tr h="369116">
                <a:tc vMerge="1">
                  <a:txBody>
                    <a:bodyPr/>
                    <a:lstStyle/>
                    <a:p>
                      <a:endParaRPr lang="en-US" sz="1000" b="0" i="0" kern="1200">
                        <a:solidFill>
                          <a:schemeClr val="tx1"/>
                        </a:solidFill>
                        <a:effectLst/>
                        <a:latin typeface="+mn-lt"/>
                        <a:ea typeface="+mn-ea"/>
                        <a:cs typeface="+mn-cs"/>
                      </a:endParaRPr>
                    </a:p>
                  </a:txBody>
                  <a:tcPr/>
                </a:tc>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kern="1200">
                          <a:solidFill>
                            <a:srgbClr val="FF0000"/>
                          </a:solidFill>
                          <a:effectLst/>
                          <a:latin typeface="+mn-lt"/>
                          <a:ea typeface="+mn-ea"/>
                          <a:cs typeface="+mn-cs"/>
                        </a:rPr>
                        <a:t>Self-Recorded Submitted Content: Accepted pre-recorded talks must be recorded by the presenter and submitted as MP4 format 2 weeks prior to the event.</a:t>
                      </a: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57418637"/>
                  </a:ext>
                </a:extLst>
              </a:tr>
              <a:tr h="388619">
                <a:tc vMerge="1">
                  <a:txBody>
                    <a:bodyPr/>
                    <a:lstStyle/>
                    <a:p>
                      <a:endParaRPr lang="en-US" sz="1000" b="0" i="0" kern="1200">
                        <a:solidFill>
                          <a:schemeClr val="tx1"/>
                        </a:solidFill>
                        <a:effectLst/>
                        <a:latin typeface="+mn-lt"/>
                        <a:ea typeface="+mn-ea"/>
                        <a:cs typeface="+mn-cs"/>
                      </a:endParaRPr>
                    </a:p>
                  </a:txBody>
                  <a:tcPr/>
                </a:tc>
                <a:tc>
                  <a:txBody>
                    <a:bodyPr/>
                    <a:lstStyle/>
                    <a:p>
                      <a:r>
                        <a:rPr lang="en-US" sz="1000" b="1" i="0" kern="1200">
                          <a:solidFill>
                            <a:schemeClr val="tx1"/>
                          </a:solidFill>
                          <a:effectLst/>
                          <a:latin typeface="+mn-lt"/>
                          <a:ea typeface="+mn-ea"/>
                          <a:cs typeface="+mn-cs"/>
                        </a:rPr>
                        <a:t>             </a:t>
                      </a:r>
                      <a:r>
                        <a:rPr lang="en-US" sz="1800" b="0" i="0" kern="1200">
                          <a:solidFill>
                            <a:schemeClr val="tx1"/>
                          </a:solidFill>
                          <a:effectLst/>
                          <a:latin typeface="+mn-lt"/>
                          <a:ea typeface="+mn-ea"/>
                          <a:cs typeface="+mn-cs"/>
                        </a:rPr>
                        <a:t>Demo</a:t>
                      </a:r>
                      <a:r>
                        <a:rPr lang="en-US" sz="1000" b="0" i="0" kern="1200">
                          <a:solidFill>
                            <a:schemeClr val="tx1"/>
                          </a:solidFill>
                          <a:effectLst/>
                          <a:latin typeface="+mn-lt"/>
                          <a:ea typeface="+mn-ea"/>
                          <a:cs typeface="+mn-cs"/>
                        </a:rPr>
                        <a:t> (10+ minutes)</a:t>
                      </a:r>
                    </a:p>
                  </a:txBody>
                  <a:tcPr/>
                </a:tc>
                <a:tc gridSpan="3">
                  <a:txBody>
                    <a:bodyPr/>
                    <a:lstStyle/>
                    <a:p>
                      <a:pPr marL="0" marR="0" lvl="0" indent="0" algn="l" rtl="0" eaLnBrk="1" fontAlgn="auto" latinLnBrk="0" hangingPunct="1">
                        <a:lnSpc>
                          <a:spcPct val="100000"/>
                        </a:lnSpc>
                        <a:spcBef>
                          <a:spcPts val="0"/>
                        </a:spcBef>
                        <a:spcAft>
                          <a:spcPts val="0"/>
                        </a:spcAft>
                        <a:buClrTx/>
                        <a:buSzTx/>
                        <a:buFontTx/>
                        <a:buNone/>
                      </a:pPr>
                      <a:r>
                        <a:rPr lang="en-US" sz="1000" b="0" i="0" kern="1200">
                          <a:solidFill>
                            <a:schemeClr val="tx1"/>
                          </a:solidFill>
                          <a:effectLst/>
                          <a:latin typeface="+mn-lt"/>
                          <a:ea typeface="+mn-ea"/>
                          <a:cs typeface="+mn-cs"/>
                        </a:rPr>
                        <a:t>            </a:t>
                      </a:r>
                      <a:r>
                        <a:rPr lang="en-US" sz="1800" b="0" i="0" kern="1200">
                          <a:solidFill>
                            <a:schemeClr val="tx1"/>
                          </a:solidFill>
                          <a:effectLst/>
                          <a:latin typeface="+mn-lt"/>
                          <a:ea typeface="+mn-ea"/>
                          <a:cs typeface="+mn-cs"/>
                        </a:rPr>
                        <a:t>Educational Tutorials </a:t>
                      </a:r>
                      <a:r>
                        <a:rPr lang="en-US" sz="1000" b="0" i="0" kern="1200">
                          <a:solidFill>
                            <a:schemeClr val="tx1"/>
                          </a:solidFill>
                          <a:effectLst/>
                          <a:latin typeface="+mn-lt"/>
                          <a:ea typeface="+mn-ea"/>
                          <a:cs typeface="+mn-cs"/>
                        </a:rPr>
                        <a:t>(60+ minutes)</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66120685"/>
                  </a:ext>
                </a:extLst>
              </a:tr>
              <a:tr h="370840">
                <a:tc gridSpan="5">
                  <a:txBody>
                    <a:bodyPr/>
                    <a:lstStyle/>
                    <a:p>
                      <a:r>
                        <a:rPr lang="en-US" sz="1600">
                          <a:solidFill>
                            <a:schemeClr val="tx2"/>
                          </a:solidFill>
                        </a:rPr>
                        <a:t>Topics: </a:t>
                      </a:r>
                      <a:r>
                        <a:rPr lang="en-US" sz="1000">
                          <a:solidFill>
                            <a:srgbClr val="FF0000"/>
                          </a:solidFill>
                          <a:highlight>
                            <a:srgbClr val="FFFF00"/>
                          </a:highlight>
                        </a:rPr>
                        <a:t>highlight</a:t>
                      </a:r>
                      <a:r>
                        <a:rPr lang="en-US" sz="1000">
                          <a:solidFill>
                            <a:srgbClr val="FF0000"/>
                          </a:solidFill>
                        </a:rPr>
                        <a:t> any topics that apply to your submission</a:t>
                      </a:r>
                    </a:p>
                    <a:p>
                      <a:r>
                        <a:rPr lang="en-US" sz="1600">
                          <a:solidFill>
                            <a:schemeClr val="tx1"/>
                          </a:solidFill>
                        </a:rPr>
                        <a:t>Compile Targets; </a:t>
                      </a:r>
                      <a:r>
                        <a:rPr lang="en-US" sz="1600">
                          <a:solidFill>
                            <a:schemeClr val="tx1"/>
                          </a:solidFill>
                          <a:highlight>
                            <a:srgbClr val="FFFF00"/>
                          </a:highlight>
                        </a:rPr>
                        <a:t>Control plane, network OS for P4 targets</a:t>
                      </a:r>
                      <a:r>
                        <a:rPr lang="en-US" sz="1600">
                          <a:solidFill>
                            <a:schemeClr val="tx1"/>
                          </a:solidFill>
                        </a:rPr>
                        <a:t>; P4 language; P4 use cases and applications, Tool chain</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5308089"/>
                  </a:ext>
                </a:extLst>
              </a:tr>
              <a:tr h="706951">
                <a:tc gridSpan="5">
                  <a:txBody>
                    <a:bodyPr/>
                    <a:lstStyle/>
                    <a:p>
                      <a:r>
                        <a:rPr lang="en-US" sz="1800" dirty="0">
                          <a:solidFill>
                            <a:schemeClr val="tx2"/>
                          </a:solidFill>
                        </a:rPr>
                        <a:t>Relevance:</a:t>
                      </a:r>
                    </a:p>
                    <a:p>
                      <a:r>
                        <a:rPr lang="en-US" sz="1000" dirty="0">
                          <a:solidFill>
                            <a:srgbClr val="FF0000"/>
                          </a:solidFill>
                        </a:rPr>
                        <a:t>Recently open-sourced TDI has caught the interest of the P4 API development community as an API for IPDK(Infrastructure Programmer Development Kit).  With wide interest of P4 as a customization tool, the flexibility of TDI makes it well-suited for broad adaptation by CSP’s.  BFRT(Barefoot Runtime), the predecessor of TDI, is well known in the P4 community, and several CSPs and NOS providers already use it to integrate with their use cases. Broader community would be interested to know the direction this next generation is taking.</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36100355"/>
                  </a:ext>
                </a:extLst>
              </a:tr>
              <a:tr h="132886">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2"/>
                          </a:solidFill>
                        </a:rPr>
                        <a:t>Intel Products: Tofino, Intel® IPU ES2000, P4 DPDK</a:t>
                      </a:r>
                      <a:endParaRPr lang="en-US" sz="1400" dirty="0">
                        <a:solidFill>
                          <a:srgbClr val="FF0000"/>
                        </a:solidFill>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14066072"/>
                  </a:ext>
                </a:extLst>
              </a:tr>
              <a:tr h="459606">
                <a:tc gridSpan="5">
                  <a:txBody>
                    <a:bodyPr/>
                    <a:lstStyle/>
                    <a:p>
                      <a:pPr marL="0" marR="0" lvl="0" indent="0" algn="l" rtl="0" eaLnBrk="1" fontAlgn="auto" latinLnBrk="0" hangingPunct="1">
                        <a:lnSpc>
                          <a:spcPct val="100000"/>
                        </a:lnSpc>
                        <a:spcBef>
                          <a:spcPts val="0"/>
                        </a:spcBef>
                        <a:spcAft>
                          <a:spcPts val="0"/>
                        </a:spcAft>
                        <a:buClrTx/>
                        <a:buSzTx/>
                        <a:buFontTx/>
                        <a:buNone/>
                      </a:pPr>
                      <a:r>
                        <a:rPr lang="en-US" sz="1800">
                          <a:solidFill>
                            <a:schemeClr val="tx2"/>
                          </a:solidFill>
                        </a:rPr>
                        <a:t>Status of Project: TDI API is opensourced to p4lang (</a:t>
                      </a:r>
                      <a:r>
                        <a:rPr lang="en-US" sz="1800">
                          <a:solidFill>
                            <a:schemeClr val="tx2"/>
                          </a:solidFill>
                          <a:hlinkClick r:id="rId3"/>
                        </a:rPr>
                        <a:t>https://github.com/p4lang/tdi</a:t>
                      </a:r>
                      <a:r>
                        <a:rPr lang="en-US" sz="1800">
                          <a:solidFill>
                            <a:schemeClr val="tx2"/>
                          </a:solidFill>
                        </a:rPr>
                        <a:t>), and TDIRuntime spec is under development but not-yet open-sourced.  </a:t>
                      </a:r>
                    </a:p>
                    <a:p>
                      <a:endParaRPr lang="en-US" sz="1000">
                        <a:solidFill>
                          <a:srgbClr val="FF0000"/>
                        </a:solidFill>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71045530"/>
                  </a:ext>
                </a:extLst>
              </a:tr>
            </a:tbl>
          </a:graphicData>
        </a:graphic>
      </p:graphicFrame>
      <p:pic>
        <p:nvPicPr>
          <p:cNvPr id="4" name="Picture 3">
            <a:extLst>
              <a:ext uri="{FF2B5EF4-FFF2-40B4-BE49-F238E27FC236}">
                <a16:creationId xmlns:a16="http://schemas.microsoft.com/office/drawing/2014/main" id="{047D3CF1-5C59-49B1-90BF-9E013EE86B55}"/>
              </a:ext>
            </a:extLst>
          </p:cNvPr>
          <p:cNvPicPr>
            <a:picLocks noChangeAspect="1"/>
          </p:cNvPicPr>
          <p:nvPr/>
        </p:nvPicPr>
        <p:blipFill>
          <a:blip r:embed="rId4"/>
          <a:stretch>
            <a:fillRect/>
          </a:stretch>
        </p:blipFill>
        <p:spPr>
          <a:xfrm>
            <a:off x="10785833" y="67000"/>
            <a:ext cx="872455" cy="794904"/>
          </a:xfrm>
          <a:prstGeom prst="rect">
            <a:avLst/>
          </a:prstGeom>
        </p:spPr>
      </p:pic>
      <p:sp>
        <p:nvSpPr>
          <p:cNvPr id="3" name="Rectangle 2">
            <a:extLst>
              <a:ext uri="{FF2B5EF4-FFF2-40B4-BE49-F238E27FC236}">
                <a16:creationId xmlns:a16="http://schemas.microsoft.com/office/drawing/2014/main" id="{1867C33E-1CF3-4765-82B7-E620C7B5F12F}"/>
              </a:ext>
            </a:extLst>
          </p:cNvPr>
          <p:cNvSpPr/>
          <p:nvPr/>
        </p:nvSpPr>
        <p:spPr>
          <a:xfrm>
            <a:off x="1932911" y="2967451"/>
            <a:ext cx="226503" cy="21811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D760E37-7735-46F7-A206-E99ACEA54405}"/>
              </a:ext>
            </a:extLst>
          </p:cNvPr>
          <p:cNvSpPr/>
          <p:nvPr/>
        </p:nvSpPr>
        <p:spPr>
          <a:xfrm>
            <a:off x="1940725" y="3699833"/>
            <a:ext cx="226503" cy="21811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0383534-0C60-4A0A-A0A0-1FB7FE4E5254}"/>
              </a:ext>
            </a:extLst>
          </p:cNvPr>
          <p:cNvSpPr/>
          <p:nvPr/>
        </p:nvSpPr>
        <p:spPr>
          <a:xfrm>
            <a:off x="6373233" y="2972553"/>
            <a:ext cx="226503" cy="21811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C00000"/>
                </a:solidFill>
              </a:rPr>
              <a:t>X</a:t>
            </a:r>
          </a:p>
        </p:txBody>
      </p:sp>
      <p:sp>
        <p:nvSpPr>
          <p:cNvPr id="8" name="Rectangle 7">
            <a:extLst>
              <a:ext uri="{FF2B5EF4-FFF2-40B4-BE49-F238E27FC236}">
                <a16:creationId xmlns:a16="http://schemas.microsoft.com/office/drawing/2014/main" id="{63327034-9C76-49A9-87B1-A459E4A61BBC}"/>
              </a:ext>
            </a:extLst>
          </p:cNvPr>
          <p:cNvSpPr/>
          <p:nvPr/>
        </p:nvSpPr>
        <p:spPr>
          <a:xfrm>
            <a:off x="6381047" y="3712751"/>
            <a:ext cx="226503" cy="21811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4489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
            <a:extLst>
              <a:ext uri="{FF2B5EF4-FFF2-40B4-BE49-F238E27FC236}">
                <a16:creationId xmlns:a16="http://schemas.microsoft.com/office/drawing/2014/main" id="{ABD87230-C20E-4EBB-A2AB-0C86F665FF20}"/>
              </a:ext>
            </a:extLst>
          </p:cNvPr>
          <p:cNvSpPr>
            <a:spLocks noGrp="1"/>
          </p:cNvSpPr>
          <p:nvPr>
            <p:ph sz="half" idx="1"/>
          </p:nvPr>
        </p:nvSpPr>
        <p:spPr>
          <a:xfrm>
            <a:off x="495599" y="955879"/>
            <a:ext cx="3840034" cy="5063744"/>
          </a:xfrm>
        </p:spPr>
        <p:txBody>
          <a:bodyPr vert="horz" lIns="0" tIns="0" rIns="0" bIns="0" rtlCol="0" anchor="t">
            <a:noAutofit/>
          </a:bodyPr>
          <a:lstStyle/>
          <a:p>
            <a:pPr marL="0" indent="0">
              <a:lnSpc>
                <a:spcPct val="107000"/>
              </a:lnSpc>
              <a:spcBef>
                <a:spcPts val="0"/>
              </a:spcBef>
              <a:buNone/>
            </a:pPr>
            <a:r>
              <a:rPr lang="en-US" sz="1800" b="1" dirty="0">
                <a:solidFill>
                  <a:schemeClr val="accent1">
                    <a:lumMod val="75000"/>
                  </a:schemeClr>
                </a:solidFill>
                <a:latin typeface="Calibri"/>
                <a:ea typeface="Calibri" panose="020F0502020204030204" pitchFamily="34" charset="0"/>
                <a:cs typeface="Times New Roman"/>
              </a:rPr>
              <a:t>TDI Overview will cover:</a:t>
            </a:r>
            <a:endParaRPr lang="en-US" sz="18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Bef>
                <a:spcPts val="0"/>
              </a:spcBef>
              <a:buFont typeface="+mj-lt"/>
              <a:buAutoNum type="arabicPeriod"/>
            </a:pPr>
            <a:r>
              <a:rPr lang="en-US" sz="1400" dirty="0">
                <a:solidFill>
                  <a:schemeClr val="accent1">
                    <a:lumMod val="75000"/>
                  </a:schemeClr>
                </a:solidFill>
                <a:latin typeface="Calibri"/>
                <a:ea typeface="Calibri" panose="020F0502020204030204" pitchFamily="34" charset="0"/>
                <a:cs typeface="Times New Roman"/>
              </a:rPr>
              <a:t>What is TDI?</a:t>
            </a:r>
            <a:endParaRPr lang="en-US" sz="1400" dirty="0">
              <a:solidFill>
                <a:schemeClr val="accent1">
                  <a:lumMod val="75000"/>
                </a:schemeClr>
              </a:solidFill>
              <a:latin typeface="Calibri"/>
              <a:ea typeface="Calibri" panose="020F0502020204030204" pitchFamily="34" charset="0"/>
              <a:cs typeface="Times New Roman" panose="02020603050405020304" pitchFamily="18" charset="0"/>
            </a:endParaRPr>
          </a:p>
          <a:p>
            <a:pPr marL="800100" lvl="1" indent="-342900">
              <a:lnSpc>
                <a:spcPct val="107000"/>
              </a:lnSpc>
              <a:spcBef>
                <a:spcPts val="0"/>
              </a:spcBef>
              <a:buFont typeface="+mj-lt"/>
              <a:buAutoNum type="alphaLcPeriod"/>
            </a:pPr>
            <a:r>
              <a:rPr lang="en-US" sz="1400" dirty="0">
                <a:solidFill>
                  <a:schemeClr val="accent1">
                    <a:lumMod val="75000"/>
                  </a:schemeClr>
                </a:solidFill>
                <a:latin typeface="Calibri"/>
                <a:ea typeface="Calibri" panose="020F0502020204030204" pitchFamily="34" charset="0"/>
                <a:cs typeface="Times New Roman"/>
              </a:rPr>
              <a:t>Different public interfaces of TDI including C++, C-frontend, </a:t>
            </a:r>
            <a:r>
              <a:rPr lang="en-US" sz="1400" dirty="0" err="1">
                <a:solidFill>
                  <a:schemeClr val="accent1">
                    <a:lumMod val="75000"/>
                  </a:schemeClr>
                </a:solidFill>
                <a:latin typeface="Calibri"/>
                <a:ea typeface="Calibri" panose="020F0502020204030204" pitchFamily="34" charset="0"/>
                <a:cs typeface="Times New Roman"/>
              </a:rPr>
              <a:t>TDIRuntime</a:t>
            </a:r>
            <a:r>
              <a:rPr lang="en-US" sz="1400" dirty="0">
                <a:solidFill>
                  <a:schemeClr val="accent1">
                    <a:lumMod val="75000"/>
                  </a:schemeClr>
                </a:solidFill>
                <a:latin typeface="Calibri"/>
                <a:ea typeface="Calibri" panose="020F0502020204030204" pitchFamily="34" charset="0"/>
                <a:cs typeface="Times New Roman"/>
              </a:rPr>
              <a:t>, python CLI</a:t>
            </a:r>
            <a:endParaRPr lang="en-US" sz="1400" dirty="0">
              <a:solidFill>
                <a:schemeClr val="accent1">
                  <a:lumMod val="75000"/>
                </a:schemeClr>
              </a:solidFill>
              <a:latin typeface="Calibri"/>
              <a:ea typeface="Calibri" panose="020F0502020204030204" pitchFamily="34" charset="0"/>
              <a:cs typeface="Times New Roman" panose="02020603050405020304" pitchFamily="18" charset="0"/>
            </a:endParaRPr>
          </a:p>
          <a:p>
            <a:pPr marL="800100" lvl="1" indent="-342900">
              <a:lnSpc>
                <a:spcPct val="107000"/>
              </a:lnSpc>
              <a:spcBef>
                <a:spcPts val="0"/>
              </a:spcBef>
              <a:buFont typeface="+mj-lt"/>
              <a:buAutoNum type="alphaLcPeriod"/>
            </a:pPr>
            <a:r>
              <a:rPr lang="en-US" sz="1400" dirty="0">
                <a:solidFill>
                  <a:schemeClr val="accent1">
                    <a:lumMod val="75000"/>
                  </a:schemeClr>
                </a:solidFill>
                <a:latin typeface="Calibri"/>
                <a:ea typeface="Calibri" panose="020F0502020204030204" pitchFamily="34" charset="0"/>
                <a:cs typeface="Times New Roman"/>
              </a:rPr>
              <a:t>TDI JSON table structure to API mapping and realization of a TDI table</a:t>
            </a:r>
            <a:endParaRPr lang="en-US" sz="1400" dirty="0">
              <a:solidFill>
                <a:schemeClr val="accent1">
                  <a:lumMod val="75000"/>
                </a:schemeClr>
              </a:solidFill>
              <a:latin typeface="Helvetica Neue"/>
              <a:ea typeface="Calibri" panose="020F0502020204030204" pitchFamily="34" charset="0"/>
              <a:cs typeface="Times New Roman" panose="02020603050405020304" pitchFamily="18" charset="0"/>
            </a:endParaRPr>
          </a:p>
          <a:p>
            <a:pPr marL="800100" lvl="1" indent="-342900">
              <a:lnSpc>
                <a:spcPct val="107000"/>
              </a:lnSpc>
              <a:spcBef>
                <a:spcPts val="0"/>
              </a:spcBef>
              <a:buFont typeface="+mj-lt"/>
              <a:buAutoNum type="alphaLcPeriod"/>
            </a:pPr>
            <a:r>
              <a:rPr lang="en-US" sz="1400" dirty="0">
                <a:solidFill>
                  <a:schemeClr val="accent1">
                    <a:lumMod val="75000"/>
                  </a:schemeClr>
                </a:solidFill>
                <a:ea typeface="+mj-lt"/>
                <a:cs typeface="+mj-lt"/>
              </a:rPr>
              <a:t>P4 table/extern or non-P4 feature to TDI JSON table mapping</a:t>
            </a:r>
            <a:endParaRPr lang="en-US" sz="1400" dirty="0">
              <a:solidFill>
                <a:schemeClr val="accent1">
                  <a:lumMod val="75000"/>
                </a:schemeClr>
              </a:solidFill>
              <a:latin typeface="Calibri"/>
              <a:cs typeface="Times New Roman"/>
            </a:endParaRPr>
          </a:p>
          <a:p>
            <a:pPr marL="342900">
              <a:lnSpc>
                <a:spcPct val="107000"/>
              </a:lnSpc>
              <a:spcBef>
                <a:spcPts val="0"/>
              </a:spcBef>
              <a:buAutoNum type="arabicPeriod"/>
            </a:pPr>
            <a:r>
              <a:rPr lang="en-US" sz="1400" dirty="0">
                <a:solidFill>
                  <a:schemeClr val="accent1">
                    <a:lumMod val="75000"/>
                  </a:schemeClr>
                </a:solidFill>
                <a:latin typeface="Calibri"/>
                <a:cs typeface="Times New Roman"/>
              </a:rPr>
              <a:t>Advantages of using TDI over existing control plane API counterparts.</a:t>
            </a:r>
            <a:endParaRPr lang="en-US" sz="1400" dirty="0">
              <a:solidFill>
                <a:schemeClr val="accent1">
                  <a:lumMod val="75000"/>
                </a:schemeClr>
              </a:solidFill>
              <a:latin typeface="Calibri" panose="020F0502020204030204" pitchFamily="34" charset="0"/>
              <a:cs typeface="Times New Roman" panose="02020603050405020304" pitchFamily="18" charset="0"/>
            </a:endParaRPr>
          </a:p>
          <a:p>
            <a:pPr marL="342900">
              <a:lnSpc>
                <a:spcPct val="107000"/>
              </a:lnSpc>
              <a:spcBef>
                <a:spcPts val="0"/>
              </a:spcBef>
              <a:buAutoNum type="arabicPeriod"/>
            </a:pPr>
            <a:r>
              <a:rPr lang="en-US" sz="1400" dirty="0">
                <a:solidFill>
                  <a:schemeClr val="accent1">
                    <a:lumMod val="75000"/>
                  </a:schemeClr>
                </a:solidFill>
                <a:latin typeface="Calibri"/>
                <a:cs typeface="Times New Roman"/>
              </a:rPr>
              <a:t>Roadmap</a:t>
            </a:r>
            <a:endParaRPr lang="en-US" sz="1400" dirty="0">
              <a:solidFill>
                <a:schemeClr val="accent1">
                  <a:lumMod val="75000"/>
                </a:schemeClr>
              </a:solidFill>
              <a:latin typeface="Calibri" panose="020F0502020204030204" pitchFamily="34" charset="0"/>
              <a:cs typeface="Times New Roman" panose="02020603050405020304" pitchFamily="18" charset="0"/>
            </a:endParaRPr>
          </a:p>
          <a:p>
            <a:pPr marL="0" indent="0">
              <a:lnSpc>
                <a:spcPct val="107000"/>
              </a:lnSpc>
              <a:spcBef>
                <a:spcPts val="0"/>
              </a:spcBef>
              <a:buNone/>
            </a:pPr>
            <a:endParaRPr lang="en-US" sz="1600" b="1" dirty="0">
              <a:solidFill>
                <a:schemeClr val="accent1">
                  <a:lumMod val="75000"/>
                </a:schemeClr>
              </a:solidFill>
              <a:latin typeface="Calibri" panose="020F0502020204030204" pitchFamily="34" charset="0"/>
              <a:cs typeface="Times New Roman" panose="02020603050405020304" pitchFamily="18" charset="0"/>
            </a:endParaRPr>
          </a:p>
          <a:p>
            <a:pPr marL="0" indent="0">
              <a:lnSpc>
                <a:spcPct val="107000"/>
              </a:lnSpc>
              <a:spcBef>
                <a:spcPts val="0"/>
              </a:spcBef>
              <a:buNone/>
            </a:pPr>
            <a:r>
              <a:rPr lang="en-US" sz="1600" b="1" dirty="0">
                <a:solidFill>
                  <a:schemeClr val="accent1">
                    <a:lumMod val="75000"/>
                  </a:schemeClr>
                </a:solidFill>
                <a:latin typeface="Calibri" panose="020F0502020204030204" pitchFamily="34" charset="0"/>
                <a:cs typeface="Times New Roman" panose="02020603050405020304" pitchFamily="18" charset="0"/>
              </a:rPr>
              <a:t>TDI Integration with P4 DPDK will cover:</a:t>
            </a:r>
          </a:p>
          <a:p>
            <a:pPr marL="342900" marR="0" lvl="0" indent="-342900">
              <a:lnSpc>
                <a:spcPct val="107000"/>
              </a:lnSpc>
              <a:spcBef>
                <a:spcPts val="0"/>
              </a:spcBef>
              <a:spcAft>
                <a:spcPts val="0"/>
              </a:spcAft>
              <a:buFont typeface="+mj-lt"/>
              <a:buAutoNum type="arabicPeriod"/>
            </a:pPr>
            <a:r>
              <a:rPr lang="en-US" sz="14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The high-level SW architecture overview of the P4-DPDK-TARGET TDI implementation code.</a:t>
            </a:r>
          </a:p>
          <a:p>
            <a:pPr marL="800100" lvl="1" indent="-342900">
              <a:lnSpc>
                <a:spcPct val="107000"/>
              </a:lnSpc>
              <a:spcBef>
                <a:spcPts val="0"/>
              </a:spcBef>
              <a:buFont typeface="+mj-lt"/>
              <a:buAutoNum type="alphaLcPeriod"/>
            </a:pPr>
            <a:r>
              <a:rPr lang="en-US" sz="14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TDI table implementations of P4 PNA architecture tables, P4 DPDK target only P4 features tables, and non-P4 features tables.</a:t>
            </a:r>
          </a:p>
          <a:p>
            <a:pPr marL="800100" lvl="1" indent="-342900">
              <a:lnSpc>
                <a:spcPct val="107000"/>
              </a:lnSpc>
              <a:spcBef>
                <a:spcPts val="0"/>
              </a:spcBef>
              <a:buFont typeface="+mj-lt"/>
              <a:buAutoNum type="alphaLcPeriod"/>
            </a:pPr>
            <a:r>
              <a:rPr lang="en-US" sz="14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Usage of P4C compiler generated files in each layer.</a:t>
            </a:r>
          </a:p>
          <a:p>
            <a:pPr marL="342900" marR="0" lvl="0" indent="-342900">
              <a:lnSpc>
                <a:spcPct val="107000"/>
              </a:lnSpc>
              <a:spcBef>
                <a:spcPts val="0"/>
              </a:spcBef>
              <a:spcAft>
                <a:spcPts val="0"/>
              </a:spcAft>
              <a:buFont typeface="+mj-lt"/>
              <a:buAutoNum type="arabicPeriod"/>
            </a:pPr>
            <a:r>
              <a:rPr lang="en-US" sz="14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Control plane integration with TDI API.</a:t>
            </a:r>
          </a:p>
          <a:p>
            <a:pPr marL="342900" marR="0" lvl="0" indent="-342900">
              <a:lnSpc>
                <a:spcPct val="107000"/>
              </a:lnSpc>
              <a:spcBef>
                <a:spcPts val="0"/>
              </a:spcBef>
              <a:spcAft>
                <a:spcPts val="0"/>
              </a:spcAft>
              <a:buFont typeface="+mj-lt"/>
              <a:buAutoNum type="arabicPeriod"/>
            </a:pPr>
            <a:r>
              <a:rPr lang="en-US" sz="14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Pointers to example programs and instructions.</a:t>
            </a:r>
          </a:p>
          <a:p>
            <a:pPr marL="0" indent="0">
              <a:lnSpc>
                <a:spcPct val="107000"/>
              </a:lnSpc>
              <a:spcBef>
                <a:spcPts val="0"/>
              </a:spcBef>
              <a:buNone/>
            </a:pPr>
            <a:endParaRPr lang="en-US" sz="1600" b="1" dirty="0">
              <a:solidFill>
                <a:srgbClr val="525252"/>
              </a:solidFill>
              <a:latin typeface="IntelOne Display Light"/>
              <a:cs typeface="Times New Roman" panose="02020603050405020304" pitchFamily="18" charset="0"/>
            </a:endParaRPr>
          </a:p>
        </p:txBody>
      </p:sp>
      <p:sp>
        <p:nvSpPr>
          <p:cNvPr id="14" name="Title 3">
            <a:extLst>
              <a:ext uri="{FF2B5EF4-FFF2-40B4-BE49-F238E27FC236}">
                <a16:creationId xmlns:a16="http://schemas.microsoft.com/office/drawing/2014/main" id="{C33A26CC-0470-4C59-A848-2066D3C64498}"/>
              </a:ext>
            </a:extLst>
          </p:cNvPr>
          <p:cNvSpPr>
            <a:spLocks noGrp="1"/>
          </p:cNvSpPr>
          <p:nvPr>
            <p:ph type="title"/>
          </p:nvPr>
        </p:nvSpPr>
        <p:spPr>
          <a:xfrm>
            <a:off x="607484" y="411798"/>
            <a:ext cx="7450100" cy="527262"/>
          </a:xfrm>
        </p:spPr>
        <p:txBody>
          <a:bodyPr>
            <a:normAutofit fontScale="90000"/>
          </a:bodyPr>
          <a:lstStyle/>
          <a:p>
            <a:r>
              <a:rPr lang="en-US" sz="3200" dirty="0">
                <a:cs typeface="Arial"/>
              </a:rPr>
              <a:t>TDI: Overview &amp; P4 DPDK Integration</a:t>
            </a:r>
            <a:endParaRPr lang="en-US" sz="3200" dirty="0"/>
          </a:p>
        </p:txBody>
      </p:sp>
      <p:pic>
        <p:nvPicPr>
          <p:cNvPr id="8" name="Picture 8" descr="Diagram&#10;&#10;Description automatically generated">
            <a:extLst>
              <a:ext uri="{FF2B5EF4-FFF2-40B4-BE49-F238E27FC236}">
                <a16:creationId xmlns:a16="http://schemas.microsoft.com/office/drawing/2014/main" id="{672D869B-EFED-C661-7962-D10CD831AD79}"/>
              </a:ext>
            </a:extLst>
          </p:cNvPr>
          <p:cNvPicPr>
            <a:picLocks noChangeAspect="1"/>
          </p:cNvPicPr>
          <p:nvPr/>
        </p:nvPicPr>
        <p:blipFill>
          <a:blip r:embed="rId2"/>
          <a:stretch>
            <a:fillRect/>
          </a:stretch>
        </p:blipFill>
        <p:spPr>
          <a:xfrm>
            <a:off x="4339806" y="1514855"/>
            <a:ext cx="7049218" cy="4243418"/>
          </a:xfrm>
          <a:prstGeom prst="rect">
            <a:avLst/>
          </a:prstGeom>
        </p:spPr>
      </p:pic>
    </p:spTree>
    <p:extLst>
      <p:ext uri="{BB962C8B-B14F-4D97-AF65-F5344CB8AC3E}">
        <p14:creationId xmlns:p14="http://schemas.microsoft.com/office/powerpoint/2010/main" val="79822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
            <a:extLst>
              <a:ext uri="{FF2B5EF4-FFF2-40B4-BE49-F238E27FC236}">
                <a16:creationId xmlns:a16="http://schemas.microsoft.com/office/drawing/2014/main" id="{ABD87230-C20E-4EBB-A2AB-0C86F665FF20}"/>
              </a:ext>
            </a:extLst>
          </p:cNvPr>
          <p:cNvSpPr>
            <a:spLocks noGrp="1"/>
          </p:cNvSpPr>
          <p:nvPr>
            <p:ph sz="half" idx="1"/>
          </p:nvPr>
        </p:nvSpPr>
        <p:spPr>
          <a:xfrm>
            <a:off x="495599" y="955879"/>
            <a:ext cx="3840034" cy="5063744"/>
          </a:xfrm>
        </p:spPr>
        <p:txBody>
          <a:bodyPr vert="horz" lIns="0" tIns="0" rIns="0" bIns="0" rtlCol="0" anchor="t">
            <a:noAutofit/>
          </a:bodyPr>
          <a:lstStyle/>
          <a:p>
            <a:pPr marL="0" indent="0">
              <a:lnSpc>
                <a:spcPct val="107000"/>
              </a:lnSpc>
              <a:spcBef>
                <a:spcPts val="0"/>
              </a:spcBef>
              <a:buNone/>
            </a:pPr>
            <a:r>
              <a:rPr lang="en-US" sz="1800" b="1" dirty="0">
                <a:latin typeface="Calibri"/>
                <a:ea typeface="Calibri" panose="020F0502020204030204" pitchFamily="34" charset="0"/>
                <a:cs typeface="Times New Roman"/>
              </a:rPr>
              <a:t>For TDI Overview part of presentation, we will cover:</a:t>
            </a:r>
          </a:p>
          <a:p>
            <a:pPr marL="0" indent="0">
              <a:lnSpc>
                <a:spcPct val="107000"/>
              </a:lnSpc>
              <a:spcBef>
                <a:spcPts val="0"/>
              </a:spcBef>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Bef>
                <a:spcPts val="0"/>
              </a:spcBef>
              <a:buFont typeface="+mj-lt"/>
              <a:buAutoNum type="arabicPeriod"/>
            </a:pPr>
            <a:r>
              <a:rPr lang="en-US" sz="1600" dirty="0">
                <a:latin typeface="Calibri"/>
                <a:ea typeface="Calibri" panose="020F0502020204030204" pitchFamily="34" charset="0"/>
                <a:cs typeface="Times New Roman"/>
              </a:rPr>
              <a:t>What is TDI?</a:t>
            </a:r>
            <a:endParaRPr lang="en-US" sz="1600" dirty="0">
              <a:latin typeface="Calibri"/>
              <a:ea typeface="Calibri" panose="020F0502020204030204" pitchFamily="34" charset="0"/>
              <a:cs typeface="Times New Roman" panose="02020603050405020304" pitchFamily="18" charset="0"/>
            </a:endParaRPr>
          </a:p>
          <a:p>
            <a:pPr marL="800100" lvl="1" indent="-342900">
              <a:lnSpc>
                <a:spcPct val="107000"/>
              </a:lnSpc>
              <a:spcBef>
                <a:spcPts val="0"/>
              </a:spcBef>
              <a:buAutoNum type="arabicPeriod"/>
            </a:pPr>
            <a:r>
              <a:rPr lang="en-US" sz="1600" dirty="0">
                <a:latin typeface="Calibri"/>
                <a:ea typeface="Calibri" panose="020F0502020204030204" pitchFamily="34" charset="0"/>
                <a:cs typeface="Times New Roman"/>
              </a:rPr>
              <a:t>Different public interfaces of TDI including C++, C-frontend, </a:t>
            </a:r>
            <a:r>
              <a:rPr lang="en-US" sz="1600" dirty="0" err="1">
                <a:latin typeface="Calibri"/>
                <a:ea typeface="Calibri" panose="020F0502020204030204" pitchFamily="34" charset="0"/>
                <a:cs typeface="Times New Roman"/>
              </a:rPr>
              <a:t>TDIRuntime</a:t>
            </a:r>
            <a:r>
              <a:rPr lang="en-US" sz="1600" dirty="0">
                <a:latin typeface="Calibri"/>
                <a:ea typeface="Calibri" panose="020F0502020204030204" pitchFamily="34" charset="0"/>
                <a:cs typeface="Times New Roman"/>
              </a:rPr>
              <a:t>, python CLI</a:t>
            </a:r>
            <a:endParaRPr lang="en-US" sz="1600" dirty="0">
              <a:latin typeface="Calibri"/>
              <a:ea typeface="Calibri" panose="020F0502020204030204" pitchFamily="34" charset="0"/>
              <a:cs typeface="Times New Roman" panose="02020603050405020304" pitchFamily="18" charset="0"/>
            </a:endParaRPr>
          </a:p>
          <a:p>
            <a:pPr marL="800100" lvl="1" indent="-342900">
              <a:lnSpc>
                <a:spcPct val="107000"/>
              </a:lnSpc>
              <a:spcBef>
                <a:spcPts val="0"/>
              </a:spcBef>
              <a:buAutoNum type="arabicPeriod"/>
            </a:pPr>
            <a:r>
              <a:rPr lang="en-US" sz="1600" dirty="0">
                <a:latin typeface="Calibri"/>
                <a:ea typeface="Calibri" panose="020F0502020204030204" pitchFamily="34" charset="0"/>
                <a:cs typeface="Times New Roman"/>
              </a:rPr>
              <a:t>Different API groups – Init, metadata, Device </a:t>
            </a:r>
            <a:r>
              <a:rPr lang="en-US" sz="1600" dirty="0" err="1">
                <a:latin typeface="Calibri"/>
                <a:ea typeface="Calibri" panose="020F0502020204030204" pitchFamily="34" charset="0"/>
                <a:cs typeface="Times New Roman"/>
              </a:rPr>
              <a:t>mgmt</a:t>
            </a:r>
            <a:r>
              <a:rPr lang="en-US" sz="1600" dirty="0">
                <a:latin typeface="Calibri"/>
                <a:ea typeface="Calibri" panose="020F0502020204030204" pitchFamily="34" charset="0"/>
                <a:cs typeface="Times New Roman"/>
              </a:rPr>
              <a:t>, Table CRUD;</a:t>
            </a:r>
          </a:p>
          <a:p>
            <a:pPr marL="800100" lvl="1" indent="-342900">
              <a:lnSpc>
                <a:spcPct val="107000"/>
              </a:lnSpc>
              <a:spcBef>
                <a:spcPts val="0"/>
              </a:spcBef>
              <a:buAutoNum type="arabicPeriod"/>
            </a:pPr>
            <a:r>
              <a:rPr lang="en-US" sz="1600" dirty="0">
                <a:solidFill>
                  <a:srgbClr val="004A86"/>
                </a:solidFill>
                <a:latin typeface="Calibri"/>
                <a:ea typeface="Calibri" panose="020F0502020204030204" pitchFamily="34" charset="0"/>
                <a:cs typeface="Times New Roman"/>
              </a:rPr>
              <a:t>TDI JSON table structure to API mapping and realization of a TDI table</a:t>
            </a:r>
            <a:endParaRPr lang="en-US" sz="1600" dirty="0">
              <a:solidFill>
                <a:srgbClr val="004A86"/>
              </a:solidFill>
              <a:latin typeface="Helvetica Neue"/>
              <a:ea typeface="Calibri" panose="020F0502020204030204" pitchFamily="34" charset="0"/>
              <a:cs typeface="Times New Roman" panose="02020603050405020304" pitchFamily="18" charset="0"/>
            </a:endParaRPr>
          </a:p>
          <a:p>
            <a:pPr marL="800100" lvl="1" indent="-342900">
              <a:lnSpc>
                <a:spcPct val="107000"/>
              </a:lnSpc>
              <a:spcBef>
                <a:spcPts val="0"/>
              </a:spcBef>
              <a:buAutoNum type="arabicPeriod"/>
            </a:pPr>
            <a:r>
              <a:rPr lang="en-US" sz="1600" dirty="0">
                <a:solidFill>
                  <a:srgbClr val="004A86"/>
                </a:solidFill>
                <a:ea typeface="+mj-lt"/>
                <a:cs typeface="+mj-lt"/>
              </a:rPr>
              <a:t>P4 table/extern or non-P4 feature to TDI JSON table mapping</a:t>
            </a:r>
            <a:endParaRPr lang="en-US" sz="1600" dirty="0">
              <a:solidFill>
                <a:srgbClr val="004A86"/>
              </a:solidFill>
              <a:latin typeface="Calibri"/>
              <a:cs typeface="Times New Roman"/>
            </a:endParaRPr>
          </a:p>
          <a:p>
            <a:pPr marL="342900">
              <a:lnSpc>
                <a:spcPct val="107000"/>
              </a:lnSpc>
              <a:spcBef>
                <a:spcPts val="0"/>
              </a:spcBef>
              <a:buAutoNum type="arabicPeriod"/>
            </a:pPr>
            <a:r>
              <a:rPr lang="en-US" sz="1600" dirty="0">
                <a:solidFill>
                  <a:srgbClr val="004A86"/>
                </a:solidFill>
                <a:latin typeface="Calibri"/>
                <a:cs typeface="Times New Roman"/>
              </a:rPr>
              <a:t>Advantages of using TDI over existing control plane API counterparts.</a:t>
            </a:r>
            <a:endParaRPr lang="en-US" sz="1600" dirty="0">
              <a:solidFill>
                <a:srgbClr val="004A86"/>
              </a:solidFill>
              <a:latin typeface="Calibri" panose="020F0502020204030204" pitchFamily="34" charset="0"/>
              <a:cs typeface="Times New Roman" panose="02020603050405020304" pitchFamily="18" charset="0"/>
            </a:endParaRPr>
          </a:p>
          <a:p>
            <a:pPr marL="342900">
              <a:lnSpc>
                <a:spcPct val="107000"/>
              </a:lnSpc>
              <a:spcBef>
                <a:spcPts val="0"/>
              </a:spcBef>
              <a:buAutoNum type="arabicPeriod"/>
            </a:pPr>
            <a:r>
              <a:rPr lang="en-US" sz="1600" dirty="0">
                <a:solidFill>
                  <a:srgbClr val="004A86"/>
                </a:solidFill>
                <a:latin typeface="Calibri"/>
                <a:cs typeface="Times New Roman"/>
              </a:rPr>
              <a:t>Roadmap</a:t>
            </a:r>
            <a:endParaRPr lang="en-US" sz="1600" dirty="0">
              <a:solidFill>
                <a:srgbClr val="004A86"/>
              </a:solidFill>
              <a:latin typeface="Calibri" panose="020F0502020204030204" pitchFamily="34" charset="0"/>
              <a:cs typeface="Times New Roman" panose="02020603050405020304" pitchFamily="18" charset="0"/>
            </a:endParaRPr>
          </a:p>
          <a:p>
            <a:pPr marL="342900" indent="-342900">
              <a:lnSpc>
                <a:spcPct val="107000"/>
              </a:lnSpc>
              <a:spcBef>
                <a:spcPts val="0"/>
              </a:spcBef>
              <a:buFont typeface="IntelOne Display Light"/>
              <a:buAutoNum type="arabicPeriod"/>
            </a:pPr>
            <a:endParaRPr lang="en-US" sz="1600" dirty="0">
              <a:solidFill>
                <a:srgbClr val="525252"/>
              </a:solidFill>
              <a:latin typeface="Calibri" panose="020F0502020204030204" pitchFamily="34" charset="0"/>
              <a:cs typeface="Times New Roman" panose="02020603050405020304" pitchFamily="18" charset="0"/>
            </a:endParaRPr>
          </a:p>
          <a:p>
            <a:pPr marL="0" indent="0">
              <a:buNone/>
            </a:pPr>
            <a:endParaRPr lang="en-US" dirty="0">
              <a:solidFill>
                <a:srgbClr val="525252"/>
              </a:solidFill>
              <a:latin typeface="IntelOne Display Light"/>
              <a:cs typeface="Times New Roman" panose="02020603050405020304" pitchFamily="18" charset="0"/>
            </a:endParaRPr>
          </a:p>
        </p:txBody>
      </p:sp>
      <p:sp>
        <p:nvSpPr>
          <p:cNvPr id="14" name="Title 3">
            <a:extLst>
              <a:ext uri="{FF2B5EF4-FFF2-40B4-BE49-F238E27FC236}">
                <a16:creationId xmlns:a16="http://schemas.microsoft.com/office/drawing/2014/main" id="{C33A26CC-0470-4C59-A848-2066D3C64498}"/>
              </a:ext>
            </a:extLst>
          </p:cNvPr>
          <p:cNvSpPr>
            <a:spLocks noGrp="1"/>
          </p:cNvSpPr>
          <p:nvPr>
            <p:ph type="title"/>
          </p:nvPr>
        </p:nvSpPr>
        <p:spPr>
          <a:xfrm>
            <a:off x="607484" y="411798"/>
            <a:ext cx="3406716" cy="527262"/>
          </a:xfrm>
        </p:spPr>
        <p:txBody>
          <a:bodyPr>
            <a:normAutofit fontScale="90000"/>
          </a:bodyPr>
          <a:lstStyle/>
          <a:p>
            <a:r>
              <a:rPr lang="en-US" sz="3200">
                <a:cs typeface="Arial"/>
              </a:rPr>
              <a:t>TDI: Overview</a:t>
            </a:r>
            <a:endParaRPr lang="en-US" sz="3200" dirty="0"/>
          </a:p>
        </p:txBody>
      </p:sp>
      <p:pic>
        <p:nvPicPr>
          <p:cNvPr id="8" name="Picture 8" descr="Diagram&#10;&#10;Description automatically generated">
            <a:extLst>
              <a:ext uri="{FF2B5EF4-FFF2-40B4-BE49-F238E27FC236}">
                <a16:creationId xmlns:a16="http://schemas.microsoft.com/office/drawing/2014/main" id="{672D869B-EFED-C661-7962-D10CD831AD79}"/>
              </a:ext>
            </a:extLst>
          </p:cNvPr>
          <p:cNvPicPr>
            <a:picLocks noChangeAspect="1"/>
          </p:cNvPicPr>
          <p:nvPr/>
        </p:nvPicPr>
        <p:blipFill>
          <a:blip r:embed="rId2"/>
          <a:stretch>
            <a:fillRect/>
          </a:stretch>
        </p:blipFill>
        <p:spPr>
          <a:xfrm>
            <a:off x="4339806" y="672890"/>
            <a:ext cx="7049218" cy="4243418"/>
          </a:xfrm>
          <a:prstGeom prst="rect">
            <a:avLst/>
          </a:prstGeom>
        </p:spPr>
      </p:pic>
    </p:spTree>
    <p:extLst>
      <p:ext uri="{BB962C8B-B14F-4D97-AF65-F5344CB8AC3E}">
        <p14:creationId xmlns:p14="http://schemas.microsoft.com/office/powerpoint/2010/main" val="2680888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
            <a:extLst>
              <a:ext uri="{FF2B5EF4-FFF2-40B4-BE49-F238E27FC236}">
                <a16:creationId xmlns:a16="http://schemas.microsoft.com/office/drawing/2014/main" id="{ABD87230-C20E-4EBB-A2AB-0C86F665FF20}"/>
              </a:ext>
            </a:extLst>
          </p:cNvPr>
          <p:cNvSpPr>
            <a:spLocks noGrp="1"/>
          </p:cNvSpPr>
          <p:nvPr>
            <p:ph sz="half" idx="1"/>
          </p:nvPr>
        </p:nvSpPr>
        <p:spPr>
          <a:xfrm>
            <a:off x="495599" y="1114030"/>
            <a:ext cx="5342468" cy="4905593"/>
          </a:xfrm>
        </p:spPr>
        <p:txBody>
          <a:bodyPr/>
          <a:lstStyle/>
          <a:p>
            <a:pPr marL="0" indent="0">
              <a:lnSpc>
                <a:spcPct val="107000"/>
              </a:lnSpc>
              <a:spcBef>
                <a:spcPts val="0"/>
              </a:spcBef>
              <a:buNone/>
            </a:pPr>
            <a:r>
              <a:rPr lang="en-US" sz="1800" b="1" dirty="0">
                <a:latin typeface="Calibri" panose="020F0502020204030204" pitchFamily="34" charset="0"/>
                <a:ea typeface="Calibri" panose="020F0502020204030204" pitchFamily="34" charset="0"/>
                <a:cs typeface="Times New Roman" panose="02020603050405020304" pitchFamily="18" charset="0"/>
              </a:rPr>
              <a:t>For TDI Usage part of presentation, we will cover:</a:t>
            </a:r>
          </a:p>
          <a:p>
            <a:pPr marL="0" indent="0">
              <a:lnSpc>
                <a:spcPct val="107000"/>
              </a:lnSpc>
              <a:spcBef>
                <a:spcPts val="0"/>
              </a:spcBef>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600" dirty="0">
                <a:latin typeface="Calibri" panose="020F0502020204030204" pitchFamily="34" charset="0"/>
                <a:ea typeface="Calibri" panose="020F0502020204030204" pitchFamily="34" charset="0"/>
                <a:cs typeface="Times New Roman" panose="02020603050405020304" pitchFamily="18" charset="0"/>
              </a:rPr>
              <a:t>The </a:t>
            </a:r>
            <a:r>
              <a:rPr lang="en-US" sz="1600" dirty="0" err="1">
                <a:latin typeface="Calibri" panose="020F0502020204030204" pitchFamily="34" charset="0"/>
                <a:ea typeface="Calibri" panose="020F0502020204030204" pitchFamily="34" charset="0"/>
                <a:cs typeface="Times New Roman" panose="02020603050405020304" pitchFamily="18" charset="0"/>
              </a:rPr>
              <a:t>highlevel</a:t>
            </a:r>
            <a:r>
              <a:rPr lang="en-US" sz="1600" dirty="0">
                <a:latin typeface="Calibri" panose="020F0502020204030204" pitchFamily="34" charset="0"/>
                <a:ea typeface="Calibri" panose="020F0502020204030204" pitchFamily="34" charset="0"/>
                <a:cs typeface="Times New Roman" panose="02020603050405020304" pitchFamily="18" charset="0"/>
              </a:rPr>
              <a:t> SW architecture overview of the TDI P4-DPDK-TARGET stack.</a:t>
            </a:r>
          </a:p>
          <a:p>
            <a:pPr marL="800100" lvl="1" indent="-342900">
              <a:lnSpc>
                <a:spcPct val="107000"/>
              </a:lnSpc>
              <a:spcBef>
                <a:spcPts val="0"/>
              </a:spcBef>
              <a:buFont typeface="+mj-lt"/>
              <a:buAutoNum type="arabicPeriod"/>
            </a:pPr>
            <a:r>
              <a:rPr lang="en-US" sz="1600" dirty="0">
                <a:latin typeface="Calibri" panose="020F0502020204030204" pitchFamily="34" charset="0"/>
                <a:ea typeface="Calibri" panose="020F0502020204030204" pitchFamily="34" charset="0"/>
                <a:cs typeface="Times New Roman" panose="02020603050405020304" pitchFamily="18" charset="0"/>
              </a:rPr>
              <a:t>Layers of SW components and their functions.</a:t>
            </a:r>
          </a:p>
          <a:p>
            <a:pPr marL="800100" lvl="1" indent="-342900">
              <a:lnSpc>
                <a:spcPct val="107000"/>
              </a:lnSpc>
              <a:spcBef>
                <a:spcPts val="0"/>
              </a:spcBef>
              <a:buFont typeface="+mj-lt"/>
              <a:buAutoNum type="arabicPeriod"/>
            </a:pPr>
            <a:r>
              <a:rPr lang="en-US" sz="1600" dirty="0">
                <a:latin typeface="Calibri" panose="020F0502020204030204" pitchFamily="34" charset="0"/>
                <a:ea typeface="Calibri" panose="020F0502020204030204" pitchFamily="34" charset="0"/>
                <a:cs typeface="Times New Roman" panose="02020603050405020304" pitchFamily="18" charset="0"/>
              </a:rPr>
              <a:t>Usage of P4C compiler generated files in each layer.</a:t>
            </a:r>
          </a:p>
          <a:p>
            <a:pPr marL="800100" lvl="1" indent="-342900">
              <a:lnSpc>
                <a:spcPct val="107000"/>
              </a:lnSpc>
              <a:spcBef>
                <a:spcPts val="0"/>
              </a:spcBef>
              <a:buFont typeface="+mj-lt"/>
              <a:buAutoNum type="arabicPeriod"/>
            </a:pPr>
            <a:r>
              <a:rPr lang="en-US" sz="1600" dirty="0">
                <a:latin typeface="Calibri" panose="020F0502020204030204" pitchFamily="34" charset="0"/>
                <a:ea typeface="Calibri" panose="020F0502020204030204" pitchFamily="34" charset="0"/>
                <a:cs typeface="Times New Roman" panose="02020603050405020304" pitchFamily="18" charset="0"/>
              </a:rPr>
              <a:t>Control plane integration with TDI interface for P4 and non-P4 network functions.</a:t>
            </a:r>
          </a:p>
          <a:p>
            <a:pPr marL="342900" marR="0" lvl="0" indent="-342900">
              <a:lnSpc>
                <a:spcPct val="107000"/>
              </a:lnSpc>
              <a:spcBef>
                <a:spcPts val="0"/>
              </a:spcBef>
              <a:spcAft>
                <a:spcPts val="0"/>
              </a:spcAft>
              <a:buFont typeface="+mj-lt"/>
              <a:buAutoNum type="arabicPeriod"/>
            </a:pPr>
            <a:r>
              <a:rPr lang="en-US" sz="1600" dirty="0">
                <a:latin typeface="Calibri" panose="020F0502020204030204" pitchFamily="34" charset="0"/>
                <a:ea typeface="Calibri" panose="020F0502020204030204" pitchFamily="34" charset="0"/>
                <a:cs typeface="Times New Roman" panose="02020603050405020304" pitchFamily="18" charset="0"/>
              </a:rPr>
              <a:t>Example TDI table implementation of a P4 PNA architecture constructs (e.g., action selector)</a:t>
            </a:r>
          </a:p>
          <a:p>
            <a:pPr marL="342900" marR="0" lvl="0" indent="-342900">
              <a:lnSpc>
                <a:spcPct val="107000"/>
              </a:lnSpc>
              <a:spcBef>
                <a:spcPts val="0"/>
              </a:spcBef>
              <a:spcAft>
                <a:spcPts val="0"/>
              </a:spcAft>
              <a:buFont typeface="+mj-lt"/>
              <a:buAutoNum type="arabicPeriod"/>
            </a:pPr>
            <a:r>
              <a:rPr lang="en-US" sz="1600" dirty="0">
                <a:latin typeface="Calibri" panose="020F0502020204030204" pitchFamily="34" charset="0"/>
                <a:ea typeface="Calibri" panose="020F0502020204030204" pitchFamily="34" charset="0"/>
                <a:cs typeface="Times New Roman" panose="02020603050405020304" pitchFamily="18" charset="0"/>
              </a:rPr>
              <a:t>Example TDI table implementation of a P4 DPDK target specific constructs (e.g., lookup match table) </a:t>
            </a:r>
          </a:p>
          <a:p>
            <a:pPr marL="342900" marR="0" lvl="0" indent="-342900">
              <a:lnSpc>
                <a:spcPct val="107000"/>
              </a:lnSpc>
              <a:spcBef>
                <a:spcPts val="0"/>
              </a:spcBef>
              <a:spcAft>
                <a:spcPts val="0"/>
              </a:spcAft>
              <a:buFont typeface="+mj-lt"/>
              <a:buAutoNum type="arabicPeriod"/>
            </a:pPr>
            <a:r>
              <a:rPr lang="en-US" sz="1600" dirty="0">
                <a:latin typeface="Calibri" panose="020F0502020204030204" pitchFamily="34" charset="0"/>
                <a:ea typeface="Calibri" panose="020F0502020204030204" pitchFamily="34" charset="0"/>
                <a:cs typeface="Times New Roman" panose="02020603050405020304" pitchFamily="18" charset="0"/>
              </a:rPr>
              <a:t>Example TDI table implementation of a non-P4 programmable feature (e.g. </a:t>
            </a:r>
            <a:r>
              <a:rPr lang="en-US" sz="1600" dirty="0" err="1">
                <a:latin typeface="Calibri" panose="020F0502020204030204" pitchFamily="34" charset="0"/>
                <a:ea typeface="Calibri" panose="020F0502020204030204" pitchFamily="34" charset="0"/>
                <a:cs typeface="Times New Roman" panose="02020603050405020304" pitchFamily="18" charset="0"/>
              </a:rPr>
              <a:t>vdevice</a:t>
            </a:r>
            <a:r>
              <a:rPr lang="en-US" sz="1600" dirty="0">
                <a:latin typeface="Calibri" panose="020F0502020204030204" pitchFamily="34" charset="0"/>
                <a:ea typeface="Calibri" panose="020F0502020204030204" pitchFamily="34" charset="0"/>
                <a:cs typeface="Times New Roman" panose="02020603050405020304" pitchFamily="18" charset="0"/>
              </a:rPr>
              <a:t>)</a:t>
            </a:r>
          </a:p>
          <a:p>
            <a:pPr marL="342900" marR="0" lvl="0" indent="-342900">
              <a:lnSpc>
                <a:spcPct val="107000"/>
              </a:lnSpc>
              <a:spcBef>
                <a:spcPts val="0"/>
              </a:spcBef>
              <a:spcAft>
                <a:spcPts val="0"/>
              </a:spcAft>
              <a:buFont typeface="+mj-lt"/>
              <a:buAutoNum type="arabicPeriod"/>
            </a:pPr>
            <a:r>
              <a:rPr lang="en-US" sz="1600" dirty="0">
                <a:latin typeface="Calibri" panose="020F0502020204030204" pitchFamily="34" charset="0"/>
                <a:ea typeface="Calibri" panose="020F0502020204030204" pitchFamily="34" charset="0"/>
                <a:cs typeface="Times New Roman" panose="02020603050405020304" pitchFamily="18" charset="0"/>
              </a:rPr>
              <a:t>Discuss upcoming plans for supporting common P4 PNA architecture code.</a:t>
            </a:r>
          </a:p>
          <a:p>
            <a:pPr marL="342900" marR="0" lvl="0" indent="-342900">
              <a:lnSpc>
                <a:spcPct val="107000"/>
              </a:lnSpc>
              <a:spcBef>
                <a:spcPts val="0"/>
              </a:spcBef>
              <a:spcAft>
                <a:spcPts val="0"/>
              </a:spcAft>
              <a:buFont typeface="+mj-lt"/>
              <a:buAutoNum type="arabicPeriod"/>
            </a:pPr>
            <a:r>
              <a:rPr lang="en-US" sz="1600" dirty="0">
                <a:latin typeface="Calibri" panose="020F0502020204030204" pitchFamily="34" charset="0"/>
                <a:ea typeface="Calibri" panose="020F0502020204030204" pitchFamily="34" charset="0"/>
                <a:cs typeface="Times New Roman" panose="02020603050405020304" pitchFamily="18" charset="0"/>
              </a:rPr>
              <a:t>Provide pointers to sample P4 files and instructions in the p4lang/p4-dpdk-target repo for P4 community to try out.</a:t>
            </a:r>
          </a:p>
          <a:p>
            <a:pPr marL="342900" marR="0" lvl="0" indent="-342900">
              <a:lnSpc>
                <a:spcPct val="107000"/>
              </a:lnSpc>
              <a:spcBef>
                <a:spcPts val="0"/>
              </a:spcBef>
              <a:spcAft>
                <a:spcPts val="0"/>
              </a:spcAft>
              <a:buFont typeface="+mj-lt"/>
              <a:buAutoNum type="arabicPeriod"/>
            </a:pP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
        <p:nvSpPr>
          <p:cNvPr id="14" name="Title 3">
            <a:extLst>
              <a:ext uri="{FF2B5EF4-FFF2-40B4-BE49-F238E27FC236}">
                <a16:creationId xmlns:a16="http://schemas.microsoft.com/office/drawing/2014/main" id="{C33A26CC-0470-4C59-A848-2066D3C64498}"/>
              </a:ext>
            </a:extLst>
          </p:cNvPr>
          <p:cNvSpPr>
            <a:spLocks noGrp="1"/>
          </p:cNvSpPr>
          <p:nvPr>
            <p:ph type="title"/>
          </p:nvPr>
        </p:nvSpPr>
        <p:spPr>
          <a:xfrm>
            <a:off x="607484" y="411798"/>
            <a:ext cx="10972800" cy="814809"/>
          </a:xfrm>
        </p:spPr>
        <p:txBody>
          <a:bodyPr>
            <a:normAutofit/>
          </a:bodyPr>
          <a:lstStyle/>
          <a:p>
            <a:r>
              <a:rPr lang="en-US" sz="3200"/>
              <a:t>TDI: Usage with P4-DPDK-TARGET</a:t>
            </a:r>
          </a:p>
        </p:txBody>
      </p:sp>
      <p:sp>
        <p:nvSpPr>
          <p:cNvPr id="5" name="Footer Placeholder 4">
            <a:extLst>
              <a:ext uri="{FF2B5EF4-FFF2-40B4-BE49-F238E27FC236}">
                <a16:creationId xmlns:a16="http://schemas.microsoft.com/office/drawing/2014/main" id="{B19471D9-80A7-43B2-AAA5-61ADF3003121}"/>
              </a:ext>
            </a:extLst>
          </p:cNvPr>
          <p:cNvSpPr>
            <a:spLocks noGrp="1"/>
          </p:cNvSpPr>
          <p:nvPr>
            <p:ph type="ftr" sz="quarter" idx="3"/>
          </p:nvPr>
        </p:nvSpPr>
        <p:spPr>
          <a:xfrm>
            <a:off x="76747" y="6431459"/>
            <a:ext cx="3860800" cy="366183"/>
          </a:xfrm>
        </p:spPr>
        <p:txBody>
          <a:bodyPr anchor="ctr">
            <a:normAutofit/>
          </a:bodyPr>
          <a:lstStyle/>
          <a:p>
            <a:pPr>
              <a:spcAft>
                <a:spcPts val="600"/>
              </a:spcAft>
            </a:pPr>
            <a:r>
              <a:rPr lang="en-US"/>
              <a:t>Intel Confidential</a:t>
            </a:r>
          </a:p>
        </p:txBody>
      </p:sp>
      <p:pic>
        <p:nvPicPr>
          <p:cNvPr id="7" name="Content Placeholder 6">
            <a:extLst>
              <a:ext uri="{FF2B5EF4-FFF2-40B4-BE49-F238E27FC236}">
                <a16:creationId xmlns:a16="http://schemas.microsoft.com/office/drawing/2014/main" id="{BFE051D5-19D8-4005-A0E8-38A6094C1E97}"/>
              </a:ext>
            </a:extLst>
          </p:cNvPr>
          <p:cNvPicPr>
            <a:picLocks noGrp="1" noChangeAspect="1"/>
          </p:cNvPicPr>
          <p:nvPr>
            <p:ph sz="half" idx="13"/>
          </p:nvPr>
        </p:nvPicPr>
        <p:blipFill>
          <a:blip r:embed="rId2"/>
          <a:stretch>
            <a:fillRect/>
          </a:stretch>
        </p:blipFill>
        <p:spPr>
          <a:xfrm>
            <a:off x="5949952" y="1226607"/>
            <a:ext cx="5638923" cy="4993240"/>
          </a:xfrm>
          <a:prstGeom prst="rect">
            <a:avLst/>
          </a:prstGeom>
          <a:noFill/>
        </p:spPr>
      </p:pic>
      <p:pic>
        <p:nvPicPr>
          <p:cNvPr id="3" name="Picture 2">
            <a:extLst>
              <a:ext uri="{FF2B5EF4-FFF2-40B4-BE49-F238E27FC236}">
                <a16:creationId xmlns:a16="http://schemas.microsoft.com/office/drawing/2014/main" id="{EADCB4CD-D900-4FD8-A8F2-A58A2A6DC9A9}"/>
              </a:ext>
            </a:extLst>
          </p:cNvPr>
          <p:cNvPicPr>
            <a:picLocks noChangeAspect="1"/>
          </p:cNvPicPr>
          <p:nvPr/>
        </p:nvPicPr>
        <p:blipFill>
          <a:blip r:embed="rId3"/>
          <a:stretch>
            <a:fillRect/>
          </a:stretch>
        </p:blipFill>
        <p:spPr>
          <a:xfrm>
            <a:off x="6121529" y="5276086"/>
            <a:ext cx="2998574" cy="727061"/>
          </a:xfrm>
          <a:prstGeom prst="rect">
            <a:avLst/>
          </a:prstGeom>
        </p:spPr>
      </p:pic>
    </p:spTree>
    <p:extLst>
      <p:ext uri="{BB962C8B-B14F-4D97-AF65-F5344CB8AC3E}">
        <p14:creationId xmlns:p14="http://schemas.microsoft.com/office/powerpoint/2010/main" val="430835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
            <a:extLst>
              <a:ext uri="{FF2B5EF4-FFF2-40B4-BE49-F238E27FC236}">
                <a16:creationId xmlns:a16="http://schemas.microsoft.com/office/drawing/2014/main" id="{ABD87230-C20E-4EBB-A2AB-0C86F665FF20}"/>
              </a:ext>
            </a:extLst>
          </p:cNvPr>
          <p:cNvSpPr>
            <a:spLocks noGrp="1"/>
          </p:cNvSpPr>
          <p:nvPr>
            <p:ph sz="half" idx="1"/>
          </p:nvPr>
        </p:nvSpPr>
        <p:spPr>
          <a:xfrm>
            <a:off x="495599" y="1114030"/>
            <a:ext cx="5342468" cy="4905593"/>
          </a:xfrm>
        </p:spPr>
        <p:txBody>
          <a:bodyPr/>
          <a:lstStyle/>
          <a:p>
            <a:pPr marL="0" indent="0">
              <a:lnSpc>
                <a:spcPct val="107000"/>
              </a:lnSpc>
              <a:spcBef>
                <a:spcPts val="0"/>
              </a:spcBef>
              <a:buNone/>
            </a:pPr>
            <a:r>
              <a:rPr lang="en-US" sz="1800" b="1" dirty="0">
                <a:latin typeface="Calibri" panose="020F0502020204030204" pitchFamily="34" charset="0"/>
                <a:ea typeface="Calibri" panose="020F0502020204030204" pitchFamily="34" charset="0"/>
                <a:cs typeface="Times New Roman" panose="02020603050405020304" pitchFamily="18" charset="0"/>
              </a:rPr>
              <a:t>For TDI Usage part of presentation, we will cover:</a:t>
            </a:r>
          </a:p>
          <a:p>
            <a:pPr marL="0" indent="0">
              <a:lnSpc>
                <a:spcPct val="107000"/>
              </a:lnSpc>
              <a:spcBef>
                <a:spcPts val="0"/>
              </a:spcBef>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600" dirty="0">
                <a:latin typeface="Calibri" panose="020F0502020204030204" pitchFamily="34" charset="0"/>
                <a:ea typeface="Calibri" panose="020F0502020204030204" pitchFamily="34" charset="0"/>
                <a:cs typeface="Times New Roman" panose="02020603050405020304" pitchFamily="18" charset="0"/>
              </a:rPr>
              <a:t>The </a:t>
            </a:r>
            <a:r>
              <a:rPr lang="en-US" sz="1600" dirty="0" err="1">
                <a:latin typeface="Calibri" panose="020F0502020204030204" pitchFamily="34" charset="0"/>
                <a:ea typeface="Calibri" panose="020F0502020204030204" pitchFamily="34" charset="0"/>
                <a:cs typeface="Times New Roman" panose="02020603050405020304" pitchFamily="18" charset="0"/>
              </a:rPr>
              <a:t>highlevel</a:t>
            </a:r>
            <a:r>
              <a:rPr lang="en-US" sz="1600" dirty="0">
                <a:latin typeface="Calibri" panose="020F0502020204030204" pitchFamily="34" charset="0"/>
                <a:ea typeface="Calibri" panose="020F0502020204030204" pitchFamily="34" charset="0"/>
                <a:cs typeface="Times New Roman" panose="02020603050405020304" pitchFamily="18" charset="0"/>
              </a:rPr>
              <a:t> SW architecture overview of the TDI P4-DPDK-TARGET </a:t>
            </a:r>
            <a:r>
              <a:rPr lang="en-US" sz="1600">
                <a:latin typeface="Calibri" panose="020F0502020204030204" pitchFamily="34" charset="0"/>
                <a:ea typeface="Calibri" panose="020F0502020204030204" pitchFamily="34" charset="0"/>
                <a:cs typeface="Times New Roman" panose="02020603050405020304" pitchFamily="18" charset="0"/>
              </a:rPr>
              <a:t>stack.</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
        <p:nvSpPr>
          <p:cNvPr id="14" name="Title 3">
            <a:extLst>
              <a:ext uri="{FF2B5EF4-FFF2-40B4-BE49-F238E27FC236}">
                <a16:creationId xmlns:a16="http://schemas.microsoft.com/office/drawing/2014/main" id="{C33A26CC-0470-4C59-A848-2066D3C64498}"/>
              </a:ext>
            </a:extLst>
          </p:cNvPr>
          <p:cNvSpPr>
            <a:spLocks noGrp="1"/>
          </p:cNvSpPr>
          <p:nvPr>
            <p:ph type="title"/>
          </p:nvPr>
        </p:nvSpPr>
        <p:spPr>
          <a:xfrm>
            <a:off x="607484" y="411798"/>
            <a:ext cx="10972800" cy="814809"/>
          </a:xfrm>
        </p:spPr>
        <p:txBody>
          <a:bodyPr>
            <a:normAutofit/>
          </a:bodyPr>
          <a:lstStyle/>
          <a:p>
            <a:r>
              <a:rPr lang="en-US" sz="3200" dirty="0"/>
              <a:t>TDI: Usage with P4-DPDK-TARGET</a:t>
            </a:r>
          </a:p>
        </p:txBody>
      </p:sp>
      <p:sp>
        <p:nvSpPr>
          <p:cNvPr id="5" name="Footer Placeholder 4">
            <a:extLst>
              <a:ext uri="{FF2B5EF4-FFF2-40B4-BE49-F238E27FC236}">
                <a16:creationId xmlns:a16="http://schemas.microsoft.com/office/drawing/2014/main" id="{B19471D9-80A7-43B2-AAA5-61ADF3003121}"/>
              </a:ext>
            </a:extLst>
          </p:cNvPr>
          <p:cNvSpPr>
            <a:spLocks noGrp="1"/>
          </p:cNvSpPr>
          <p:nvPr>
            <p:ph type="ftr" sz="quarter" idx="3"/>
          </p:nvPr>
        </p:nvSpPr>
        <p:spPr>
          <a:xfrm>
            <a:off x="76747" y="6431459"/>
            <a:ext cx="3860800" cy="366183"/>
          </a:xfrm>
        </p:spPr>
        <p:txBody>
          <a:bodyPr anchor="ctr">
            <a:normAutofit/>
          </a:bodyPr>
          <a:lstStyle/>
          <a:p>
            <a:pPr>
              <a:spcAft>
                <a:spcPts val="600"/>
              </a:spcAft>
            </a:pPr>
            <a:r>
              <a:rPr lang="en-US"/>
              <a:t>Intel Confidential</a:t>
            </a:r>
          </a:p>
        </p:txBody>
      </p:sp>
      <p:pic>
        <p:nvPicPr>
          <p:cNvPr id="7" name="Content Placeholder 6">
            <a:extLst>
              <a:ext uri="{FF2B5EF4-FFF2-40B4-BE49-F238E27FC236}">
                <a16:creationId xmlns:a16="http://schemas.microsoft.com/office/drawing/2014/main" id="{BFE051D5-19D8-4005-A0E8-38A6094C1E97}"/>
              </a:ext>
            </a:extLst>
          </p:cNvPr>
          <p:cNvPicPr>
            <a:picLocks noGrp="1" noChangeAspect="1"/>
          </p:cNvPicPr>
          <p:nvPr>
            <p:ph sz="half" idx="13"/>
          </p:nvPr>
        </p:nvPicPr>
        <p:blipFill>
          <a:blip r:embed="rId2"/>
          <a:stretch>
            <a:fillRect/>
          </a:stretch>
        </p:blipFill>
        <p:spPr>
          <a:xfrm>
            <a:off x="5949952" y="1226607"/>
            <a:ext cx="5638923" cy="4993240"/>
          </a:xfrm>
          <a:prstGeom prst="rect">
            <a:avLst/>
          </a:prstGeom>
          <a:noFill/>
        </p:spPr>
      </p:pic>
      <p:pic>
        <p:nvPicPr>
          <p:cNvPr id="3" name="Picture 2">
            <a:extLst>
              <a:ext uri="{FF2B5EF4-FFF2-40B4-BE49-F238E27FC236}">
                <a16:creationId xmlns:a16="http://schemas.microsoft.com/office/drawing/2014/main" id="{EADCB4CD-D900-4FD8-A8F2-A58A2A6DC9A9}"/>
              </a:ext>
            </a:extLst>
          </p:cNvPr>
          <p:cNvPicPr>
            <a:picLocks noChangeAspect="1"/>
          </p:cNvPicPr>
          <p:nvPr/>
        </p:nvPicPr>
        <p:blipFill>
          <a:blip r:embed="rId3"/>
          <a:stretch>
            <a:fillRect/>
          </a:stretch>
        </p:blipFill>
        <p:spPr>
          <a:xfrm>
            <a:off x="6121529" y="5276086"/>
            <a:ext cx="2998574" cy="727061"/>
          </a:xfrm>
          <a:prstGeom prst="rect">
            <a:avLst/>
          </a:prstGeom>
        </p:spPr>
      </p:pic>
    </p:spTree>
    <p:extLst>
      <p:ext uri="{BB962C8B-B14F-4D97-AF65-F5344CB8AC3E}">
        <p14:creationId xmlns:p14="http://schemas.microsoft.com/office/powerpoint/2010/main" val="2839818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Intel Template - White">
  <a:themeElements>
    <a:clrScheme name="Intel2020">
      <a:dk1>
        <a:srgbClr val="525252"/>
      </a:dk1>
      <a:lt1>
        <a:srgbClr val="FFFFFF"/>
      </a:lt1>
      <a:dk2>
        <a:srgbClr val="004A86"/>
      </a:dk2>
      <a:lt2>
        <a:srgbClr val="FFFFFF"/>
      </a:lt2>
      <a:accent1>
        <a:srgbClr val="0068B5"/>
      </a:accent1>
      <a:accent2>
        <a:srgbClr val="00C7FD"/>
      </a:accent2>
      <a:accent3>
        <a:srgbClr val="FEC91B"/>
      </a:accent3>
      <a:accent4>
        <a:srgbClr val="E96115"/>
      </a:accent4>
      <a:accent5>
        <a:srgbClr val="8F5DA2"/>
      </a:accent5>
      <a:accent6>
        <a:srgbClr val="8BAE46"/>
      </a:accent6>
      <a:hlink>
        <a:srgbClr val="00C7FD"/>
      </a:hlink>
      <a:folHlink>
        <a:srgbClr val="0068B5"/>
      </a:folHlink>
    </a:clrScheme>
    <a:fontScheme name="IntelOne">
      <a:majorFont>
        <a:latin typeface="IntelOne Display Light"/>
        <a:ea typeface="Helvetica Neue"/>
        <a:cs typeface="Helvetica Neue"/>
      </a:majorFont>
      <a:minorFont>
        <a:latin typeface="IntelOne Display Regular"/>
        <a:ea typeface="Helvetica Neue"/>
        <a:cs typeface="Helvetica Neu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2428</TotalTime>
  <Words>834</Words>
  <Application>Microsoft Office PowerPoint</Application>
  <PresentationFormat>Widescreen</PresentationFormat>
  <Paragraphs>68</Paragraphs>
  <Slides>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Helvetica Neue</vt:lpstr>
      <vt:lpstr>IntelOne Display Light</vt:lpstr>
      <vt:lpstr>IntelOne Display Regular</vt:lpstr>
      <vt:lpstr>1_Intel Template - White</vt:lpstr>
      <vt:lpstr>P4 Spring Workshop Topic Submission</vt:lpstr>
      <vt:lpstr>TDI: Overview &amp; P4 DPDK Integration</vt:lpstr>
      <vt:lpstr>TDI: Overview</vt:lpstr>
      <vt:lpstr>TDI: Usage with P4-DPDK-TARGET</vt:lpstr>
      <vt:lpstr>TDI: Usage with P4-DPDK-TARGET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P4 Spring Workshop Topic Submission</dc:title>
  <dc:creator>Hilliard, Brie</dc:creator>
  <cp:lastModifiedBy>Choi, James</cp:lastModifiedBy>
  <cp:revision>3</cp:revision>
  <dcterms:created xsi:type="dcterms:W3CDTF">2022-03-02T22:46:08Z</dcterms:created>
  <dcterms:modified xsi:type="dcterms:W3CDTF">2022-04-15T22:44:41Z</dcterms:modified>
</cp:coreProperties>
</file>