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F4B4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F4B4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F4B4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F4B4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CCC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30566" y="2153556"/>
            <a:ext cx="28270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F4B4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5404" y="352905"/>
            <a:ext cx="9296398" cy="72294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43088" y="7708088"/>
            <a:ext cx="8089900" cy="1053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77385" algn="l"/>
              </a:tabLst>
            </a:pPr>
            <a:r>
              <a:rPr sz="6750" spc="944" dirty="0">
                <a:solidFill>
                  <a:srgbClr val="4F4B44"/>
                </a:solidFill>
                <a:latin typeface="Cambria"/>
                <a:cs typeface="Cambria"/>
              </a:rPr>
              <a:t>G</a:t>
            </a:r>
            <a:r>
              <a:rPr sz="6750" spc="-14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6750" spc="65" dirty="0">
                <a:solidFill>
                  <a:srgbClr val="4F4B44"/>
                </a:solidFill>
                <a:latin typeface="Cambria"/>
                <a:cs typeface="Cambria"/>
              </a:rPr>
              <a:t>I</a:t>
            </a:r>
            <a:r>
              <a:rPr sz="6750" spc="-14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6750" spc="365" dirty="0">
                <a:solidFill>
                  <a:srgbClr val="4F4B44"/>
                </a:solidFill>
                <a:latin typeface="Cambria"/>
                <a:cs typeface="Cambria"/>
              </a:rPr>
              <a:t>V</a:t>
            </a:r>
            <a:r>
              <a:rPr sz="6750" spc="-135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6750" spc="65" dirty="0">
                <a:solidFill>
                  <a:srgbClr val="4F4B44"/>
                </a:solidFill>
                <a:latin typeface="Cambria"/>
                <a:cs typeface="Cambria"/>
              </a:rPr>
              <a:t>I</a:t>
            </a:r>
            <a:r>
              <a:rPr sz="6750" spc="-14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6750" spc="365" dirty="0">
                <a:solidFill>
                  <a:srgbClr val="4F4B44"/>
                </a:solidFill>
                <a:latin typeface="Cambria"/>
                <a:cs typeface="Cambria"/>
              </a:rPr>
              <a:t>N</a:t>
            </a:r>
            <a:r>
              <a:rPr sz="6750" spc="-14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6750" spc="885" dirty="0">
                <a:solidFill>
                  <a:srgbClr val="4F4B44"/>
                </a:solidFill>
                <a:latin typeface="Cambria"/>
                <a:cs typeface="Cambria"/>
              </a:rPr>
              <a:t>G</a:t>
            </a:r>
            <a:r>
              <a:rPr sz="6750" dirty="0">
                <a:solidFill>
                  <a:srgbClr val="4F4B44"/>
                </a:solidFill>
                <a:latin typeface="Cambria"/>
                <a:cs typeface="Cambria"/>
              </a:rPr>
              <a:t>	</a:t>
            </a:r>
            <a:r>
              <a:rPr sz="6750" spc="250" dirty="0">
                <a:solidFill>
                  <a:srgbClr val="4F4B44"/>
                </a:solidFill>
                <a:latin typeface="Cambria"/>
                <a:cs typeface="Cambria"/>
              </a:rPr>
              <a:t>R</a:t>
            </a:r>
            <a:r>
              <a:rPr sz="6750" spc="-14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6750" spc="969" dirty="0">
                <a:solidFill>
                  <a:srgbClr val="4F4B44"/>
                </a:solidFill>
                <a:latin typeface="Cambria"/>
                <a:cs typeface="Cambria"/>
              </a:rPr>
              <a:t>O</a:t>
            </a:r>
            <a:r>
              <a:rPr sz="6750" spc="-14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6750" spc="969" dirty="0">
                <a:solidFill>
                  <a:srgbClr val="4F4B44"/>
                </a:solidFill>
                <a:latin typeface="Cambria"/>
                <a:cs typeface="Cambria"/>
              </a:rPr>
              <a:t>O</a:t>
            </a:r>
            <a:r>
              <a:rPr sz="6750" spc="-14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6750" spc="200" dirty="0">
                <a:solidFill>
                  <a:srgbClr val="4F4B44"/>
                </a:solidFill>
                <a:latin typeface="Cambria"/>
                <a:cs typeface="Cambria"/>
              </a:rPr>
              <a:t>T</a:t>
            </a:r>
            <a:r>
              <a:rPr sz="6750" spc="-140" dirty="0">
                <a:solidFill>
                  <a:srgbClr val="4F4B44"/>
                </a:solidFill>
                <a:latin typeface="Cambria"/>
                <a:cs typeface="Cambria"/>
              </a:rPr>
              <a:t> </a:t>
            </a:r>
            <a:r>
              <a:rPr sz="6750" spc="15" dirty="0">
                <a:solidFill>
                  <a:srgbClr val="4F4B44"/>
                </a:solidFill>
                <a:latin typeface="Cambria"/>
                <a:cs typeface="Cambria"/>
              </a:rPr>
              <a:t>S</a:t>
            </a:r>
            <a:endParaRPr sz="67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0463" y="9041002"/>
            <a:ext cx="738949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43075" algn="l"/>
                <a:tab pos="4527550" algn="l"/>
                <a:tab pos="5495925" algn="l"/>
              </a:tabLst>
            </a:pPr>
            <a:r>
              <a:rPr sz="2350" spc="370" dirty="0">
                <a:solidFill>
                  <a:srgbClr val="4F4B44"/>
                </a:solidFill>
                <a:latin typeface="Trebuchet MS"/>
                <a:cs typeface="Trebuchet MS"/>
              </a:rPr>
              <a:t>S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225" dirty="0">
                <a:solidFill>
                  <a:srgbClr val="4F4B44"/>
                </a:solidFill>
                <a:latin typeface="Trebuchet MS"/>
                <a:cs typeface="Trebuchet MS"/>
              </a:rPr>
              <a:t>Y</a:t>
            </a:r>
            <a:r>
              <a:rPr sz="2350" spc="-2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370" dirty="0">
                <a:solidFill>
                  <a:srgbClr val="4F4B44"/>
                </a:solidFill>
                <a:latin typeface="Trebuchet MS"/>
                <a:cs typeface="Trebuchet MS"/>
              </a:rPr>
              <a:t>S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145" dirty="0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sz="2350" spc="-2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135" dirty="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430" dirty="0">
                <a:solidFill>
                  <a:srgbClr val="4F4B44"/>
                </a:solidFill>
                <a:latin typeface="Trebuchet MS"/>
                <a:cs typeface="Trebuchet MS"/>
              </a:rPr>
              <a:t>M</a:t>
            </a:r>
            <a:r>
              <a:rPr sz="2350" dirty="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sz="2350" spc="305" dirty="0">
                <a:solidFill>
                  <a:srgbClr val="4F4B44"/>
                </a:solidFill>
                <a:latin typeface="Trebuchet MS"/>
                <a:cs typeface="Trebuchet MS"/>
              </a:rPr>
              <a:t>C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204" dirty="0">
                <a:solidFill>
                  <a:srgbClr val="4F4B44"/>
                </a:solidFill>
                <a:latin typeface="Trebuchet MS"/>
                <a:cs typeface="Trebuchet MS"/>
              </a:rPr>
              <a:t>O</a:t>
            </a:r>
            <a:r>
              <a:rPr sz="2350" spc="-2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270" dirty="0">
                <a:solidFill>
                  <a:srgbClr val="4F4B44"/>
                </a:solidFill>
                <a:latin typeface="Trebuchet MS"/>
                <a:cs typeface="Trebuchet MS"/>
              </a:rPr>
              <a:t>N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305" dirty="0">
                <a:solidFill>
                  <a:srgbClr val="4F4B44"/>
                </a:solidFill>
                <a:latin typeface="Trebuchet MS"/>
                <a:cs typeface="Trebuchet MS"/>
              </a:rPr>
              <a:t>C</a:t>
            </a:r>
            <a:r>
              <a:rPr sz="2350" spc="-2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135" dirty="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180" dirty="0">
                <a:solidFill>
                  <a:srgbClr val="4F4B44"/>
                </a:solidFill>
                <a:latin typeface="Trebuchet MS"/>
                <a:cs typeface="Trebuchet MS"/>
              </a:rPr>
              <a:t>P</a:t>
            </a:r>
            <a:r>
              <a:rPr sz="2350" spc="-2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135" dirty="0">
                <a:solidFill>
                  <a:srgbClr val="4F4B44"/>
                </a:solidFill>
                <a:latin typeface="Trebuchet MS"/>
                <a:cs typeface="Trebuchet MS"/>
              </a:rPr>
              <a:t>E</a:t>
            </a:r>
            <a:r>
              <a:rPr sz="2350" spc="-2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305" dirty="0">
                <a:solidFill>
                  <a:srgbClr val="4F4B44"/>
                </a:solidFill>
                <a:latin typeface="Trebuchet MS"/>
                <a:cs typeface="Trebuchet MS"/>
              </a:rPr>
              <a:t>C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145" dirty="0">
                <a:solidFill>
                  <a:srgbClr val="4F4B44"/>
                </a:solidFill>
                <a:latin typeface="Trebuchet MS"/>
                <a:cs typeface="Trebuchet MS"/>
              </a:rPr>
              <a:t>T</a:t>
            </a:r>
            <a:r>
              <a:rPr sz="2350" spc="-2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320" dirty="0">
                <a:solidFill>
                  <a:srgbClr val="4F4B44"/>
                </a:solidFill>
                <a:latin typeface="Trebuchet MS"/>
                <a:cs typeface="Trebuchet MS"/>
              </a:rPr>
              <a:t>S</a:t>
            </a:r>
            <a:r>
              <a:rPr sz="2350" dirty="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sz="2350" spc="204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270" dirty="0">
                <a:solidFill>
                  <a:srgbClr val="4F4B44"/>
                </a:solidFill>
                <a:latin typeface="Trebuchet MS"/>
                <a:cs typeface="Trebuchet MS"/>
              </a:rPr>
              <a:t>N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204" dirty="0">
                <a:solidFill>
                  <a:srgbClr val="4F4B44"/>
                </a:solidFill>
                <a:latin typeface="Trebuchet MS"/>
                <a:cs typeface="Trebuchet MS"/>
              </a:rPr>
              <a:t>D</a:t>
            </a:r>
            <a:r>
              <a:rPr sz="2350" dirty="0">
                <a:solidFill>
                  <a:srgbClr val="4F4B44"/>
                </a:solidFill>
                <a:latin typeface="Trebuchet MS"/>
                <a:cs typeface="Trebuchet MS"/>
              </a:rPr>
              <a:t>	</a:t>
            </a:r>
            <a:r>
              <a:rPr sz="2350" spc="204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270" dirty="0">
                <a:solidFill>
                  <a:srgbClr val="4F4B44"/>
                </a:solidFill>
                <a:latin typeface="Trebuchet MS"/>
                <a:cs typeface="Trebuchet MS"/>
              </a:rPr>
              <a:t>N</a:t>
            </a:r>
            <a:r>
              <a:rPr sz="2350" spc="-2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204" dirty="0">
                <a:solidFill>
                  <a:srgbClr val="4F4B44"/>
                </a:solidFill>
                <a:latin typeface="Trebuchet MS"/>
                <a:cs typeface="Trebuchet MS"/>
              </a:rPr>
              <a:t>A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130" dirty="0">
                <a:solidFill>
                  <a:srgbClr val="4F4B44"/>
                </a:solidFill>
                <a:latin typeface="Trebuchet MS"/>
                <a:cs typeface="Trebuchet MS"/>
              </a:rPr>
              <a:t>L</a:t>
            </a:r>
            <a:r>
              <a:rPr sz="2350" spc="-2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225" dirty="0">
                <a:solidFill>
                  <a:srgbClr val="4F4B44"/>
                </a:solidFill>
                <a:latin typeface="Trebuchet MS"/>
                <a:cs typeface="Trebuchet MS"/>
              </a:rPr>
              <a:t>Y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370" dirty="0">
                <a:solidFill>
                  <a:srgbClr val="4F4B44"/>
                </a:solidFill>
                <a:latin typeface="Trebuchet MS"/>
                <a:cs typeface="Trebuchet MS"/>
              </a:rPr>
              <a:t>S</a:t>
            </a:r>
            <a:r>
              <a:rPr sz="2350" spc="-23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-40" dirty="0">
                <a:solidFill>
                  <a:srgbClr val="4F4B44"/>
                </a:solidFill>
                <a:latin typeface="Trebuchet MS"/>
                <a:cs typeface="Trebuchet MS"/>
              </a:rPr>
              <a:t>I</a:t>
            </a:r>
            <a:r>
              <a:rPr sz="2350" spc="-2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2350" spc="320" dirty="0">
                <a:solidFill>
                  <a:srgbClr val="4F4B44"/>
                </a:solidFill>
                <a:latin typeface="Trebuchet MS"/>
                <a:cs typeface="Trebuchet MS"/>
              </a:rPr>
              <a:t>S</a:t>
            </a:r>
            <a:endParaRPr sz="235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5793" y="1364352"/>
            <a:ext cx="12658725" cy="3854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sz="3600" dirty="0">
                <a:latin typeface="Cambria"/>
                <a:cs typeface="Cambria"/>
              </a:rPr>
              <a:t>GivingRoots</a:t>
            </a:r>
            <a:r>
              <a:rPr sz="3600" spc="-50" dirty="0">
                <a:latin typeface="Cambria"/>
                <a:cs typeface="Cambria"/>
              </a:rPr>
              <a:t> </a:t>
            </a:r>
            <a:r>
              <a:rPr sz="3600" spc="-30" dirty="0">
                <a:latin typeface="Cambria"/>
                <a:cs typeface="Cambria"/>
              </a:rPr>
              <a:t>is</a:t>
            </a:r>
            <a:r>
              <a:rPr sz="3600" spc="-50" dirty="0">
                <a:latin typeface="Cambria"/>
                <a:cs typeface="Cambria"/>
              </a:rPr>
              <a:t> </a:t>
            </a:r>
            <a:r>
              <a:rPr sz="3600" dirty="0">
                <a:latin typeface="Cambria"/>
                <a:cs typeface="Cambria"/>
              </a:rPr>
              <a:t>more</a:t>
            </a:r>
            <a:r>
              <a:rPr sz="3600" spc="-50" dirty="0">
                <a:latin typeface="Cambria"/>
                <a:cs typeface="Cambria"/>
              </a:rPr>
              <a:t> </a:t>
            </a:r>
            <a:r>
              <a:rPr sz="3600" dirty="0">
                <a:latin typeface="Cambria"/>
                <a:cs typeface="Cambria"/>
              </a:rPr>
              <a:t>than</a:t>
            </a:r>
            <a:r>
              <a:rPr sz="3600" spc="-45" dirty="0">
                <a:latin typeface="Cambria"/>
                <a:cs typeface="Cambria"/>
              </a:rPr>
              <a:t> </a:t>
            </a:r>
            <a:r>
              <a:rPr sz="3600" dirty="0">
                <a:latin typeface="Cambria"/>
                <a:cs typeface="Cambria"/>
              </a:rPr>
              <a:t>just</a:t>
            </a:r>
            <a:r>
              <a:rPr sz="3600" spc="-50" dirty="0">
                <a:latin typeface="Cambria"/>
                <a:cs typeface="Cambria"/>
              </a:rPr>
              <a:t> </a:t>
            </a:r>
            <a:r>
              <a:rPr sz="3600" dirty="0">
                <a:latin typeface="Cambria"/>
                <a:cs typeface="Cambria"/>
              </a:rPr>
              <a:t>an</a:t>
            </a:r>
            <a:r>
              <a:rPr sz="3600" spc="-50" dirty="0">
                <a:latin typeface="Cambria"/>
                <a:cs typeface="Cambria"/>
              </a:rPr>
              <a:t> </a:t>
            </a:r>
            <a:r>
              <a:rPr sz="3600" spc="-270" dirty="0">
                <a:latin typeface="Cambria"/>
                <a:cs typeface="Cambria"/>
              </a:rPr>
              <a:t>app—</a:t>
            </a:r>
            <a:r>
              <a:rPr sz="3600" spc="-80" dirty="0">
                <a:latin typeface="Cambria"/>
                <a:cs typeface="Cambria"/>
              </a:rPr>
              <a:t>it’s</a:t>
            </a:r>
            <a:r>
              <a:rPr sz="3600" spc="-45" dirty="0">
                <a:latin typeface="Cambria"/>
                <a:cs typeface="Cambria"/>
              </a:rPr>
              <a:t> </a:t>
            </a:r>
            <a:r>
              <a:rPr sz="3600" dirty="0">
                <a:latin typeface="Cambria"/>
                <a:cs typeface="Cambria"/>
              </a:rPr>
              <a:t>a</a:t>
            </a:r>
            <a:r>
              <a:rPr sz="3600" spc="-50" dirty="0">
                <a:latin typeface="Cambria"/>
                <a:cs typeface="Cambria"/>
              </a:rPr>
              <a:t> </a:t>
            </a:r>
            <a:r>
              <a:rPr sz="3600" spc="-80" dirty="0">
                <a:latin typeface="Cambria"/>
                <a:cs typeface="Cambria"/>
              </a:rPr>
              <a:t>data-</a:t>
            </a:r>
            <a:r>
              <a:rPr sz="3600" spc="-30" dirty="0">
                <a:latin typeface="Cambria"/>
                <a:cs typeface="Cambria"/>
              </a:rPr>
              <a:t>driven</a:t>
            </a:r>
            <a:r>
              <a:rPr sz="3600" spc="-50" dirty="0">
                <a:latin typeface="Cambria"/>
                <a:cs typeface="Cambria"/>
              </a:rPr>
              <a:t> </a:t>
            </a:r>
            <a:r>
              <a:rPr sz="3600" spc="-10" dirty="0">
                <a:latin typeface="Cambria"/>
                <a:cs typeface="Cambria"/>
              </a:rPr>
              <a:t>nonprofit </a:t>
            </a:r>
            <a:r>
              <a:rPr sz="3600" dirty="0">
                <a:latin typeface="Cambria"/>
                <a:cs typeface="Cambria"/>
              </a:rPr>
              <a:t>platform</a:t>
            </a:r>
            <a:r>
              <a:rPr sz="3600" spc="-10" dirty="0">
                <a:latin typeface="Cambria"/>
                <a:cs typeface="Cambria"/>
              </a:rPr>
              <a:t> </a:t>
            </a:r>
            <a:r>
              <a:rPr sz="3600" dirty="0">
                <a:latin typeface="Cambria"/>
                <a:cs typeface="Cambria"/>
              </a:rPr>
              <a:t>that</a:t>
            </a:r>
            <a:r>
              <a:rPr sz="3600" spc="-10" dirty="0">
                <a:latin typeface="Cambria"/>
                <a:cs typeface="Cambria"/>
              </a:rPr>
              <a:t> </a:t>
            </a:r>
            <a:r>
              <a:rPr sz="3600" spc="-25" dirty="0">
                <a:latin typeface="Cambria"/>
                <a:cs typeface="Cambria"/>
              </a:rPr>
              <a:t>embodies</a:t>
            </a:r>
            <a:r>
              <a:rPr sz="3600" spc="-10" dirty="0">
                <a:latin typeface="Cambria"/>
                <a:cs typeface="Cambria"/>
              </a:rPr>
              <a:t> </a:t>
            </a:r>
            <a:r>
              <a:rPr sz="3600" dirty="0">
                <a:latin typeface="Cambria"/>
                <a:cs typeface="Cambria"/>
              </a:rPr>
              <a:t>the</a:t>
            </a:r>
            <a:r>
              <a:rPr sz="3600" spc="-10" dirty="0">
                <a:latin typeface="Cambria"/>
                <a:cs typeface="Cambria"/>
              </a:rPr>
              <a:t> </a:t>
            </a:r>
            <a:r>
              <a:rPr sz="3600" spc="-25" dirty="0">
                <a:latin typeface="Cambria"/>
                <a:cs typeface="Cambria"/>
              </a:rPr>
              <a:t>principles</a:t>
            </a:r>
            <a:r>
              <a:rPr sz="3600" spc="-10" dirty="0">
                <a:latin typeface="Cambria"/>
                <a:cs typeface="Cambria"/>
              </a:rPr>
              <a:t> </a:t>
            </a:r>
            <a:r>
              <a:rPr sz="3600" spc="65" dirty="0">
                <a:latin typeface="Cambria"/>
                <a:cs typeface="Cambria"/>
              </a:rPr>
              <a:t>of</a:t>
            </a:r>
            <a:r>
              <a:rPr sz="3600" spc="-5" dirty="0">
                <a:latin typeface="Cambria"/>
                <a:cs typeface="Cambria"/>
              </a:rPr>
              <a:t> </a:t>
            </a:r>
            <a:r>
              <a:rPr sz="3600" dirty="0">
                <a:latin typeface="Cambria"/>
                <a:cs typeface="Cambria"/>
              </a:rPr>
              <a:t>efficient</a:t>
            </a:r>
            <a:r>
              <a:rPr sz="3600" spc="-10" dirty="0">
                <a:latin typeface="Cambria"/>
                <a:cs typeface="Cambria"/>
              </a:rPr>
              <a:t> </a:t>
            </a:r>
            <a:r>
              <a:rPr sz="3600" spc="-110" dirty="0">
                <a:latin typeface="Cambria"/>
                <a:cs typeface="Cambria"/>
              </a:rPr>
              <a:t>system</a:t>
            </a:r>
            <a:r>
              <a:rPr sz="3600" spc="-10" dirty="0">
                <a:latin typeface="Cambria"/>
                <a:cs typeface="Cambria"/>
              </a:rPr>
              <a:t> design, </a:t>
            </a:r>
            <a:r>
              <a:rPr sz="3600" spc="-40" dirty="0">
                <a:latin typeface="Cambria"/>
                <a:cs typeface="Cambria"/>
              </a:rPr>
              <a:t>secure</a:t>
            </a:r>
            <a:r>
              <a:rPr sz="3600" spc="-90" dirty="0">
                <a:latin typeface="Cambria"/>
                <a:cs typeface="Cambria"/>
              </a:rPr>
              <a:t> </a:t>
            </a:r>
            <a:r>
              <a:rPr sz="3600" dirty="0">
                <a:latin typeface="Cambria"/>
                <a:cs typeface="Cambria"/>
              </a:rPr>
              <a:t>information</a:t>
            </a:r>
            <a:r>
              <a:rPr sz="3600" spc="-90" dirty="0">
                <a:latin typeface="Cambria"/>
                <a:cs typeface="Cambria"/>
              </a:rPr>
              <a:t> </a:t>
            </a:r>
            <a:r>
              <a:rPr sz="3600" spc="-25" dirty="0">
                <a:latin typeface="Cambria"/>
                <a:cs typeface="Cambria"/>
              </a:rPr>
              <a:t>processing,</a:t>
            </a:r>
            <a:r>
              <a:rPr sz="3600" spc="-90" dirty="0">
                <a:latin typeface="Cambria"/>
                <a:cs typeface="Cambria"/>
              </a:rPr>
              <a:t> </a:t>
            </a:r>
            <a:r>
              <a:rPr sz="3600" dirty="0">
                <a:latin typeface="Cambria"/>
                <a:cs typeface="Cambria"/>
              </a:rPr>
              <a:t>and</a:t>
            </a:r>
            <a:r>
              <a:rPr sz="3600" spc="-90" dirty="0">
                <a:latin typeface="Cambria"/>
                <a:cs typeface="Cambria"/>
              </a:rPr>
              <a:t> </a:t>
            </a:r>
            <a:r>
              <a:rPr sz="3600" spc="-100" dirty="0">
                <a:latin typeface="Cambria"/>
                <a:cs typeface="Cambria"/>
              </a:rPr>
              <a:t>user-</a:t>
            </a:r>
            <a:r>
              <a:rPr sz="3600" spc="-20" dirty="0">
                <a:latin typeface="Cambria"/>
                <a:cs typeface="Cambria"/>
              </a:rPr>
              <a:t>centered</a:t>
            </a:r>
            <a:r>
              <a:rPr sz="3600" spc="-90" dirty="0">
                <a:latin typeface="Cambria"/>
                <a:cs typeface="Cambria"/>
              </a:rPr>
              <a:t> </a:t>
            </a:r>
            <a:r>
              <a:rPr sz="3600" spc="-10" dirty="0">
                <a:latin typeface="Cambria"/>
                <a:cs typeface="Cambria"/>
              </a:rPr>
              <a:t>innovation.</a:t>
            </a:r>
            <a:endParaRPr sz="3600">
              <a:latin typeface="Cambria"/>
              <a:cs typeface="Cambria"/>
            </a:endParaRPr>
          </a:p>
          <a:p>
            <a:pPr marL="12700" marR="755650">
              <a:lnSpc>
                <a:spcPct val="116300"/>
              </a:lnSpc>
            </a:pPr>
            <a:r>
              <a:rPr sz="3600" dirty="0">
                <a:latin typeface="Cambria"/>
                <a:cs typeface="Cambria"/>
              </a:rPr>
              <a:t>Through</a:t>
            </a:r>
            <a:r>
              <a:rPr sz="3600" spc="5" dirty="0">
                <a:latin typeface="Cambria"/>
                <a:cs typeface="Cambria"/>
              </a:rPr>
              <a:t> </a:t>
            </a:r>
            <a:r>
              <a:rPr sz="3600" dirty="0">
                <a:latin typeface="Cambria"/>
                <a:cs typeface="Cambria"/>
              </a:rPr>
              <a:t>automation,</a:t>
            </a:r>
            <a:r>
              <a:rPr sz="3600" spc="5" dirty="0">
                <a:latin typeface="Cambria"/>
                <a:cs typeface="Cambria"/>
              </a:rPr>
              <a:t> </a:t>
            </a:r>
            <a:r>
              <a:rPr sz="3600" spc="-10" dirty="0">
                <a:latin typeface="Cambria"/>
                <a:cs typeface="Cambria"/>
              </a:rPr>
              <a:t>analytics,</a:t>
            </a:r>
            <a:r>
              <a:rPr sz="3600" spc="5" dirty="0">
                <a:latin typeface="Cambria"/>
                <a:cs typeface="Cambria"/>
              </a:rPr>
              <a:t> </a:t>
            </a:r>
            <a:r>
              <a:rPr sz="3600" dirty="0">
                <a:latin typeface="Cambria"/>
                <a:cs typeface="Cambria"/>
              </a:rPr>
              <a:t>and</a:t>
            </a:r>
            <a:r>
              <a:rPr sz="3600" spc="10" dirty="0">
                <a:latin typeface="Cambria"/>
                <a:cs typeface="Cambria"/>
              </a:rPr>
              <a:t> </a:t>
            </a:r>
            <a:r>
              <a:rPr sz="3600" spc="-60" dirty="0">
                <a:latin typeface="Cambria"/>
                <a:cs typeface="Cambria"/>
              </a:rPr>
              <a:t>accessibility,</a:t>
            </a:r>
            <a:r>
              <a:rPr sz="3600" spc="5" dirty="0">
                <a:latin typeface="Cambria"/>
                <a:cs typeface="Cambria"/>
              </a:rPr>
              <a:t> </a:t>
            </a:r>
            <a:r>
              <a:rPr sz="3600" dirty="0">
                <a:latin typeface="Cambria"/>
                <a:cs typeface="Cambria"/>
              </a:rPr>
              <a:t>it</a:t>
            </a:r>
            <a:r>
              <a:rPr sz="3600" spc="5" dirty="0">
                <a:latin typeface="Cambria"/>
                <a:cs typeface="Cambria"/>
              </a:rPr>
              <a:t> </a:t>
            </a:r>
            <a:r>
              <a:rPr sz="3600" spc="-35" dirty="0">
                <a:latin typeface="Cambria"/>
                <a:cs typeface="Cambria"/>
              </a:rPr>
              <a:t>empowers </a:t>
            </a:r>
            <a:r>
              <a:rPr sz="3600" dirty="0">
                <a:latin typeface="Cambria"/>
                <a:cs typeface="Cambria"/>
              </a:rPr>
              <a:t>Canadian</a:t>
            </a:r>
            <a:r>
              <a:rPr sz="3600" spc="-35" dirty="0">
                <a:latin typeface="Cambria"/>
                <a:cs typeface="Cambria"/>
              </a:rPr>
              <a:t> </a:t>
            </a:r>
            <a:r>
              <a:rPr sz="3600" dirty="0">
                <a:latin typeface="Cambria"/>
                <a:cs typeface="Cambria"/>
              </a:rPr>
              <a:t>nonprofits</a:t>
            </a:r>
            <a:r>
              <a:rPr sz="3600" spc="-30" dirty="0">
                <a:latin typeface="Cambria"/>
                <a:cs typeface="Cambria"/>
              </a:rPr>
              <a:t> </a:t>
            </a:r>
            <a:r>
              <a:rPr sz="3600" dirty="0">
                <a:latin typeface="Cambria"/>
                <a:cs typeface="Cambria"/>
              </a:rPr>
              <a:t>to</a:t>
            </a:r>
            <a:r>
              <a:rPr sz="3600" spc="-35" dirty="0">
                <a:latin typeface="Cambria"/>
                <a:cs typeface="Cambria"/>
              </a:rPr>
              <a:t> </a:t>
            </a:r>
            <a:r>
              <a:rPr sz="3600" spc="-20" dirty="0">
                <a:latin typeface="Cambria"/>
                <a:cs typeface="Cambria"/>
              </a:rPr>
              <a:t>make</a:t>
            </a:r>
            <a:r>
              <a:rPr sz="3600" spc="-30" dirty="0">
                <a:latin typeface="Cambria"/>
                <a:cs typeface="Cambria"/>
              </a:rPr>
              <a:t> </a:t>
            </a:r>
            <a:r>
              <a:rPr sz="3600" spc="-35" dirty="0">
                <a:latin typeface="Cambria"/>
                <a:cs typeface="Cambria"/>
              </a:rPr>
              <a:t>smarter</a:t>
            </a:r>
            <a:r>
              <a:rPr sz="3600" spc="-30" dirty="0">
                <a:latin typeface="Cambria"/>
                <a:cs typeface="Cambria"/>
              </a:rPr>
              <a:t> </a:t>
            </a:r>
            <a:r>
              <a:rPr sz="3600" spc="-20" dirty="0">
                <a:latin typeface="Cambria"/>
                <a:cs typeface="Cambria"/>
              </a:rPr>
              <a:t>decisions,</a:t>
            </a:r>
            <a:r>
              <a:rPr sz="3600" spc="-35" dirty="0">
                <a:latin typeface="Cambria"/>
                <a:cs typeface="Cambria"/>
              </a:rPr>
              <a:t> </a:t>
            </a:r>
            <a:r>
              <a:rPr sz="3600" spc="-10" dirty="0">
                <a:latin typeface="Cambria"/>
                <a:cs typeface="Cambria"/>
              </a:rPr>
              <a:t>deepen </a:t>
            </a:r>
            <a:r>
              <a:rPr sz="3600" dirty="0">
                <a:latin typeface="Cambria"/>
                <a:cs typeface="Cambria"/>
              </a:rPr>
              <a:t>engagement,</a:t>
            </a:r>
            <a:r>
              <a:rPr sz="3600" spc="-45" dirty="0">
                <a:latin typeface="Cambria"/>
                <a:cs typeface="Cambria"/>
              </a:rPr>
              <a:t> </a:t>
            </a:r>
            <a:r>
              <a:rPr sz="3600" dirty="0">
                <a:latin typeface="Cambria"/>
                <a:cs typeface="Cambria"/>
              </a:rPr>
              <a:t>and</a:t>
            </a:r>
            <a:r>
              <a:rPr sz="3600" spc="-40" dirty="0">
                <a:latin typeface="Cambria"/>
                <a:cs typeface="Cambria"/>
              </a:rPr>
              <a:t> </a:t>
            </a:r>
            <a:r>
              <a:rPr sz="3600" spc="-30" dirty="0">
                <a:latin typeface="Cambria"/>
                <a:cs typeface="Cambria"/>
              </a:rPr>
              <a:t>scale</a:t>
            </a:r>
            <a:r>
              <a:rPr sz="3600" spc="-40" dirty="0">
                <a:latin typeface="Cambria"/>
                <a:cs typeface="Cambria"/>
              </a:rPr>
              <a:t> </a:t>
            </a:r>
            <a:r>
              <a:rPr sz="3600" dirty="0">
                <a:latin typeface="Cambria"/>
                <a:cs typeface="Cambria"/>
              </a:rPr>
              <a:t>their</a:t>
            </a:r>
            <a:r>
              <a:rPr sz="3600" spc="-40" dirty="0">
                <a:latin typeface="Cambria"/>
                <a:cs typeface="Cambria"/>
              </a:rPr>
              <a:t> </a:t>
            </a:r>
            <a:r>
              <a:rPr sz="3600" dirty="0">
                <a:latin typeface="Cambria"/>
                <a:cs typeface="Cambria"/>
              </a:rPr>
              <a:t>impact</a:t>
            </a:r>
            <a:r>
              <a:rPr sz="3600" spc="-40" dirty="0">
                <a:latin typeface="Cambria"/>
                <a:cs typeface="Cambria"/>
              </a:rPr>
              <a:t> </a:t>
            </a:r>
            <a:r>
              <a:rPr sz="3600" spc="-10" dirty="0">
                <a:latin typeface="Cambria"/>
                <a:cs typeface="Cambria"/>
              </a:rPr>
              <a:t>sustainably.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8749" y="7746102"/>
            <a:ext cx="2188210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sz="3600" dirty="0">
                <a:latin typeface="Cambria"/>
                <a:cs typeface="Cambria"/>
              </a:rPr>
              <a:t>Thank</a:t>
            </a:r>
            <a:r>
              <a:rPr sz="3600" spc="100" dirty="0">
                <a:latin typeface="Cambria"/>
                <a:cs typeface="Cambria"/>
              </a:rPr>
              <a:t> </a:t>
            </a:r>
            <a:r>
              <a:rPr sz="3600" spc="75" dirty="0">
                <a:latin typeface="Cambria"/>
                <a:cs typeface="Cambria"/>
              </a:rPr>
              <a:t>You </a:t>
            </a:r>
            <a:r>
              <a:rPr sz="3600" spc="55" dirty="0">
                <a:latin typeface="Cambria"/>
                <a:cs typeface="Cambria"/>
              </a:rPr>
              <a:t>Group-</a:t>
            </a:r>
            <a:r>
              <a:rPr sz="3600" spc="-50" dirty="0">
                <a:latin typeface="Cambria"/>
                <a:cs typeface="Cambria"/>
              </a:rPr>
              <a:t>8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6570" y="4009764"/>
            <a:ext cx="7315200" cy="2562225"/>
          </a:xfrm>
          <a:custGeom>
            <a:avLst/>
            <a:gdLst/>
            <a:ahLst/>
            <a:cxnLst/>
            <a:rect l="l" t="t" r="r" b="b"/>
            <a:pathLst>
              <a:path w="7315200" h="2562225">
                <a:moveTo>
                  <a:pt x="6055714" y="796190"/>
                </a:moveTo>
                <a:lnTo>
                  <a:pt x="5941702" y="796190"/>
                </a:lnTo>
                <a:lnTo>
                  <a:pt x="6391048" y="83158"/>
                </a:lnTo>
                <a:lnTo>
                  <a:pt x="7059522" y="83158"/>
                </a:lnTo>
                <a:lnTo>
                  <a:pt x="7079173" y="49599"/>
                </a:lnTo>
                <a:lnTo>
                  <a:pt x="7107491" y="23298"/>
                </a:lnTo>
                <a:lnTo>
                  <a:pt x="7142592" y="6138"/>
                </a:lnTo>
                <a:lnTo>
                  <a:pt x="7182591" y="0"/>
                </a:lnTo>
                <a:lnTo>
                  <a:pt x="7224506" y="6760"/>
                </a:lnTo>
                <a:lnTo>
                  <a:pt x="7260907" y="25584"/>
                </a:lnTo>
                <a:lnTo>
                  <a:pt x="7289612" y="54289"/>
                </a:lnTo>
                <a:lnTo>
                  <a:pt x="7308437" y="90691"/>
                </a:lnTo>
                <a:lnTo>
                  <a:pt x="7315197" y="132605"/>
                </a:lnTo>
                <a:lnTo>
                  <a:pt x="7308437" y="174520"/>
                </a:lnTo>
                <a:lnTo>
                  <a:pt x="7305809" y="179601"/>
                </a:lnTo>
                <a:lnTo>
                  <a:pt x="6444287" y="179601"/>
                </a:lnTo>
                <a:lnTo>
                  <a:pt x="6055714" y="796190"/>
                </a:lnTo>
                <a:close/>
              </a:path>
              <a:path w="7315200" h="2562225">
                <a:moveTo>
                  <a:pt x="7182591" y="265211"/>
                </a:moveTo>
                <a:lnTo>
                  <a:pt x="7141965" y="258870"/>
                </a:lnTo>
                <a:lnTo>
                  <a:pt x="7106435" y="241168"/>
                </a:lnTo>
                <a:lnTo>
                  <a:pt x="7077978" y="214085"/>
                </a:lnTo>
                <a:lnTo>
                  <a:pt x="7058567" y="179601"/>
                </a:lnTo>
                <a:lnTo>
                  <a:pt x="7305809" y="179601"/>
                </a:lnTo>
                <a:lnTo>
                  <a:pt x="7289612" y="210921"/>
                </a:lnTo>
                <a:lnTo>
                  <a:pt x="7260907" y="239626"/>
                </a:lnTo>
                <a:lnTo>
                  <a:pt x="7224506" y="258451"/>
                </a:lnTo>
                <a:lnTo>
                  <a:pt x="7182591" y="265211"/>
                </a:lnTo>
                <a:close/>
              </a:path>
              <a:path w="7315200" h="2562225">
                <a:moveTo>
                  <a:pt x="2217137" y="589478"/>
                </a:moveTo>
                <a:lnTo>
                  <a:pt x="2175223" y="582718"/>
                </a:lnTo>
                <a:lnTo>
                  <a:pt x="2138821" y="563893"/>
                </a:lnTo>
                <a:lnTo>
                  <a:pt x="2110116" y="535188"/>
                </a:lnTo>
                <a:lnTo>
                  <a:pt x="2091291" y="498787"/>
                </a:lnTo>
                <a:lnTo>
                  <a:pt x="2084531" y="456872"/>
                </a:lnTo>
                <a:lnTo>
                  <a:pt x="2091291" y="414958"/>
                </a:lnTo>
                <a:lnTo>
                  <a:pt x="2110116" y="378557"/>
                </a:lnTo>
                <a:lnTo>
                  <a:pt x="2138821" y="349851"/>
                </a:lnTo>
                <a:lnTo>
                  <a:pt x="2175223" y="331027"/>
                </a:lnTo>
                <a:lnTo>
                  <a:pt x="2217137" y="324267"/>
                </a:lnTo>
                <a:lnTo>
                  <a:pt x="2258065" y="330704"/>
                </a:lnTo>
                <a:lnTo>
                  <a:pt x="2293804" y="348666"/>
                </a:lnTo>
                <a:lnTo>
                  <a:pt x="2322330" y="376126"/>
                </a:lnTo>
                <a:lnTo>
                  <a:pt x="2341618" y="411060"/>
                </a:lnTo>
                <a:lnTo>
                  <a:pt x="3034880" y="411060"/>
                </a:lnTo>
                <a:lnTo>
                  <a:pt x="3095659" y="507503"/>
                </a:lnTo>
                <a:lnTo>
                  <a:pt x="2339722" y="507503"/>
                </a:lnTo>
                <a:lnTo>
                  <a:pt x="2319951" y="540613"/>
                </a:lnTo>
                <a:lnTo>
                  <a:pt x="2291707" y="566536"/>
                </a:lnTo>
                <a:lnTo>
                  <a:pt x="2256825" y="583437"/>
                </a:lnTo>
                <a:lnTo>
                  <a:pt x="2217137" y="589478"/>
                </a:lnTo>
                <a:close/>
              </a:path>
              <a:path w="7315200" h="2562225">
                <a:moveTo>
                  <a:pt x="4789843" y="796190"/>
                </a:moveTo>
                <a:lnTo>
                  <a:pt x="4675863" y="796190"/>
                </a:lnTo>
                <a:lnTo>
                  <a:pt x="4881740" y="469487"/>
                </a:lnTo>
                <a:lnTo>
                  <a:pt x="5550214" y="469487"/>
                </a:lnTo>
                <a:lnTo>
                  <a:pt x="5569865" y="435925"/>
                </a:lnTo>
                <a:lnTo>
                  <a:pt x="5598183" y="409620"/>
                </a:lnTo>
                <a:lnTo>
                  <a:pt x="5633284" y="392455"/>
                </a:lnTo>
                <a:lnTo>
                  <a:pt x="5673284" y="386314"/>
                </a:lnTo>
                <a:lnTo>
                  <a:pt x="5715198" y="393074"/>
                </a:lnTo>
                <a:lnTo>
                  <a:pt x="5751599" y="411899"/>
                </a:lnTo>
                <a:lnTo>
                  <a:pt x="5780305" y="440604"/>
                </a:lnTo>
                <a:lnTo>
                  <a:pt x="5799129" y="477006"/>
                </a:lnTo>
                <a:lnTo>
                  <a:pt x="5805889" y="518920"/>
                </a:lnTo>
                <a:lnTo>
                  <a:pt x="5799129" y="560834"/>
                </a:lnTo>
                <a:lnTo>
                  <a:pt x="5796501" y="565916"/>
                </a:lnTo>
                <a:lnTo>
                  <a:pt x="4934979" y="565916"/>
                </a:lnTo>
                <a:lnTo>
                  <a:pt x="4789843" y="796190"/>
                </a:lnTo>
                <a:close/>
              </a:path>
              <a:path w="7315200" h="2562225">
                <a:moveTo>
                  <a:pt x="5994926" y="892648"/>
                </a:moveTo>
                <a:lnTo>
                  <a:pt x="3224373" y="892648"/>
                </a:lnTo>
                <a:lnTo>
                  <a:pt x="2981655" y="507503"/>
                </a:lnTo>
                <a:lnTo>
                  <a:pt x="3095659" y="507503"/>
                </a:lnTo>
                <a:lnTo>
                  <a:pt x="3277590" y="796190"/>
                </a:lnTo>
                <a:lnTo>
                  <a:pt x="6055714" y="796190"/>
                </a:lnTo>
                <a:lnTo>
                  <a:pt x="5994926" y="892648"/>
                </a:lnTo>
                <a:close/>
              </a:path>
              <a:path w="7315200" h="2562225">
                <a:moveTo>
                  <a:pt x="5673284" y="651526"/>
                </a:moveTo>
                <a:lnTo>
                  <a:pt x="5632657" y="645185"/>
                </a:lnTo>
                <a:lnTo>
                  <a:pt x="5597128" y="627483"/>
                </a:lnTo>
                <a:lnTo>
                  <a:pt x="5568670" y="600400"/>
                </a:lnTo>
                <a:lnTo>
                  <a:pt x="5549259" y="565916"/>
                </a:lnTo>
                <a:lnTo>
                  <a:pt x="5796501" y="565916"/>
                </a:lnTo>
                <a:lnTo>
                  <a:pt x="5780305" y="597236"/>
                </a:lnTo>
                <a:lnTo>
                  <a:pt x="5751599" y="625941"/>
                </a:lnTo>
                <a:lnTo>
                  <a:pt x="5715198" y="644766"/>
                </a:lnTo>
                <a:lnTo>
                  <a:pt x="5673284" y="651526"/>
                </a:lnTo>
                <a:close/>
              </a:path>
              <a:path w="7315200" h="2562225">
                <a:moveTo>
                  <a:pt x="707842" y="975792"/>
                </a:moveTo>
                <a:lnTo>
                  <a:pt x="665927" y="969032"/>
                </a:lnTo>
                <a:lnTo>
                  <a:pt x="629526" y="950207"/>
                </a:lnTo>
                <a:lnTo>
                  <a:pt x="600821" y="921502"/>
                </a:lnTo>
                <a:lnTo>
                  <a:pt x="581996" y="885100"/>
                </a:lnTo>
                <a:lnTo>
                  <a:pt x="575236" y="843186"/>
                </a:lnTo>
                <a:lnTo>
                  <a:pt x="581996" y="801272"/>
                </a:lnTo>
                <a:lnTo>
                  <a:pt x="600821" y="764870"/>
                </a:lnTo>
                <a:lnTo>
                  <a:pt x="629526" y="736165"/>
                </a:lnTo>
                <a:lnTo>
                  <a:pt x="665927" y="717340"/>
                </a:lnTo>
                <a:lnTo>
                  <a:pt x="707842" y="710580"/>
                </a:lnTo>
                <a:lnTo>
                  <a:pt x="748770" y="717018"/>
                </a:lnTo>
                <a:lnTo>
                  <a:pt x="784509" y="734980"/>
                </a:lnTo>
                <a:lnTo>
                  <a:pt x="813035" y="762440"/>
                </a:lnTo>
                <a:lnTo>
                  <a:pt x="832323" y="797373"/>
                </a:lnTo>
                <a:lnTo>
                  <a:pt x="1525548" y="797373"/>
                </a:lnTo>
                <a:lnTo>
                  <a:pt x="1586327" y="893817"/>
                </a:lnTo>
                <a:lnTo>
                  <a:pt x="830427" y="893817"/>
                </a:lnTo>
                <a:lnTo>
                  <a:pt x="810656" y="926927"/>
                </a:lnTo>
                <a:lnTo>
                  <a:pt x="782412" y="952850"/>
                </a:lnTo>
                <a:lnTo>
                  <a:pt x="747530" y="969750"/>
                </a:lnTo>
                <a:lnTo>
                  <a:pt x="707842" y="975792"/>
                </a:lnTo>
                <a:close/>
              </a:path>
              <a:path w="7315200" h="2562225">
                <a:moveTo>
                  <a:pt x="4546388" y="1182534"/>
                </a:moveTo>
                <a:lnTo>
                  <a:pt x="4432394" y="1182534"/>
                </a:lnTo>
                <a:lnTo>
                  <a:pt x="4615075" y="892648"/>
                </a:lnTo>
                <a:lnTo>
                  <a:pt x="4729078" y="892648"/>
                </a:lnTo>
                <a:lnTo>
                  <a:pt x="4546388" y="1182534"/>
                </a:lnTo>
                <a:close/>
              </a:path>
              <a:path w="7315200" h="2562225">
                <a:moveTo>
                  <a:pt x="4485618" y="1278962"/>
                </a:moveTo>
                <a:lnTo>
                  <a:pt x="1715078" y="1278962"/>
                </a:lnTo>
                <a:lnTo>
                  <a:pt x="1472360" y="893817"/>
                </a:lnTo>
                <a:lnTo>
                  <a:pt x="1586327" y="893817"/>
                </a:lnTo>
                <a:lnTo>
                  <a:pt x="1768276" y="1182534"/>
                </a:lnTo>
                <a:lnTo>
                  <a:pt x="4546388" y="1182534"/>
                </a:lnTo>
                <a:lnTo>
                  <a:pt x="4485618" y="1278962"/>
                </a:lnTo>
                <a:close/>
              </a:path>
              <a:path w="7315200" h="2562225">
                <a:moveTo>
                  <a:pt x="3151295" y="1672419"/>
                </a:moveTo>
                <a:lnTo>
                  <a:pt x="3037277" y="1672419"/>
                </a:lnTo>
                <a:lnTo>
                  <a:pt x="3134176" y="1518660"/>
                </a:lnTo>
                <a:lnTo>
                  <a:pt x="5904730" y="1518660"/>
                </a:lnTo>
                <a:lnTo>
                  <a:pt x="5965508" y="1615104"/>
                </a:lnTo>
                <a:lnTo>
                  <a:pt x="3187415" y="1615104"/>
                </a:lnTo>
                <a:lnTo>
                  <a:pt x="3151295" y="1672419"/>
                </a:lnTo>
                <a:close/>
              </a:path>
              <a:path w="7315200" h="2562225">
                <a:moveTo>
                  <a:pt x="7092409" y="2411308"/>
                </a:moveTo>
                <a:lnTo>
                  <a:pt x="7052411" y="2405168"/>
                </a:lnTo>
                <a:lnTo>
                  <a:pt x="7017313" y="2388003"/>
                </a:lnTo>
                <a:lnTo>
                  <a:pt x="6988996" y="2361697"/>
                </a:lnTo>
                <a:lnTo>
                  <a:pt x="6969339" y="2328136"/>
                </a:lnTo>
                <a:lnTo>
                  <a:pt x="6300879" y="2328136"/>
                </a:lnTo>
                <a:lnTo>
                  <a:pt x="5851533" y="1615104"/>
                </a:lnTo>
                <a:lnTo>
                  <a:pt x="5965508" y="1615104"/>
                </a:lnTo>
                <a:lnTo>
                  <a:pt x="6354090" y="2231707"/>
                </a:lnTo>
                <a:lnTo>
                  <a:pt x="7215626" y="2231707"/>
                </a:lnTo>
                <a:lnTo>
                  <a:pt x="7218254" y="2236788"/>
                </a:lnTo>
                <a:lnTo>
                  <a:pt x="7225014" y="2278702"/>
                </a:lnTo>
                <a:lnTo>
                  <a:pt x="7218254" y="2320617"/>
                </a:lnTo>
                <a:lnTo>
                  <a:pt x="7199429" y="2357018"/>
                </a:lnTo>
                <a:lnTo>
                  <a:pt x="7170724" y="2385723"/>
                </a:lnTo>
                <a:lnTo>
                  <a:pt x="7134323" y="2404548"/>
                </a:lnTo>
                <a:lnTo>
                  <a:pt x="7092409" y="2411308"/>
                </a:lnTo>
                <a:close/>
              </a:path>
              <a:path w="7315200" h="2562225">
                <a:moveTo>
                  <a:pt x="1011183" y="2057565"/>
                </a:moveTo>
                <a:lnTo>
                  <a:pt x="897168" y="2057565"/>
                </a:lnTo>
                <a:lnTo>
                  <a:pt x="1139886" y="1672419"/>
                </a:lnTo>
                <a:lnTo>
                  <a:pt x="3910467" y="1672419"/>
                </a:lnTo>
                <a:lnTo>
                  <a:pt x="3971243" y="1768862"/>
                </a:lnTo>
                <a:lnTo>
                  <a:pt x="1193124" y="1768862"/>
                </a:lnTo>
                <a:lnTo>
                  <a:pt x="1011183" y="2057565"/>
                </a:lnTo>
                <a:close/>
              </a:path>
              <a:path w="7315200" h="2562225">
                <a:moveTo>
                  <a:pt x="3005488" y="1903805"/>
                </a:moveTo>
                <a:lnTo>
                  <a:pt x="2891470" y="1903805"/>
                </a:lnTo>
                <a:lnTo>
                  <a:pt x="2976524" y="1768862"/>
                </a:lnTo>
                <a:lnTo>
                  <a:pt x="3090529" y="1768862"/>
                </a:lnTo>
                <a:lnTo>
                  <a:pt x="3005488" y="1903805"/>
                </a:lnTo>
                <a:close/>
              </a:path>
              <a:path w="7315200" h="2562225">
                <a:moveTo>
                  <a:pt x="5117331" y="2561971"/>
                </a:moveTo>
                <a:lnTo>
                  <a:pt x="5077961" y="2561971"/>
                </a:lnTo>
                <a:lnTo>
                  <a:pt x="5058134" y="2558927"/>
                </a:lnTo>
                <a:lnTo>
                  <a:pt x="5023036" y="2541762"/>
                </a:lnTo>
                <a:lnTo>
                  <a:pt x="4994719" y="2515456"/>
                </a:lnTo>
                <a:lnTo>
                  <a:pt x="4975062" y="2481894"/>
                </a:lnTo>
                <a:lnTo>
                  <a:pt x="4306602" y="2481894"/>
                </a:lnTo>
                <a:lnTo>
                  <a:pt x="3857256" y="1768862"/>
                </a:lnTo>
                <a:lnTo>
                  <a:pt x="3971243" y="1768862"/>
                </a:lnTo>
                <a:lnTo>
                  <a:pt x="4359813" y="2385466"/>
                </a:lnTo>
                <a:lnTo>
                  <a:pt x="5221349" y="2385466"/>
                </a:lnTo>
                <a:lnTo>
                  <a:pt x="5223977" y="2390548"/>
                </a:lnTo>
                <a:lnTo>
                  <a:pt x="5230737" y="2432462"/>
                </a:lnTo>
                <a:lnTo>
                  <a:pt x="5223977" y="2474376"/>
                </a:lnTo>
                <a:lnTo>
                  <a:pt x="5205153" y="2510777"/>
                </a:lnTo>
                <a:lnTo>
                  <a:pt x="5176448" y="2539482"/>
                </a:lnTo>
                <a:lnTo>
                  <a:pt x="5140046" y="2558307"/>
                </a:lnTo>
                <a:lnTo>
                  <a:pt x="5117331" y="2561971"/>
                </a:lnTo>
                <a:close/>
              </a:path>
              <a:path w="7315200" h="2562225">
                <a:moveTo>
                  <a:pt x="2126966" y="2087042"/>
                </a:moveTo>
                <a:lnTo>
                  <a:pt x="2085052" y="2080281"/>
                </a:lnTo>
                <a:lnTo>
                  <a:pt x="2048650" y="2061457"/>
                </a:lnTo>
                <a:lnTo>
                  <a:pt x="2019945" y="2032752"/>
                </a:lnTo>
                <a:lnTo>
                  <a:pt x="2001121" y="1996350"/>
                </a:lnTo>
                <a:lnTo>
                  <a:pt x="1994361" y="1954436"/>
                </a:lnTo>
                <a:lnTo>
                  <a:pt x="2001121" y="1912522"/>
                </a:lnTo>
                <a:lnTo>
                  <a:pt x="2019945" y="1876120"/>
                </a:lnTo>
                <a:lnTo>
                  <a:pt x="2048651" y="1847415"/>
                </a:lnTo>
                <a:lnTo>
                  <a:pt x="2085052" y="1828590"/>
                </a:lnTo>
                <a:lnTo>
                  <a:pt x="2126966" y="1821830"/>
                </a:lnTo>
                <a:lnTo>
                  <a:pt x="2166654" y="1827873"/>
                </a:lnTo>
                <a:lnTo>
                  <a:pt x="2201537" y="1844777"/>
                </a:lnTo>
                <a:lnTo>
                  <a:pt x="2229780" y="1870701"/>
                </a:lnTo>
                <a:lnTo>
                  <a:pt x="2249552" y="1903805"/>
                </a:lnTo>
                <a:lnTo>
                  <a:pt x="3005488" y="1903805"/>
                </a:lnTo>
                <a:lnTo>
                  <a:pt x="2944709" y="2000249"/>
                </a:lnTo>
                <a:lnTo>
                  <a:pt x="2251447" y="2000249"/>
                </a:lnTo>
                <a:lnTo>
                  <a:pt x="2232160" y="2035182"/>
                </a:lnTo>
                <a:lnTo>
                  <a:pt x="2203634" y="2062642"/>
                </a:lnTo>
                <a:lnTo>
                  <a:pt x="2167895" y="2080604"/>
                </a:lnTo>
                <a:lnTo>
                  <a:pt x="2126966" y="2087042"/>
                </a:lnTo>
                <a:close/>
              </a:path>
              <a:path w="7315200" h="2562225">
                <a:moveTo>
                  <a:pt x="132649" y="2240801"/>
                </a:moveTo>
                <a:lnTo>
                  <a:pt x="90735" y="2234041"/>
                </a:lnTo>
                <a:lnTo>
                  <a:pt x="54334" y="2215216"/>
                </a:lnTo>
                <a:lnTo>
                  <a:pt x="25628" y="2186511"/>
                </a:lnTo>
                <a:lnTo>
                  <a:pt x="6804" y="2150109"/>
                </a:lnTo>
                <a:lnTo>
                  <a:pt x="0" y="2108195"/>
                </a:lnTo>
                <a:lnTo>
                  <a:pt x="6804" y="2066281"/>
                </a:lnTo>
                <a:lnTo>
                  <a:pt x="25628" y="2029879"/>
                </a:lnTo>
                <a:lnTo>
                  <a:pt x="54334" y="2001174"/>
                </a:lnTo>
                <a:lnTo>
                  <a:pt x="90735" y="1982350"/>
                </a:lnTo>
                <a:lnTo>
                  <a:pt x="132649" y="1975589"/>
                </a:lnTo>
                <a:lnTo>
                  <a:pt x="172337" y="1981633"/>
                </a:lnTo>
                <a:lnTo>
                  <a:pt x="207220" y="1998537"/>
                </a:lnTo>
                <a:lnTo>
                  <a:pt x="235463" y="2024461"/>
                </a:lnTo>
                <a:lnTo>
                  <a:pt x="255235" y="2057565"/>
                </a:lnTo>
                <a:lnTo>
                  <a:pt x="1011183" y="2057565"/>
                </a:lnTo>
                <a:lnTo>
                  <a:pt x="950405" y="2154007"/>
                </a:lnTo>
                <a:lnTo>
                  <a:pt x="257131" y="2154007"/>
                </a:lnTo>
                <a:lnTo>
                  <a:pt x="237843" y="2188941"/>
                </a:lnTo>
                <a:lnTo>
                  <a:pt x="209317" y="2216401"/>
                </a:lnTo>
                <a:lnTo>
                  <a:pt x="173578" y="2234363"/>
                </a:lnTo>
                <a:lnTo>
                  <a:pt x="132649" y="2240801"/>
                </a:lnTo>
                <a:close/>
              </a:path>
              <a:path w="7315200" h="2562225">
                <a:moveTo>
                  <a:pt x="7215626" y="2231707"/>
                </a:moveTo>
                <a:lnTo>
                  <a:pt x="6968384" y="2231707"/>
                </a:lnTo>
                <a:lnTo>
                  <a:pt x="6987795" y="2197223"/>
                </a:lnTo>
                <a:lnTo>
                  <a:pt x="7016253" y="2170140"/>
                </a:lnTo>
                <a:lnTo>
                  <a:pt x="7051782" y="2152437"/>
                </a:lnTo>
                <a:lnTo>
                  <a:pt x="7092409" y="2146097"/>
                </a:lnTo>
                <a:lnTo>
                  <a:pt x="7134323" y="2152857"/>
                </a:lnTo>
                <a:lnTo>
                  <a:pt x="7170724" y="2171681"/>
                </a:lnTo>
                <a:lnTo>
                  <a:pt x="7199429" y="2200387"/>
                </a:lnTo>
                <a:lnTo>
                  <a:pt x="7215626" y="2231707"/>
                </a:lnTo>
                <a:close/>
              </a:path>
              <a:path w="7315200" h="2562225">
                <a:moveTo>
                  <a:pt x="5221349" y="2385466"/>
                </a:moveTo>
                <a:lnTo>
                  <a:pt x="4974107" y="2385466"/>
                </a:lnTo>
                <a:lnTo>
                  <a:pt x="4993518" y="2350982"/>
                </a:lnTo>
                <a:lnTo>
                  <a:pt x="5021976" y="2323899"/>
                </a:lnTo>
                <a:lnTo>
                  <a:pt x="5057505" y="2306197"/>
                </a:lnTo>
                <a:lnTo>
                  <a:pt x="5098132" y="2299856"/>
                </a:lnTo>
                <a:lnTo>
                  <a:pt x="5140046" y="2306616"/>
                </a:lnTo>
                <a:lnTo>
                  <a:pt x="5176448" y="2325441"/>
                </a:lnTo>
                <a:lnTo>
                  <a:pt x="5205153" y="2354146"/>
                </a:lnTo>
                <a:lnTo>
                  <a:pt x="5221349" y="2385466"/>
                </a:lnTo>
                <a:close/>
              </a:path>
            </a:pathLst>
          </a:custGeom>
          <a:solidFill>
            <a:srgbClr val="834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60" dirty="0"/>
              <a:t>G</a:t>
            </a:r>
            <a:r>
              <a:rPr spc="-80" dirty="0"/>
              <a:t> </a:t>
            </a:r>
            <a:r>
              <a:rPr spc="145" dirty="0"/>
              <a:t>R</a:t>
            </a:r>
            <a:r>
              <a:rPr spc="-75" dirty="0"/>
              <a:t> </a:t>
            </a:r>
            <a:r>
              <a:rPr spc="570" dirty="0"/>
              <a:t>O</a:t>
            </a:r>
            <a:r>
              <a:rPr spc="-80" dirty="0"/>
              <a:t> </a:t>
            </a:r>
            <a:r>
              <a:rPr spc="254" dirty="0"/>
              <a:t>U</a:t>
            </a:r>
            <a:r>
              <a:rPr spc="-75" dirty="0"/>
              <a:t> </a:t>
            </a:r>
            <a:r>
              <a:rPr dirty="0"/>
              <a:t>P</a:t>
            </a:r>
            <a:r>
              <a:rPr spc="-80" dirty="0"/>
              <a:t> </a:t>
            </a:r>
            <a:r>
              <a:rPr spc="-195" dirty="0"/>
              <a:t>-</a:t>
            </a:r>
            <a:r>
              <a:rPr spc="-75" dirty="0"/>
              <a:t> </a:t>
            </a:r>
            <a:r>
              <a:rPr spc="-50" dirty="0"/>
              <a:t>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1433" y="3191071"/>
            <a:ext cx="7093584" cy="3582670"/>
          </a:xfrm>
          <a:prstGeom prst="rect">
            <a:avLst/>
          </a:prstGeom>
        </p:spPr>
        <p:txBody>
          <a:bodyPr vert="horz" wrap="square" lIns="0" tIns="3232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2545"/>
              </a:spcBef>
            </a:pPr>
            <a:r>
              <a:rPr sz="8100" baseline="-5144" dirty="0">
                <a:solidFill>
                  <a:srgbClr val="4F4B44"/>
                </a:solidFill>
                <a:latin typeface="Trebuchet MS"/>
                <a:cs typeface="Trebuchet MS"/>
              </a:rPr>
              <a:t>01</a:t>
            </a:r>
            <a:r>
              <a:rPr sz="8100" spc="15" baseline="-5144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4100" spc="225" dirty="0">
                <a:solidFill>
                  <a:srgbClr val="4F4B44"/>
                </a:solidFill>
                <a:latin typeface="Trebuchet MS"/>
                <a:cs typeface="Trebuchet MS"/>
              </a:rPr>
              <a:t>Sakshi</a:t>
            </a:r>
            <a:r>
              <a:rPr sz="4100" spc="-4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4100" spc="215" dirty="0">
                <a:solidFill>
                  <a:srgbClr val="4F4B44"/>
                </a:solidFill>
                <a:latin typeface="Trebuchet MS"/>
                <a:cs typeface="Trebuchet MS"/>
              </a:rPr>
              <a:t>Desai-</a:t>
            </a:r>
            <a:r>
              <a:rPr sz="4100" spc="335" dirty="0">
                <a:solidFill>
                  <a:srgbClr val="4F4B44"/>
                </a:solidFill>
                <a:latin typeface="Trebuchet MS"/>
                <a:cs typeface="Trebuchet MS"/>
              </a:rPr>
              <a:t>8995937</a:t>
            </a:r>
            <a:endParaRPr sz="4100" dirty="0">
              <a:latin typeface="Trebuchet MS"/>
              <a:cs typeface="Trebuchet MS"/>
            </a:endParaRPr>
          </a:p>
          <a:p>
            <a:pPr marL="48895">
              <a:lnSpc>
                <a:spcPct val="100000"/>
              </a:lnSpc>
              <a:spcBef>
                <a:spcPts val="2445"/>
              </a:spcBef>
            </a:pPr>
            <a:r>
              <a:rPr sz="8100" spc="712" baseline="-11316" dirty="0">
                <a:solidFill>
                  <a:srgbClr val="4F4B44"/>
                </a:solidFill>
                <a:latin typeface="Trebuchet MS"/>
                <a:cs typeface="Trebuchet MS"/>
              </a:rPr>
              <a:t>02</a:t>
            </a:r>
            <a:r>
              <a:rPr sz="8100" spc="-705" baseline="-11316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4100" spc="225" dirty="0">
                <a:solidFill>
                  <a:srgbClr val="4F4B44"/>
                </a:solidFill>
                <a:latin typeface="Trebuchet MS"/>
                <a:cs typeface="Trebuchet MS"/>
              </a:rPr>
              <a:t>Naveed</a:t>
            </a:r>
            <a:r>
              <a:rPr sz="4100" spc="-55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4100" spc="225" dirty="0">
                <a:solidFill>
                  <a:srgbClr val="4F4B44"/>
                </a:solidFill>
                <a:latin typeface="Trebuchet MS"/>
                <a:cs typeface="Trebuchet MS"/>
              </a:rPr>
              <a:t>Khan-</a:t>
            </a:r>
            <a:r>
              <a:rPr sz="4100" spc="265" dirty="0">
                <a:solidFill>
                  <a:srgbClr val="4F4B44"/>
                </a:solidFill>
                <a:latin typeface="Trebuchet MS"/>
                <a:cs typeface="Trebuchet MS"/>
              </a:rPr>
              <a:t>8913095</a:t>
            </a:r>
            <a:endParaRPr sz="41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670"/>
              </a:spcBef>
            </a:pPr>
            <a:r>
              <a:rPr sz="8100" spc="847" baseline="-5144" dirty="0">
                <a:solidFill>
                  <a:srgbClr val="4F4B44"/>
                </a:solidFill>
                <a:latin typeface="Trebuchet MS"/>
                <a:cs typeface="Trebuchet MS"/>
              </a:rPr>
              <a:t>03</a:t>
            </a:r>
            <a:r>
              <a:rPr sz="8100" spc="-839" baseline="-5144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4100" spc="145" dirty="0">
                <a:solidFill>
                  <a:srgbClr val="4F4B44"/>
                </a:solidFill>
                <a:latin typeface="Trebuchet MS"/>
                <a:cs typeface="Trebuchet MS"/>
              </a:rPr>
              <a:t>Sufiyan</a:t>
            </a:r>
            <a:r>
              <a:rPr sz="4100" spc="-60" dirty="0">
                <a:solidFill>
                  <a:srgbClr val="4F4B44"/>
                </a:solidFill>
                <a:latin typeface="Trebuchet MS"/>
                <a:cs typeface="Trebuchet MS"/>
              </a:rPr>
              <a:t> </a:t>
            </a:r>
            <a:r>
              <a:rPr sz="4100" spc="200" dirty="0">
                <a:solidFill>
                  <a:srgbClr val="4F4B44"/>
                </a:solidFill>
                <a:latin typeface="Trebuchet MS"/>
                <a:cs typeface="Trebuchet MS"/>
              </a:rPr>
              <a:t>Shaikh-</a:t>
            </a:r>
            <a:r>
              <a:rPr sz="4100" spc="235" dirty="0">
                <a:solidFill>
                  <a:srgbClr val="4F4B44"/>
                </a:solidFill>
                <a:latin typeface="Trebuchet MS"/>
                <a:cs typeface="Trebuchet MS"/>
              </a:rPr>
              <a:t>8991907</a:t>
            </a:r>
            <a:endParaRPr sz="4100" dirty="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269" y="41639"/>
            <a:ext cx="14994890" cy="18256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3400" b="1" i="1" spc="-45" dirty="0">
                <a:solidFill>
                  <a:srgbClr val="000000"/>
                </a:solidFill>
                <a:latin typeface="Calibri"/>
                <a:cs typeface="Calibri"/>
              </a:rPr>
              <a:t>What</a:t>
            </a:r>
            <a:r>
              <a:rPr sz="3400" b="1" i="1" spc="-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400" b="1" i="1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3400" b="1" i="1" spc="-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400" b="1" i="1" spc="-10" dirty="0">
                <a:solidFill>
                  <a:srgbClr val="000000"/>
                </a:solidFill>
                <a:latin typeface="Calibri"/>
                <a:cs typeface="Calibri"/>
              </a:rPr>
              <a:t>GivingRoots?</a:t>
            </a:r>
            <a:endParaRPr sz="3400">
              <a:latin typeface="Calibri"/>
              <a:cs typeface="Calibri"/>
            </a:endParaRPr>
          </a:p>
          <a:p>
            <a:pPr marL="12700" marR="5080">
              <a:lnSpc>
                <a:spcPct val="115799"/>
              </a:lnSpc>
            </a:pPr>
            <a:r>
              <a:rPr sz="3400" spc="105" dirty="0">
                <a:solidFill>
                  <a:srgbClr val="000000"/>
                </a:solidFill>
              </a:rPr>
              <a:t>A</a:t>
            </a:r>
            <a:r>
              <a:rPr sz="3400" spc="-5" dirty="0">
                <a:solidFill>
                  <a:srgbClr val="000000"/>
                </a:solidFill>
              </a:rPr>
              <a:t> </a:t>
            </a:r>
            <a:r>
              <a:rPr sz="3400" spc="-45" dirty="0">
                <a:solidFill>
                  <a:srgbClr val="000000"/>
                </a:solidFill>
              </a:rPr>
              <a:t>comprehensive</a:t>
            </a:r>
            <a:r>
              <a:rPr sz="3400" dirty="0">
                <a:solidFill>
                  <a:srgbClr val="000000"/>
                </a:solidFill>
              </a:rPr>
              <a:t> platform</a:t>
            </a:r>
            <a:r>
              <a:rPr sz="3400" spc="-5" dirty="0">
                <a:solidFill>
                  <a:srgbClr val="000000"/>
                </a:solidFill>
              </a:rPr>
              <a:t> </a:t>
            </a:r>
            <a:r>
              <a:rPr sz="3400" spc="-10" dirty="0">
                <a:solidFill>
                  <a:srgbClr val="000000"/>
                </a:solidFill>
              </a:rPr>
              <a:t>tailored</a:t>
            </a:r>
            <a:r>
              <a:rPr sz="3400" dirty="0">
                <a:solidFill>
                  <a:srgbClr val="000000"/>
                </a:solidFill>
              </a:rPr>
              <a:t> for</a:t>
            </a:r>
            <a:r>
              <a:rPr sz="3400" spc="-5" dirty="0">
                <a:solidFill>
                  <a:srgbClr val="000000"/>
                </a:solidFill>
              </a:rPr>
              <a:t> </a:t>
            </a:r>
            <a:r>
              <a:rPr sz="3400" dirty="0">
                <a:solidFill>
                  <a:srgbClr val="000000"/>
                </a:solidFill>
              </a:rPr>
              <a:t>Canadian nonprofits</a:t>
            </a:r>
            <a:r>
              <a:rPr sz="3400" spc="-5" dirty="0">
                <a:solidFill>
                  <a:srgbClr val="000000"/>
                </a:solidFill>
              </a:rPr>
              <a:t> </a:t>
            </a:r>
            <a:r>
              <a:rPr sz="3400" dirty="0">
                <a:solidFill>
                  <a:srgbClr val="000000"/>
                </a:solidFill>
              </a:rPr>
              <a:t>to manage</a:t>
            </a:r>
            <a:r>
              <a:rPr sz="3400" spc="-5" dirty="0">
                <a:solidFill>
                  <a:srgbClr val="000000"/>
                </a:solidFill>
              </a:rPr>
              <a:t> </a:t>
            </a:r>
            <a:r>
              <a:rPr sz="3400" spc="-10" dirty="0">
                <a:solidFill>
                  <a:srgbClr val="000000"/>
                </a:solidFill>
              </a:rPr>
              <a:t>donations, </a:t>
            </a:r>
            <a:r>
              <a:rPr sz="3400" spc="-20" dirty="0">
                <a:solidFill>
                  <a:srgbClr val="000000"/>
                </a:solidFill>
              </a:rPr>
              <a:t>volunteers,</a:t>
            </a:r>
            <a:r>
              <a:rPr sz="3400" spc="20" dirty="0">
                <a:solidFill>
                  <a:srgbClr val="000000"/>
                </a:solidFill>
              </a:rPr>
              <a:t> </a:t>
            </a:r>
            <a:r>
              <a:rPr sz="3400" dirty="0">
                <a:solidFill>
                  <a:srgbClr val="000000"/>
                </a:solidFill>
              </a:rPr>
              <a:t>and</a:t>
            </a:r>
            <a:r>
              <a:rPr sz="3400" spc="25" dirty="0">
                <a:solidFill>
                  <a:srgbClr val="000000"/>
                </a:solidFill>
              </a:rPr>
              <a:t> </a:t>
            </a:r>
            <a:r>
              <a:rPr sz="3400" dirty="0">
                <a:solidFill>
                  <a:srgbClr val="000000"/>
                </a:solidFill>
              </a:rPr>
              <a:t>donor</a:t>
            </a:r>
            <a:r>
              <a:rPr sz="3400" spc="20" dirty="0">
                <a:solidFill>
                  <a:srgbClr val="000000"/>
                </a:solidFill>
              </a:rPr>
              <a:t> </a:t>
            </a:r>
            <a:r>
              <a:rPr sz="3400" spc="-114" dirty="0">
                <a:solidFill>
                  <a:srgbClr val="000000"/>
                </a:solidFill>
              </a:rPr>
              <a:t>relationships—</a:t>
            </a:r>
            <a:r>
              <a:rPr sz="3400" dirty="0">
                <a:solidFill>
                  <a:srgbClr val="000000"/>
                </a:solidFill>
              </a:rPr>
              <a:t>all</a:t>
            </a:r>
            <a:r>
              <a:rPr sz="3400" spc="25" dirty="0">
                <a:solidFill>
                  <a:srgbClr val="000000"/>
                </a:solidFill>
              </a:rPr>
              <a:t> </a:t>
            </a:r>
            <a:r>
              <a:rPr sz="3400" dirty="0">
                <a:solidFill>
                  <a:srgbClr val="000000"/>
                </a:solidFill>
              </a:rPr>
              <a:t>in</a:t>
            </a:r>
            <a:r>
              <a:rPr sz="3400" spc="25" dirty="0">
                <a:solidFill>
                  <a:srgbClr val="000000"/>
                </a:solidFill>
              </a:rPr>
              <a:t> </a:t>
            </a:r>
            <a:r>
              <a:rPr sz="3400" dirty="0">
                <a:solidFill>
                  <a:srgbClr val="000000"/>
                </a:solidFill>
              </a:rPr>
              <a:t>one</a:t>
            </a:r>
            <a:r>
              <a:rPr sz="3400" spc="20" dirty="0">
                <a:solidFill>
                  <a:srgbClr val="000000"/>
                </a:solidFill>
              </a:rPr>
              <a:t> </a:t>
            </a:r>
            <a:r>
              <a:rPr sz="3400" spc="-10" dirty="0">
                <a:solidFill>
                  <a:srgbClr val="000000"/>
                </a:solidFill>
              </a:rPr>
              <a:t>place.</a:t>
            </a:r>
            <a:endParaRPr sz="3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94" y="5301917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94" y="5892466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494" y="6483016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1494" y="7073566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1494" y="7664116"/>
            <a:ext cx="133350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1494" y="8254666"/>
            <a:ext cx="133350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98269" y="1841864"/>
            <a:ext cx="17710785" cy="788162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3400" b="1" i="1" spc="-60" dirty="0">
                <a:latin typeface="Calibri"/>
                <a:cs typeface="Calibri"/>
              </a:rPr>
              <a:t>Key</a:t>
            </a:r>
            <a:r>
              <a:rPr sz="3400" b="1" i="1" spc="-114" dirty="0">
                <a:latin typeface="Calibri"/>
                <a:cs typeface="Calibri"/>
              </a:rPr>
              <a:t> </a:t>
            </a:r>
            <a:r>
              <a:rPr sz="3400" b="1" i="1" spc="-25" dirty="0">
                <a:latin typeface="Calibri"/>
                <a:cs typeface="Calibri"/>
              </a:rPr>
              <a:t>Differentiators:</a:t>
            </a:r>
            <a:endParaRPr sz="3400">
              <a:latin typeface="Calibri"/>
              <a:cs typeface="Calibri"/>
            </a:endParaRPr>
          </a:p>
          <a:p>
            <a:pPr marL="12700" marR="9457690">
              <a:lnSpc>
                <a:spcPct val="115799"/>
              </a:lnSpc>
            </a:pPr>
            <a:r>
              <a:rPr sz="3400" dirty="0">
                <a:latin typeface="Cambria"/>
                <a:cs typeface="Cambria"/>
              </a:rPr>
              <a:t>Bilingual</a:t>
            </a:r>
            <a:r>
              <a:rPr sz="3400" spc="215" dirty="0">
                <a:latin typeface="Cambria"/>
                <a:cs typeface="Cambria"/>
              </a:rPr>
              <a:t> </a:t>
            </a:r>
            <a:r>
              <a:rPr sz="3400" dirty="0">
                <a:latin typeface="Cambria"/>
                <a:cs typeface="Cambria"/>
              </a:rPr>
              <a:t>(English/French)</a:t>
            </a:r>
            <a:r>
              <a:rPr sz="3400" spc="215" dirty="0">
                <a:latin typeface="Cambria"/>
                <a:cs typeface="Cambria"/>
              </a:rPr>
              <a:t> </a:t>
            </a:r>
            <a:r>
              <a:rPr sz="3400" spc="-10" dirty="0">
                <a:latin typeface="Cambria"/>
                <a:cs typeface="Cambria"/>
              </a:rPr>
              <a:t>support </a:t>
            </a:r>
            <a:r>
              <a:rPr sz="3400" dirty="0">
                <a:latin typeface="Cambria"/>
                <a:cs typeface="Cambria"/>
              </a:rPr>
              <a:t>Volunteer</a:t>
            </a:r>
            <a:r>
              <a:rPr sz="3400" spc="-40" dirty="0">
                <a:latin typeface="Cambria"/>
                <a:cs typeface="Cambria"/>
              </a:rPr>
              <a:t> </a:t>
            </a:r>
            <a:r>
              <a:rPr sz="3400" dirty="0">
                <a:latin typeface="Cambria"/>
                <a:cs typeface="Cambria"/>
              </a:rPr>
              <a:t>and</a:t>
            </a:r>
            <a:r>
              <a:rPr sz="3400" spc="-40" dirty="0">
                <a:latin typeface="Cambria"/>
                <a:cs typeface="Cambria"/>
              </a:rPr>
              <a:t> </a:t>
            </a:r>
            <a:r>
              <a:rPr sz="3400" dirty="0">
                <a:latin typeface="Cambria"/>
                <a:cs typeface="Cambria"/>
              </a:rPr>
              <a:t>donation</a:t>
            </a:r>
            <a:r>
              <a:rPr sz="3400" spc="-35" dirty="0">
                <a:latin typeface="Cambria"/>
                <a:cs typeface="Cambria"/>
              </a:rPr>
              <a:t> </a:t>
            </a:r>
            <a:r>
              <a:rPr sz="3400" spc="-10" dirty="0">
                <a:latin typeface="Cambria"/>
                <a:cs typeface="Cambria"/>
              </a:rPr>
              <a:t>tools</a:t>
            </a:r>
            <a:r>
              <a:rPr sz="3400" spc="-40" dirty="0">
                <a:latin typeface="Cambria"/>
                <a:cs typeface="Cambria"/>
              </a:rPr>
              <a:t> </a:t>
            </a:r>
            <a:r>
              <a:rPr sz="3400" dirty="0">
                <a:latin typeface="Cambria"/>
                <a:cs typeface="Cambria"/>
              </a:rPr>
              <a:t>under</a:t>
            </a:r>
            <a:r>
              <a:rPr sz="3400" spc="-35" dirty="0">
                <a:latin typeface="Cambria"/>
                <a:cs typeface="Cambria"/>
              </a:rPr>
              <a:t> </a:t>
            </a:r>
            <a:r>
              <a:rPr sz="3400" dirty="0">
                <a:latin typeface="Cambria"/>
                <a:cs typeface="Cambria"/>
              </a:rPr>
              <a:t>one</a:t>
            </a:r>
            <a:r>
              <a:rPr sz="3400" spc="-40" dirty="0">
                <a:latin typeface="Cambria"/>
                <a:cs typeface="Cambria"/>
              </a:rPr>
              <a:t> </a:t>
            </a:r>
            <a:r>
              <a:rPr sz="3400" spc="-20" dirty="0">
                <a:latin typeface="Cambria"/>
                <a:cs typeface="Cambria"/>
              </a:rPr>
              <a:t>roof </a:t>
            </a:r>
            <a:r>
              <a:rPr sz="3400" dirty="0">
                <a:latin typeface="Cambria"/>
                <a:cs typeface="Cambria"/>
              </a:rPr>
              <a:t>Affordable,</a:t>
            </a:r>
            <a:r>
              <a:rPr sz="3400" spc="-20" dirty="0">
                <a:latin typeface="Cambria"/>
                <a:cs typeface="Cambria"/>
              </a:rPr>
              <a:t> </a:t>
            </a:r>
            <a:r>
              <a:rPr sz="3400" spc="-90" dirty="0">
                <a:latin typeface="Cambria"/>
                <a:cs typeface="Cambria"/>
              </a:rPr>
              <a:t>user-</a:t>
            </a:r>
            <a:r>
              <a:rPr sz="3400" dirty="0">
                <a:latin typeface="Cambria"/>
                <a:cs typeface="Cambria"/>
              </a:rPr>
              <a:t>friendly,</a:t>
            </a:r>
            <a:r>
              <a:rPr sz="3400" spc="-20" dirty="0">
                <a:latin typeface="Cambria"/>
                <a:cs typeface="Cambria"/>
              </a:rPr>
              <a:t> </a:t>
            </a:r>
            <a:r>
              <a:rPr sz="3400" spc="-10" dirty="0">
                <a:latin typeface="Cambria"/>
                <a:cs typeface="Cambria"/>
              </a:rPr>
              <a:t>secure</a:t>
            </a:r>
            <a:endParaRPr sz="3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3300" b="1" i="1" spc="-20" dirty="0">
                <a:latin typeface="Calibri"/>
                <a:cs typeface="Calibri"/>
              </a:rPr>
              <a:t>Core</a:t>
            </a:r>
            <a:r>
              <a:rPr sz="3300" b="1" i="1" spc="-140" dirty="0">
                <a:latin typeface="Calibri"/>
                <a:cs typeface="Calibri"/>
              </a:rPr>
              <a:t> </a:t>
            </a:r>
            <a:r>
              <a:rPr sz="3300" b="1" i="1" spc="-20" dirty="0">
                <a:latin typeface="Calibri"/>
                <a:cs typeface="Calibri"/>
              </a:rPr>
              <a:t>Components:</a:t>
            </a:r>
            <a:endParaRPr sz="3300">
              <a:latin typeface="Calibri"/>
              <a:cs typeface="Calibri"/>
            </a:endParaRPr>
          </a:p>
          <a:p>
            <a:pPr marL="729615" marR="11922760">
              <a:lnSpc>
                <a:spcPct val="117400"/>
              </a:lnSpc>
            </a:pPr>
            <a:r>
              <a:rPr sz="3300" dirty="0">
                <a:latin typeface="Cambria"/>
                <a:cs typeface="Cambria"/>
              </a:rPr>
              <a:t>Donation</a:t>
            </a:r>
            <a:r>
              <a:rPr sz="3300" spc="125" dirty="0">
                <a:latin typeface="Cambria"/>
                <a:cs typeface="Cambria"/>
              </a:rPr>
              <a:t> </a:t>
            </a:r>
            <a:r>
              <a:rPr sz="3300" spc="-20" dirty="0">
                <a:latin typeface="Cambria"/>
                <a:cs typeface="Cambria"/>
              </a:rPr>
              <a:t>Processing</a:t>
            </a:r>
            <a:r>
              <a:rPr sz="3300" spc="130" dirty="0">
                <a:latin typeface="Cambria"/>
                <a:cs typeface="Cambria"/>
              </a:rPr>
              <a:t> </a:t>
            </a:r>
            <a:r>
              <a:rPr sz="3300" spc="-45" dirty="0">
                <a:latin typeface="Cambria"/>
                <a:cs typeface="Cambria"/>
              </a:rPr>
              <a:t>System </a:t>
            </a:r>
            <a:r>
              <a:rPr sz="3300" spc="215" dirty="0">
                <a:latin typeface="Cambria"/>
                <a:cs typeface="Cambria"/>
              </a:rPr>
              <a:t>CRM</a:t>
            </a:r>
            <a:r>
              <a:rPr sz="3300" spc="45" dirty="0">
                <a:latin typeface="Cambria"/>
                <a:cs typeface="Cambria"/>
              </a:rPr>
              <a:t> </a:t>
            </a:r>
            <a:r>
              <a:rPr sz="3300" spc="135" dirty="0">
                <a:latin typeface="Cambria"/>
                <a:cs typeface="Cambria"/>
              </a:rPr>
              <a:t>&amp;</a:t>
            </a:r>
            <a:r>
              <a:rPr sz="3300" spc="55" dirty="0">
                <a:latin typeface="Cambria"/>
                <a:cs typeface="Cambria"/>
              </a:rPr>
              <a:t> </a:t>
            </a:r>
            <a:r>
              <a:rPr sz="3300" spc="50" dirty="0">
                <a:latin typeface="Cambria"/>
                <a:cs typeface="Cambria"/>
              </a:rPr>
              <a:t>Donor</a:t>
            </a:r>
            <a:r>
              <a:rPr sz="3300" spc="60" dirty="0">
                <a:latin typeface="Cambria"/>
                <a:cs typeface="Cambria"/>
              </a:rPr>
              <a:t> </a:t>
            </a:r>
            <a:r>
              <a:rPr sz="3300" spc="-10" dirty="0">
                <a:latin typeface="Cambria"/>
                <a:cs typeface="Cambria"/>
              </a:rPr>
              <a:t>Management</a:t>
            </a:r>
            <a:endParaRPr sz="3300">
              <a:latin typeface="Cambria"/>
              <a:cs typeface="Cambria"/>
            </a:endParaRPr>
          </a:p>
          <a:p>
            <a:pPr marL="729615" marR="10633710">
              <a:lnSpc>
                <a:spcPct val="117400"/>
              </a:lnSpc>
            </a:pPr>
            <a:r>
              <a:rPr sz="3300" dirty="0">
                <a:latin typeface="Cambria"/>
                <a:cs typeface="Cambria"/>
              </a:rPr>
              <a:t>Volunteer</a:t>
            </a:r>
            <a:r>
              <a:rPr sz="3300" spc="80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Scheduling</a:t>
            </a:r>
            <a:r>
              <a:rPr sz="3300" spc="8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and</a:t>
            </a:r>
            <a:r>
              <a:rPr sz="3300" spc="80" dirty="0">
                <a:latin typeface="Cambria"/>
                <a:cs typeface="Cambria"/>
              </a:rPr>
              <a:t> </a:t>
            </a:r>
            <a:r>
              <a:rPr sz="3300" spc="-10" dirty="0">
                <a:latin typeface="Cambria"/>
                <a:cs typeface="Cambria"/>
              </a:rPr>
              <a:t>Tracking </a:t>
            </a:r>
            <a:r>
              <a:rPr sz="3300" dirty="0">
                <a:latin typeface="Cambria"/>
                <a:cs typeface="Cambria"/>
              </a:rPr>
              <a:t>Analytics</a:t>
            </a:r>
            <a:r>
              <a:rPr sz="3300" spc="-145" dirty="0">
                <a:latin typeface="Cambria"/>
                <a:cs typeface="Cambria"/>
              </a:rPr>
              <a:t> </a:t>
            </a:r>
            <a:r>
              <a:rPr sz="3300" spc="-10" dirty="0">
                <a:latin typeface="Cambria"/>
                <a:cs typeface="Cambria"/>
              </a:rPr>
              <a:t>Dashboard</a:t>
            </a:r>
            <a:endParaRPr sz="3300">
              <a:latin typeface="Cambria"/>
              <a:cs typeface="Cambria"/>
            </a:endParaRPr>
          </a:p>
          <a:p>
            <a:pPr marL="729615">
              <a:lnSpc>
                <a:spcPct val="100000"/>
              </a:lnSpc>
              <a:spcBef>
                <a:spcPts val="690"/>
              </a:spcBef>
            </a:pPr>
            <a:r>
              <a:rPr sz="3300" dirty="0">
                <a:latin typeface="Cambria"/>
                <a:cs typeface="Cambria"/>
              </a:rPr>
              <a:t>Admin</a:t>
            </a:r>
            <a:r>
              <a:rPr sz="3300" spc="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Panel</a:t>
            </a:r>
            <a:r>
              <a:rPr sz="3300" spc="10" dirty="0">
                <a:latin typeface="Cambria"/>
                <a:cs typeface="Cambria"/>
              </a:rPr>
              <a:t> </a:t>
            </a:r>
            <a:r>
              <a:rPr sz="3300" spc="135" dirty="0">
                <a:latin typeface="Cambria"/>
                <a:cs typeface="Cambria"/>
              </a:rPr>
              <a:t>&amp;</a:t>
            </a:r>
            <a:r>
              <a:rPr sz="3300" spc="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User</a:t>
            </a:r>
            <a:r>
              <a:rPr sz="3300" spc="10" dirty="0">
                <a:latin typeface="Cambria"/>
                <a:cs typeface="Cambria"/>
              </a:rPr>
              <a:t> </a:t>
            </a:r>
            <a:r>
              <a:rPr sz="3300" spc="-10" dirty="0">
                <a:latin typeface="Cambria"/>
                <a:cs typeface="Cambria"/>
              </a:rPr>
              <a:t>Portal</a:t>
            </a:r>
            <a:endParaRPr sz="3300">
              <a:latin typeface="Cambria"/>
              <a:cs typeface="Cambria"/>
            </a:endParaRPr>
          </a:p>
          <a:p>
            <a:pPr marL="729615">
              <a:lnSpc>
                <a:spcPct val="100000"/>
              </a:lnSpc>
              <a:spcBef>
                <a:spcPts val="690"/>
              </a:spcBef>
            </a:pPr>
            <a:r>
              <a:rPr sz="3300" spc="-20" dirty="0">
                <a:latin typeface="Cambria"/>
                <a:cs typeface="Cambria"/>
              </a:rPr>
              <a:t>Payment Gateway </a:t>
            </a:r>
            <a:r>
              <a:rPr sz="3300" dirty="0">
                <a:latin typeface="Cambria"/>
                <a:cs typeface="Cambria"/>
              </a:rPr>
              <a:t>Integration</a:t>
            </a:r>
            <a:r>
              <a:rPr sz="3300" spc="-20" dirty="0">
                <a:latin typeface="Cambria"/>
                <a:cs typeface="Cambria"/>
              </a:rPr>
              <a:t> </a:t>
            </a:r>
            <a:r>
              <a:rPr sz="3300" spc="-10" dirty="0">
                <a:latin typeface="Cambria"/>
                <a:cs typeface="Cambria"/>
              </a:rPr>
              <a:t>(Stripe/PayPal)</a:t>
            </a:r>
            <a:endParaRPr sz="3300">
              <a:latin typeface="Cambria"/>
              <a:cs typeface="Cambria"/>
            </a:endParaRPr>
          </a:p>
          <a:p>
            <a:pPr marL="12700" marR="5080">
              <a:lnSpc>
                <a:spcPct val="117400"/>
              </a:lnSpc>
            </a:pPr>
            <a:r>
              <a:rPr sz="3300" b="1" i="1" dirty="0">
                <a:latin typeface="Calibri"/>
                <a:cs typeface="Calibri"/>
              </a:rPr>
              <a:t>Data</a:t>
            </a:r>
            <a:r>
              <a:rPr sz="3300" b="1" i="1" spc="-190" dirty="0">
                <a:latin typeface="Calibri"/>
                <a:cs typeface="Calibri"/>
              </a:rPr>
              <a:t> </a:t>
            </a:r>
            <a:r>
              <a:rPr sz="3300" b="1" i="1" dirty="0">
                <a:latin typeface="Calibri"/>
                <a:cs typeface="Calibri"/>
              </a:rPr>
              <a:t>Flow:</a:t>
            </a:r>
            <a:r>
              <a:rPr sz="3300" b="1" i="1" spc="-85" dirty="0">
                <a:latin typeface="Calibri"/>
                <a:cs typeface="Calibri"/>
              </a:rPr>
              <a:t> </a:t>
            </a:r>
            <a:r>
              <a:rPr sz="3300" dirty="0">
                <a:latin typeface="Cambria"/>
                <a:cs typeface="Cambria"/>
              </a:rPr>
              <a:t>Visual</a:t>
            </a:r>
            <a:r>
              <a:rPr sz="3300" spc="-35" dirty="0">
                <a:latin typeface="Cambria"/>
                <a:cs typeface="Cambria"/>
              </a:rPr>
              <a:t> </a:t>
            </a:r>
            <a:r>
              <a:rPr sz="3300" spc="-20" dirty="0">
                <a:latin typeface="Cambria"/>
                <a:cs typeface="Cambria"/>
              </a:rPr>
              <a:t>representation</a:t>
            </a:r>
            <a:r>
              <a:rPr sz="3300" spc="-35" dirty="0">
                <a:latin typeface="Cambria"/>
                <a:cs typeface="Cambria"/>
              </a:rPr>
              <a:t> </a:t>
            </a:r>
            <a:r>
              <a:rPr sz="3300" spc="70" dirty="0">
                <a:latin typeface="Cambria"/>
                <a:cs typeface="Cambria"/>
              </a:rPr>
              <a:t>of</a:t>
            </a:r>
            <a:r>
              <a:rPr sz="3300" spc="-35" dirty="0">
                <a:latin typeface="Cambria"/>
                <a:cs typeface="Cambria"/>
              </a:rPr>
              <a:t> </a:t>
            </a:r>
            <a:r>
              <a:rPr sz="3300" spc="-55" dirty="0">
                <a:latin typeface="Cambria"/>
                <a:cs typeface="Cambria"/>
              </a:rPr>
              <a:t>users</a:t>
            </a:r>
            <a:r>
              <a:rPr sz="3300" spc="-3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interacting</a:t>
            </a:r>
            <a:r>
              <a:rPr sz="3300" spc="-35" dirty="0">
                <a:latin typeface="Cambria"/>
                <a:cs typeface="Cambria"/>
              </a:rPr>
              <a:t> with </a:t>
            </a:r>
            <a:r>
              <a:rPr sz="3300" dirty="0">
                <a:latin typeface="Cambria"/>
                <a:cs typeface="Cambria"/>
              </a:rPr>
              <a:t>frontend</a:t>
            </a:r>
            <a:r>
              <a:rPr sz="3300" spc="-35" dirty="0">
                <a:latin typeface="Cambria"/>
                <a:cs typeface="Cambria"/>
              </a:rPr>
              <a:t> </a:t>
            </a:r>
            <a:r>
              <a:rPr sz="3300" spc="215" dirty="0">
                <a:latin typeface="Lucida Sans Unicode"/>
                <a:cs typeface="Lucida Sans Unicode"/>
              </a:rPr>
              <a:t>→</a:t>
            </a:r>
            <a:r>
              <a:rPr sz="3300" spc="-275" dirty="0">
                <a:latin typeface="Lucida Sans Unicode"/>
                <a:cs typeface="Lucida Sans Unicode"/>
              </a:rPr>
              <a:t> </a:t>
            </a:r>
            <a:r>
              <a:rPr sz="3300" spc="-10" dirty="0">
                <a:latin typeface="Cambria"/>
                <a:cs typeface="Cambria"/>
              </a:rPr>
              <a:t>backend</a:t>
            </a:r>
            <a:r>
              <a:rPr sz="3300" spc="-35" dirty="0">
                <a:latin typeface="Cambria"/>
                <a:cs typeface="Cambria"/>
              </a:rPr>
              <a:t> </a:t>
            </a:r>
            <a:r>
              <a:rPr sz="3300" spc="-50" dirty="0">
                <a:latin typeface="Cambria"/>
                <a:cs typeface="Cambria"/>
              </a:rPr>
              <a:t>services</a:t>
            </a:r>
            <a:r>
              <a:rPr sz="3300" spc="-35" dirty="0">
                <a:latin typeface="Cambria"/>
                <a:cs typeface="Cambria"/>
              </a:rPr>
              <a:t> </a:t>
            </a:r>
            <a:r>
              <a:rPr sz="3300" spc="215" dirty="0">
                <a:latin typeface="Lucida Sans Unicode"/>
                <a:cs typeface="Lucida Sans Unicode"/>
              </a:rPr>
              <a:t>→</a:t>
            </a:r>
            <a:r>
              <a:rPr sz="3300" spc="-275" dirty="0">
                <a:latin typeface="Lucida Sans Unicode"/>
                <a:cs typeface="Lucida Sans Unicode"/>
              </a:rPr>
              <a:t> </a:t>
            </a:r>
            <a:r>
              <a:rPr sz="3300" spc="-10" dirty="0">
                <a:latin typeface="Cambria"/>
                <a:cs typeface="Cambria"/>
              </a:rPr>
              <a:t>database </a:t>
            </a:r>
            <a:r>
              <a:rPr sz="3300" dirty="0">
                <a:latin typeface="Cambria"/>
                <a:cs typeface="Cambria"/>
              </a:rPr>
              <a:t>and</a:t>
            </a:r>
            <a:r>
              <a:rPr sz="3300" spc="-25" dirty="0">
                <a:latin typeface="Cambria"/>
                <a:cs typeface="Cambria"/>
              </a:rPr>
              <a:t> </a:t>
            </a:r>
            <a:r>
              <a:rPr sz="3300" spc="-50" dirty="0">
                <a:latin typeface="Cambria"/>
                <a:cs typeface="Cambria"/>
              </a:rPr>
              <a:t>third-</a:t>
            </a:r>
            <a:r>
              <a:rPr sz="3300" dirty="0">
                <a:latin typeface="Cambria"/>
                <a:cs typeface="Cambria"/>
              </a:rPr>
              <a:t>party</a:t>
            </a:r>
            <a:r>
              <a:rPr sz="3300" spc="-20" dirty="0">
                <a:latin typeface="Cambria"/>
                <a:cs typeface="Cambria"/>
              </a:rPr>
              <a:t> </a:t>
            </a:r>
            <a:r>
              <a:rPr sz="3300" spc="-10" dirty="0">
                <a:latin typeface="Cambria"/>
                <a:cs typeface="Cambria"/>
              </a:rPr>
              <a:t>APIs.</a:t>
            </a:r>
            <a:endParaRPr sz="3300">
              <a:latin typeface="Cambria"/>
              <a:cs typeface="Cambri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377" y="934903"/>
            <a:ext cx="123825" cy="123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377" y="1477828"/>
            <a:ext cx="123825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5377" y="2020753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377" y="2563678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5377" y="3106603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5377" y="364952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377" y="4825463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377" y="5368388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377" y="5911313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377" y="6454238"/>
            <a:ext cx="123825" cy="123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377" y="6997163"/>
            <a:ext cx="123825" cy="123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377" y="8175724"/>
            <a:ext cx="123825" cy="123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377" y="8718648"/>
            <a:ext cx="123825" cy="1238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377" y="9261574"/>
            <a:ext cx="123825" cy="1238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377" y="9804498"/>
            <a:ext cx="123825" cy="12382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30252" y="105587"/>
            <a:ext cx="12978765" cy="998093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3100" b="1" i="1" spc="-55" dirty="0">
                <a:latin typeface="Calibri"/>
                <a:cs typeface="Calibri"/>
              </a:rPr>
              <a:t>Key</a:t>
            </a:r>
            <a:r>
              <a:rPr sz="3100" b="1" i="1" spc="-120" dirty="0">
                <a:latin typeface="Calibri"/>
                <a:cs typeface="Calibri"/>
              </a:rPr>
              <a:t> </a:t>
            </a:r>
            <a:r>
              <a:rPr sz="3100" b="1" i="1" spc="-10" dirty="0">
                <a:latin typeface="Calibri"/>
                <a:cs typeface="Calibri"/>
              </a:rPr>
              <a:t>Features</a:t>
            </a:r>
            <a:endParaRPr sz="3100">
              <a:latin typeface="Calibri"/>
              <a:cs typeface="Calibri"/>
            </a:endParaRPr>
          </a:p>
          <a:p>
            <a:pPr marL="681355" marR="5080">
              <a:lnSpc>
                <a:spcPct val="114900"/>
              </a:lnSpc>
            </a:pPr>
            <a:r>
              <a:rPr sz="3100" dirty="0">
                <a:latin typeface="Cambria"/>
                <a:cs typeface="Cambria"/>
              </a:rPr>
              <a:t>Donation</a:t>
            </a:r>
            <a:r>
              <a:rPr sz="3100" spc="65" dirty="0">
                <a:latin typeface="Cambria"/>
                <a:cs typeface="Cambria"/>
              </a:rPr>
              <a:t> </a:t>
            </a:r>
            <a:r>
              <a:rPr sz="3100" spc="-35" dirty="0">
                <a:latin typeface="Cambria"/>
                <a:cs typeface="Cambria"/>
              </a:rPr>
              <a:t>Management:-</a:t>
            </a:r>
            <a:r>
              <a:rPr sz="3100" spc="-150" dirty="0">
                <a:latin typeface="Cambria"/>
                <a:cs typeface="Cambria"/>
              </a:rPr>
              <a:t>-</a:t>
            </a:r>
            <a:r>
              <a:rPr sz="3100" dirty="0">
                <a:latin typeface="Cambria"/>
                <a:cs typeface="Cambria"/>
              </a:rPr>
              <a:t>Recurring,</a:t>
            </a:r>
            <a:r>
              <a:rPr sz="3100" spc="65" dirty="0">
                <a:latin typeface="Cambria"/>
                <a:cs typeface="Cambria"/>
              </a:rPr>
              <a:t> </a:t>
            </a:r>
            <a:r>
              <a:rPr sz="3100" spc="-40" dirty="0">
                <a:latin typeface="Cambria"/>
                <a:cs typeface="Cambria"/>
              </a:rPr>
              <a:t>one-</a:t>
            </a:r>
            <a:r>
              <a:rPr sz="3100" dirty="0">
                <a:latin typeface="Cambria"/>
                <a:cs typeface="Cambria"/>
              </a:rPr>
              <a:t>time,</a:t>
            </a:r>
            <a:r>
              <a:rPr sz="3100" spc="7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and</a:t>
            </a:r>
            <a:r>
              <a:rPr sz="3100" spc="65" dirty="0">
                <a:latin typeface="Cambria"/>
                <a:cs typeface="Cambria"/>
              </a:rPr>
              <a:t> </a:t>
            </a:r>
            <a:r>
              <a:rPr sz="3100" spc="-55" dirty="0">
                <a:latin typeface="Cambria"/>
                <a:cs typeface="Cambria"/>
              </a:rPr>
              <a:t>peer-</a:t>
            </a:r>
            <a:r>
              <a:rPr sz="3100" spc="-60" dirty="0">
                <a:latin typeface="Cambria"/>
                <a:cs typeface="Cambria"/>
              </a:rPr>
              <a:t>to-</a:t>
            </a:r>
            <a:r>
              <a:rPr sz="3100" dirty="0">
                <a:latin typeface="Cambria"/>
                <a:cs typeface="Cambria"/>
              </a:rPr>
              <a:t>peer</a:t>
            </a:r>
            <a:r>
              <a:rPr sz="3100" spc="70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donations </a:t>
            </a:r>
            <a:r>
              <a:rPr sz="3100" dirty="0">
                <a:latin typeface="Cambria"/>
                <a:cs typeface="Cambria"/>
              </a:rPr>
              <a:t>Volunteer</a:t>
            </a:r>
            <a:r>
              <a:rPr sz="3100" spc="-1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Coordination:-</a:t>
            </a:r>
            <a:r>
              <a:rPr sz="3100" spc="-150" dirty="0">
                <a:latin typeface="Cambria"/>
                <a:cs typeface="Cambria"/>
              </a:rPr>
              <a:t>-</a:t>
            </a:r>
            <a:r>
              <a:rPr sz="3100" dirty="0">
                <a:latin typeface="Cambria"/>
                <a:cs typeface="Cambria"/>
              </a:rPr>
              <a:t>Scheduling,</a:t>
            </a:r>
            <a:r>
              <a:rPr sz="3100" spc="-1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tracking,</a:t>
            </a:r>
            <a:r>
              <a:rPr sz="3100" spc="-1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and</a:t>
            </a:r>
            <a:r>
              <a:rPr sz="3100" spc="-10" dirty="0">
                <a:latin typeface="Cambria"/>
                <a:cs typeface="Cambria"/>
              </a:rPr>
              <a:t> notifications</a:t>
            </a:r>
            <a:endParaRPr sz="3100">
              <a:latin typeface="Cambria"/>
              <a:cs typeface="Cambria"/>
            </a:endParaRPr>
          </a:p>
          <a:p>
            <a:pPr marL="681355" marR="29845">
              <a:lnSpc>
                <a:spcPct val="114900"/>
              </a:lnSpc>
            </a:pPr>
            <a:r>
              <a:rPr sz="3100" dirty="0">
                <a:latin typeface="Cambria"/>
                <a:cs typeface="Cambria"/>
              </a:rPr>
              <a:t>Donor</a:t>
            </a:r>
            <a:r>
              <a:rPr sz="3100" spc="-35" dirty="0">
                <a:latin typeface="Cambria"/>
                <a:cs typeface="Cambria"/>
              </a:rPr>
              <a:t> </a:t>
            </a:r>
            <a:r>
              <a:rPr sz="3100" spc="60" dirty="0">
                <a:latin typeface="Cambria"/>
                <a:cs typeface="Cambria"/>
              </a:rPr>
              <a:t>CRM:-</a:t>
            </a:r>
            <a:r>
              <a:rPr sz="3100" dirty="0">
                <a:latin typeface="Cambria"/>
                <a:cs typeface="Cambria"/>
              </a:rPr>
              <a:t>-</a:t>
            </a:r>
            <a:r>
              <a:rPr sz="3100" spc="-35" dirty="0">
                <a:latin typeface="Cambria"/>
                <a:cs typeface="Cambria"/>
              </a:rPr>
              <a:t> </a:t>
            </a:r>
            <a:r>
              <a:rPr sz="3100" spc="-45" dirty="0">
                <a:latin typeface="Cambria"/>
                <a:cs typeface="Cambria"/>
              </a:rPr>
              <a:t>View</a:t>
            </a:r>
            <a:r>
              <a:rPr sz="3100" spc="-35" dirty="0">
                <a:latin typeface="Cambria"/>
                <a:cs typeface="Cambria"/>
              </a:rPr>
              <a:t> </a:t>
            </a:r>
            <a:r>
              <a:rPr sz="3100" spc="-20" dirty="0">
                <a:latin typeface="Cambria"/>
                <a:cs typeface="Cambria"/>
              </a:rPr>
              <a:t>history,</a:t>
            </a:r>
            <a:r>
              <a:rPr sz="3100" spc="-3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engagement,</a:t>
            </a:r>
            <a:r>
              <a:rPr sz="3100" spc="-3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and</a:t>
            </a:r>
            <a:r>
              <a:rPr sz="3100" spc="-35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automated</a:t>
            </a:r>
            <a:r>
              <a:rPr sz="3100" spc="-35" dirty="0">
                <a:latin typeface="Cambria"/>
                <a:cs typeface="Cambria"/>
              </a:rPr>
              <a:t> </a:t>
            </a:r>
            <a:r>
              <a:rPr sz="3100" spc="-30" dirty="0">
                <a:latin typeface="Cambria"/>
                <a:cs typeface="Cambria"/>
              </a:rPr>
              <a:t>thank-</a:t>
            </a:r>
            <a:r>
              <a:rPr sz="3100" dirty="0">
                <a:latin typeface="Cambria"/>
                <a:cs typeface="Cambria"/>
              </a:rPr>
              <a:t>you</a:t>
            </a:r>
            <a:r>
              <a:rPr sz="3100" spc="-30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notes </a:t>
            </a:r>
            <a:r>
              <a:rPr sz="3100" dirty="0">
                <a:latin typeface="Cambria"/>
                <a:cs typeface="Cambria"/>
              </a:rPr>
              <a:t>Bilingual</a:t>
            </a:r>
            <a:r>
              <a:rPr sz="3100" spc="-55" dirty="0">
                <a:latin typeface="Cambria"/>
                <a:cs typeface="Cambria"/>
              </a:rPr>
              <a:t> </a:t>
            </a:r>
            <a:r>
              <a:rPr sz="3100" spc="-30" dirty="0">
                <a:latin typeface="Cambria"/>
                <a:cs typeface="Cambria"/>
              </a:rPr>
              <a:t>Interface:-</a:t>
            </a:r>
            <a:r>
              <a:rPr sz="3100" spc="-150" dirty="0">
                <a:latin typeface="Cambria"/>
                <a:cs typeface="Cambria"/>
              </a:rPr>
              <a:t>-</a:t>
            </a:r>
            <a:r>
              <a:rPr sz="3100" spc="-45" dirty="0">
                <a:latin typeface="Cambria"/>
                <a:cs typeface="Cambria"/>
              </a:rPr>
              <a:t>Switch between </a:t>
            </a:r>
            <a:r>
              <a:rPr sz="3100" dirty="0">
                <a:latin typeface="Cambria"/>
                <a:cs typeface="Cambria"/>
              </a:rPr>
              <a:t>English</a:t>
            </a:r>
            <a:r>
              <a:rPr sz="3100" spc="-4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and</a:t>
            </a:r>
            <a:r>
              <a:rPr sz="3100" spc="-40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French</a:t>
            </a:r>
            <a:endParaRPr sz="3100">
              <a:latin typeface="Cambria"/>
              <a:cs typeface="Cambria"/>
            </a:endParaRPr>
          </a:p>
          <a:p>
            <a:pPr marL="681355" marR="785495">
              <a:lnSpc>
                <a:spcPct val="114900"/>
              </a:lnSpc>
            </a:pPr>
            <a:r>
              <a:rPr sz="3100" dirty="0">
                <a:latin typeface="Cambria"/>
                <a:cs typeface="Cambria"/>
              </a:rPr>
              <a:t>Custom</a:t>
            </a:r>
            <a:r>
              <a:rPr sz="3100" spc="-5" dirty="0">
                <a:latin typeface="Cambria"/>
                <a:cs typeface="Cambria"/>
              </a:rPr>
              <a:t> </a:t>
            </a:r>
            <a:r>
              <a:rPr sz="3100" spc="-50" dirty="0">
                <a:latin typeface="Cambria"/>
                <a:cs typeface="Cambria"/>
              </a:rPr>
              <a:t>Reports:-</a:t>
            </a:r>
            <a:r>
              <a:rPr sz="3100" spc="-150" dirty="0">
                <a:latin typeface="Cambria"/>
                <a:cs typeface="Cambria"/>
              </a:rPr>
              <a:t>-</a:t>
            </a:r>
            <a:r>
              <a:rPr sz="3100" spc="-25" dirty="0">
                <a:latin typeface="Cambria"/>
                <a:cs typeface="Cambria"/>
              </a:rPr>
              <a:t>Insights</a:t>
            </a:r>
            <a:r>
              <a:rPr sz="3100" spc="-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into</a:t>
            </a:r>
            <a:r>
              <a:rPr sz="3100" spc="-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donor</a:t>
            </a:r>
            <a:r>
              <a:rPr sz="3100" spc="-5" dirty="0">
                <a:latin typeface="Cambria"/>
                <a:cs typeface="Cambria"/>
              </a:rPr>
              <a:t> </a:t>
            </a:r>
            <a:r>
              <a:rPr sz="3100" spc="-25" dirty="0">
                <a:latin typeface="Cambria"/>
                <a:cs typeface="Cambria"/>
              </a:rPr>
              <a:t>behavior</a:t>
            </a:r>
            <a:r>
              <a:rPr sz="3100" dirty="0">
                <a:latin typeface="Cambria"/>
                <a:cs typeface="Cambria"/>
              </a:rPr>
              <a:t> and</a:t>
            </a:r>
            <a:r>
              <a:rPr sz="3100" spc="-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campaign</a:t>
            </a:r>
            <a:r>
              <a:rPr sz="3100" spc="-5" dirty="0">
                <a:latin typeface="Cambria"/>
                <a:cs typeface="Cambria"/>
              </a:rPr>
              <a:t> </a:t>
            </a:r>
            <a:r>
              <a:rPr sz="3100" spc="-20" dirty="0">
                <a:latin typeface="Cambria"/>
                <a:cs typeface="Cambria"/>
              </a:rPr>
              <a:t>success </a:t>
            </a:r>
            <a:r>
              <a:rPr sz="3100" dirty="0">
                <a:latin typeface="Cambria"/>
                <a:cs typeface="Cambria"/>
              </a:rPr>
              <a:t>Secure</a:t>
            </a:r>
            <a:r>
              <a:rPr sz="3100" spc="20" dirty="0">
                <a:latin typeface="Cambria"/>
                <a:cs typeface="Cambria"/>
              </a:rPr>
              <a:t> </a:t>
            </a:r>
            <a:r>
              <a:rPr sz="3100" spc="-65" dirty="0">
                <a:latin typeface="Cambria"/>
                <a:cs typeface="Cambria"/>
              </a:rPr>
              <a:t>Transactions:-</a:t>
            </a:r>
            <a:r>
              <a:rPr sz="3100" spc="-150" dirty="0">
                <a:latin typeface="Cambria"/>
                <a:cs typeface="Cambria"/>
              </a:rPr>
              <a:t>-</a:t>
            </a:r>
            <a:r>
              <a:rPr sz="3100" dirty="0">
                <a:latin typeface="Cambria"/>
                <a:cs typeface="Cambria"/>
              </a:rPr>
              <a:t>Encryption,</a:t>
            </a:r>
            <a:r>
              <a:rPr sz="3100" spc="2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and</a:t>
            </a:r>
            <a:r>
              <a:rPr sz="3100" spc="2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fraud</a:t>
            </a:r>
            <a:r>
              <a:rPr sz="3100" spc="25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alerts</a:t>
            </a:r>
            <a:endParaRPr sz="3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3100" b="1" i="1" spc="-70" dirty="0">
                <a:latin typeface="Calibri"/>
                <a:cs typeface="Calibri"/>
              </a:rPr>
              <a:t>User</a:t>
            </a:r>
            <a:r>
              <a:rPr sz="3100" b="1" i="1" spc="-55" dirty="0">
                <a:latin typeface="Calibri"/>
                <a:cs typeface="Calibri"/>
              </a:rPr>
              <a:t> </a:t>
            </a:r>
            <a:r>
              <a:rPr sz="3100" b="1" i="1" spc="-75" dirty="0">
                <a:latin typeface="Calibri"/>
                <a:cs typeface="Calibri"/>
              </a:rPr>
              <a:t>Roles</a:t>
            </a:r>
            <a:r>
              <a:rPr sz="3100" b="1" i="1" spc="-55" dirty="0">
                <a:latin typeface="Calibri"/>
                <a:cs typeface="Calibri"/>
              </a:rPr>
              <a:t> </a:t>
            </a:r>
            <a:r>
              <a:rPr sz="3100" b="1" i="1" spc="805" dirty="0">
                <a:latin typeface="Calibri"/>
                <a:cs typeface="Calibri"/>
              </a:rPr>
              <a:t>&amp;</a:t>
            </a:r>
            <a:r>
              <a:rPr sz="3100" b="1" i="1" spc="-50" dirty="0">
                <a:latin typeface="Calibri"/>
                <a:cs typeface="Calibri"/>
              </a:rPr>
              <a:t> </a:t>
            </a:r>
            <a:r>
              <a:rPr sz="3100" b="1" i="1" spc="-10" dirty="0">
                <a:latin typeface="Calibri"/>
                <a:cs typeface="Calibri"/>
              </a:rPr>
              <a:t>Actors</a:t>
            </a:r>
            <a:endParaRPr sz="3100">
              <a:latin typeface="Calibri"/>
              <a:cs typeface="Calibri"/>
            </a:endParaRPr>
          </a:p>
          <a:p>
            <a:pPr marL="681355">
              <a:lnSpc>
                <a:spcPct val="100000"/>
              </a:lnSpc>
              <a:spcBef>
                <a:spcPts val="555"/>
              </a:spcBef>
            </a:pPr>
            <a:r>
              <a:rPr sz="3100" dirty="0">
                <a:latin typeface="Cambria"/>
                <a:cs typeface="Cambria"/>
              </a:rPr>
              <a:t>Donors:</a:t>
            </a:r>
            <a:r>
              <a:rPr sz="3100" spc="-20" dirty="0">
                <a:latin typeface="Cambria"/>
                <a:cs typeface="Cambria"/>
              </a:rPr>
              <a:t> </a:t>
            </a:r>
            <a:r>
              <a:rPr sz="3100" spc="-35" dirty="0">
                <a:latin typeface="Cambria"/>
                <a:cs typeface="Cambria"/>
              </a:rPr>
              <a:t>Individuals</a:t>
            </a:r>
            <a:r>
              <a:rPr sz="3100" spc="-1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contributing</a:t>
            </a:r>
            <a:r>
              <a:rPr sz="3100" spc="-1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to</a:t>
            </a:r>
            <a:r>
              <a:rPr sz="3100" spc="-15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causes</a:t>
            </a:r>
            <a:endParaRPr sz="3100">
              <a:latin typeface="Cambria"/>
              <a:cs typeface="Cambria"/>
            </a:endParaRPr>
          </a:p>
          <a:p>
            <a:pPr marL="681355" marR="1360170">
              <a:lnSpc>
                <a:spcPct val="114900"/>
              </a:lnSpc>
            </a:pPr>
            <a:r>
              <a:rPr sz="3100" dirty="0">
                <a:latin typeface="Cambria"/>
                <a:cs typeface="Cambria"/>
              </a:rPr>
              <a:t>Nonprofit</a:t>
            </a:r>
            <a:r>
              <a:rPr sz="3100" spc="-20" dirty="0">
                <a:latin typeface="Cambria"/>
                <a:cs typeface="Cambria"/>
              </a:rPr>
              <a:t> </a:t>
            </a:r>
            <a:r>
              <a:rPr sz="3100" spc="-25" dirty="0">
                <a:latin typeface="Cambria"/>
                <a:cs typeface="Cambria"/>
              </a:rPr>
              <a:t>Admins:</a:t>
            </a:r>
            <a:r>
              <a:rPr sz="3100" spc="-1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Manage</a:t>
            </a:r>
            <a:r>
              <a:rPr sz="3100" spc="-1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campaigns,</a:t>
            </a:r>
            <a:r>
              <a:rPr sz="3100" spc="-2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donations,</a:t>
            </a:r>
            <a:r>
              <a:rPr sz="3100" spc="-1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and</a:t>
            </a:r>
            <a:r>
              <a:rPr sz="3100" spc="-15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volunteers </a:t>
            </a:r>
            <a:r>
              <a:rPr sz="3100" spc="-25" dirty="0">
                <a:latin typeface="Cambria"/>
                <a:cs typeface="Cambria"/>
              </a:rPr>
              <a:t>Volunteers:</a:t>
            </a:r>
            <a:r>
              <a:rPr sz="3100" spc="4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Sign</a:t>
            </a:r>
            <a:r>
              <a:rPr sz="3100" spc="5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up</a:t>
            </a:r>
            <a:r>
              <a:rPr sz="3100" spc="5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and</a:t>
            </a:r>
            <a:r>
              <a:rPr sz="3100" spc="4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log</a:t>
            </a:r>
            <a:r>
              <a:rPr sz="3100" spc="50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hours</a:t>
            </a:r>
            <a:endParaRPr sz="3100">
              <a:latin typeface="Cambria"/>
              <a:cs typeface="Cambria"/>
            </a:endParaRPr>
          </a:p>
          <a:p>
            <a:pPr marL="681355" marR="953769">
              <a:lnSpc>
                <a:spcPct val="114900"/>
              </a:lnSpc>
            </a:pPr>
            <a:r>
              <a:rPr sz="3100" dirty="0">
                <a:latin typeface="Cambria"/>
                <a:cs typeface="Cambria"/>
              </a:rPr>
              <a:t>GivingRoots</a:t>
            </a:r>
            <a:r>
              <a:rPr sz="3100" spc="-4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Admin:</a:t>
            </a:r>
            <a:r>
              <a:rPr sz="3100" spc="-4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Oversee</a:t>
            </a:r>
            <a:r>
              <a:rPr sz="3100" spc="-4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platform</a:t>
            </a:r>
            <a:r>
              <a:rPr sz="3100" spc="-4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functionality</a:t>
            </a:r>
            <a:r>
              <a:rPr sz="3100" spc="-4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and</a:t>
            </a:r>
            <a:r>
              <a:rPr sz="3100" spc="-45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compliance </a:t>
            </a:r>
            <a:r>
              <a:rPr sz="3100" spc="-35" dirty="0">
                <a:latin typeface="Cambria"/>
                <a:cs typeface="Cambria"/>
              </a:rPr>
              <a:t>Third-</a:t>
            </a:r>
            <a:r>
              <a:rPr sz="3100" spc="-10" dirty="0">
                <a:latin typeface="Cambria"/>
                <a:cs typeface="Cambria"/>
              </a:rPr>
              <a:t>party</a:t>
            </a:r>
            <a:r>
              <a:rPr sz="3100" spc="-95" dirty="0">
                <a:latin typeface="Cambria"/>
                <a:cs typeface="Cambria"/>
              </a:rPr>
              <a:t> </a:t>
            </a:r>
            <a:r>
              <a:rPr sz="3100" spc="-25" dirty="0">
                <a:latin typeface="Cambria"/>
                <a:cs typeface="Cambria"/>
              </a:rPr>
              <a:t>Services:</a:t>
            </a:r>
            <a:r>
              <a:rPr sz="3100" spc="-90" dirty="0">
                <a:latin typeface="Cambria"/>
                <a:cs typeface="Cambria"/>
              </a:rPr>
              <a:t> </a:t>
            </a:r>
            <a:r>
              <a:rPr sz="3100" spc="-35" dirty="0">
                <a:latin typeface="Cambria"/>
                <a:cs typeface="Cambria"/>
              </a:rPr>
              <a:t>Payment</a:t>
            </a:r>
            <a:r>
              <a:rPr sz="3100" spc="-95" dirty="0">
                <a:latin typeface="Cambria"/>
                <a:cs typeface="Cambria"/>
              </a:rPr>
              <a:t> </a:t>
            </a:r>
            <a:r>
              <a:rPr sz="3100" spc="-80" dirty="0">
                <a:latin typeface="Cambria"/>
                <a:cs typeface="Cambria"/>
              </a:rPr>
              <a:t>gateways,</a:t>
            </a:r>
            <a:r>
              <a:rPr sz="3100" spc="-9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utility</a:t>
            </a:r>
            <a:r>
              <a:rPr sz="3100" spc="-90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integrations</a:t>
            </a:r>
            <a:endParaRPr sz="3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3100" b="1" i="1" dirty="0">
                <a:latin typeface="Calibri"/>
                <a:cs typeface="Calibri"/>
              </a:rPr>
              <a:t>Future</a:t>
            </a:r>
            <a:r>
              <a:rPr sz="3100" b="1" i="1" spc="-160" dirty="0">
                <a:latin typeface="Calibri"/>
                <a:cs typeface="Calibri"/>
              </a:rPr>
              <a:t> </a:t>
            </a:r>
            <a:r>
              <a:rPr sz="3100" b="1" i="1" spc="-10" dirty="0">
                <a:latin typeface="Calibri"/>
                <a:cs typeface="Calibri"/>
              </a:rPr>
              <a:t>Enhancements</a:t>
            </a:r>
            <a:endParaRPr sz="3100">
              <a:latin typeface="Calibri"/>
              <a:cs typeface="Calibri"/>
            </a:endParaRPr>
          </a:p>
          <a:p>
            <a:pPr marL="681355" marR="1038225">
              <a:lnSpc>
                <a:spcPct val="114900"/>
              </a:lnSpc>
            </a:pPr>
            <a:r>
              <a:rPr sz="3100" spc="-20" dirty="0">
                <a:latin typeface="Cambria"/>
                <a:cs typeface="Cambria"/>
              </a:rPr>
              <a:t>AI-</a:t>
            </a:r>
            <a:r>
              <a:rPr sz="3100" spc="-95" dirty="0">
                <a:latin typeface="Cambria"/>
                <a:cs typeface="Cambria"/>
              </a:rPr>
              <a:t>Powered</a:t>
            </a:r>
            <a:r>
              <a:rPr sz="3100" spc="-1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Donor</a:t>
            </a:r>
            <a:r>
              <a:rPr sz="3100" spc="-15" dirty="0">
                <a:latin typeface="Cambria"/>
                <a:cs typeface="Cambria"/>
              </a:rPr>
              <a:t> </a:t>
            </a:r>
            <a:r>
              <a:rPr sz="3100" spc="-25" dirty="0">
                <a:latin typeface="Cambria"/>
                <a:cs typeface="Cambria"/>
              </a:rPr>
              <a:t>Insights:</a:t>
            </a:r>
            <a:r>
              <a:rPr sz="3100" spc="-10" dirty="0">
                <a:latin typeface="Cambria"/>
                <a:cs typeface="Cambria"/>
              </a:rPr>
              <a:t> </a:t>
            </a:r>
            <a:r>
              <a:rPr sz="3100" spc="-40" dirty="0">
                <a:latin typeface="Cambria"/>
                <a:cs typeface="Cambria"/>
              </a:rPr>
              <a:t>Predictive</a:t>
            </a:r>
            <a:r>
              <a:rPr sz="3100" spc="-15" dirty="0">
                <a:latin typeface="Cambria"/>
                <a:cs typeface="Cambria"/>
              </a:rPr>
              <a:t> </a:t>
            </a:r>
            <a:r>
              <a:rPr sz="3100" spc="-30" dirty="0">
                <a:latin typeface="Cambria"/>
                <a:cs typeface="Cambria"/>
              </a:rPr>
              <a:t>analytics</a:t>
            </a:r>
            <a:r>
              <a:rPr sz="3100" spc="-1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for</a:t>
            </a:r>
            <a:r>
              <a:rPr sz="3100" spc="-1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donor</a:t>
            </a:r>
            <a:r>
              <a:rPr sz="3100" spc="-15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retention Blockchain</a:t>
            </a:r>
            <a:r>
              <a:rPr sz="3100" spc="-9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Donations:</a:t>
            </a:r>
            <a:r>
              <a:rPr sz="3100" spc="-95" dirty="0">
                <a:latin typeface="Cambria"/>
                <a:cs typeface="Cambria"/>
              </a:rPr>
              <a:t> </a:t>
            </a:r>
            <a:r>
              <a:rPr sz="3100" spc="-40" dirty="0">
                <a:latin typeface="Cambria"/>
                <a:cs typeface="Cambria"/>
              </a:rPr>
              <a:t>Transparent</a:t>
            </a:r>
            <a:r>
              <a:rPr sz="3100" spc="-9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and</a:t>
            </a:r>
            <a:r>
              <a:rPr sz="3100" spc="-90" dirty="0">
                <a:latin typeface="Cambria"/>
                <a:cs typeface="Cambria"/>
              </a:rPr>
              <a:t> </a:t>
            </a:r>
            <a:r>
              <a:rPr sz="3100" spc="-20" dirty="0">
                <a:latin typeface="Cambria"/>
                <a:cs typeface="Cambria"/>
              </a:rPr>
              <a:t>traceable</a:t>
            </a:r>
            <a:r>
              <a:rPr sz="3100" spc="-95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donations</a:t>
            </a:r>
            <a:endParaRPr sz="3100">
              <a:latin typeface="Cambria"/>
              <a:cs typeface="Cambria"/>
            </a:endParaRPr>
          </a:p>
          <a:p>
            <a:pPr marL="681355" marR="2016125">
              <a:lnSpc>
                <a:spcPct val="114900"/>
              </a:lnSpc>
              <a:spcBef>
                <a:spcPts val="5"/>
              </a:spcBef>
            </a:pPr>
            <a:r>
              <a:rPr sz="3100" dirty="0">
                <a:latin typeface="Cambria"/>
                <a:cs typeface="Cambria"/>
              </a:rPr>
              <a:t>Mobile</a:t>
            </a:r>
            <a:r>
              <a:rPr sz="3100" spc="-1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App:</a:t>
            </a:r>
            <a:r>
              <a:rPr sz="3100" spc="-10" dirty="0">
                <a:latin typeface="Cambria"/>
                <a:cs typeface="Cambria"/>
              </a:rPr>
              <a:t> Native </a:t>
            </a:r>
            <a:r>
              <a:rPr sz="3100" spc="85" dirty="0">
                <a:latin typeface="Cambria"/>
                <a:cs typeface="Cambria"/>
              </a:rPr>
              <a:t>iOS/Android</a:t>
            </a:r>
            <a:r>
              <a:rPr sz="3100" spc="-10" dirty="0">
                <a:latin typeface="Cambria"/>
                <a:cs typeface="Cambria"/>
              </a:rPr>
              <a:t> </a:t>
            </a:r>
            <a:r>
              <a:rPr sz="3100" spc="-45" dirty="0">
                <a:latin typeface="Cambria"/>
                <a:cs typeface="Cambria"/>
              </a:rPr>
              <a:t>version</a:t>
            </a:r>
            <a:r>
              <a:rPr sz="3100" spc="-1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for</a:t>
            </a:r>
            <a:r>
              <a:rPr sz="3100" spc="-15" dirty="0">
                <a:latin typeface="Cambria"/>
                <a:cs typeface="Cambria"/>
              </a:rPr>
              <a:t> </a:t>
            </a:r>
            <a:r>
              <a:rPr sz="3100" spc="-40" dirty="0">
                <a:latin typeface="Cambria"/>
                <a:cs typeface="Cambria"/>
              </a:rPr>
              <a:t>on-</a:t>
            </a:r>
            <a:r>
              <a:rPr sz="3100" spc="-45" dirty="0">
                <a:latin typeface="Cambria"/>
                <a:cs typeface="Cambria"/>
              </a:rPr>
              <a:t>the-</a:t>
            </a:r>
            <a:r>
              <a:rPr sz="3100" dirty="0">
                <a:latin typeface="Cambria"/>
                <a:cs typeface="Cambria"/>
              </a:rPr>
              <a:t>go</a:t>
            </a:r>
            <a:r>
              <a:rPr sz="3100" spc="-10" dirty="0">
                <a:latin typeface="Cambria"/>
                <a:cs typeface="Cambria"/>
              </a:rPr>
              <a:t> access </a:t>
            </a:r>
            <a:r>
              <a:rPr sz="3100" dirty="0">
                <a:latin typeface="Cambria"/>
                <a:cs typeface="Cambria"/>
              </a:rPr>
              <a:t>Integration</a:t>
            </a:r>
            <a:r>
              <a:rPr sz="3100" spc="-5" dirty="0">
                <a:latin typeface="Cambria"/>
                <a:cs typeface="Cambria"/>
              </a:rPr>
              <a:t> </a:t>
            </a:r>
            <a:r>
              <a:rPr sz="3100" spc="-55" dirty="0">
                <a:latin typeface="Cambria"/>
                <a:cs typeface="Cambria"/>
              </a:rPr>
              <a:t>with</a:t>
            </a:r>
            <a:r>
              <a:rPr sz="3100" dirty="0">
                <a:latin typeface="Cambria"/>
                <a:cs typeface="Cambria"/>
              </a:rPr>
              <a:t> </a:t>
            </a:r>
            <a:r>
              <a:rPr sz="3100" spc="165" dirty="0">
                <a:latin typeface="Cambria"/>
                <a:cs typeface="Cambria"/>
              </a:rPr>
              <a:t>CRA:</a:t>
            </a:r>
            <a:r>
              <a:rPr sz="3100" spc="-5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Streamlined</a:t>
            </a:r>
            <a:r>
              <a:rPr sz="3100" dirty="0">
                <a:latin typeface="Cambria"/>
                <a:cs typeface="Cambria"/>
              </a:rPr>
              <a:t> tax</a:t>
            </a:r>
            <a:r>
              <a:rPr sz="3100" spc="-5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receipting</a:t>
            </a:r>
            <a:endParaRPr sz="3100">
              <a:latin typeface="Cambria"/>
              <a:cs typeface="Cambria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952500"/>
            <a:ext cx="7705724" cy="52958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3731" y="329462"/>
            <a:ext cx="9105899" cy="5219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63000" y="5970879"/>
            <a:ext cx="6718692" cy="3986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3C3E04-8435-9813-DC0E-5B5AE87B8047}"/>
              </a:ext>
            </a:extLst>
          </p:cNvPr>
          <p:cNvSpPr txBox="1"/>
          <p:nvPr/>
        </p:nvSpPr>
        <p:spPr>
          <a:xfrm>
            <a:off x="533400" y="150344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latin typeface="Aptos" panose="020B0004020202020204" pitchFamily="34" charset="0"/>
              </a:rPr>
              <a:t>Mock Designs:-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980" y="250039"/>
            <a:ext cx="7905749" cy="66579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28222" y="2906223"/>
            <a:ext cx="9759777" cy="7380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198" y="1260933"/>
            <a:ext cx="8820149" cy="62769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37297" y="619966"/>
            <a:ext cx="8496298" cy="8429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497" y="1638299"/>
            <a:ext cx="17191703" cy="8191217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3050" spc="70" dirty="0">
                <a:latin typeface="Cambria"/>
                <a:cs typeface="Cambria"/>
              </a:rPr>
              <a:t>Online</a:t>
            </a:r>
            <a:r>
              <a:rPr sz="3050" spc="8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Donation</a:t>
            </a:r>
            <a:r>
              <a:rPr sz="3050" spc="100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Management</a:t>
            </a:r>
            <a:endParaRPr sz="3050" dirty="0">
              <a:latin typeface="Cambria"/>
              <a:cs typeface="Cambria"/>
            </a:endParaRPr>
          </a:p>
          <a:p>
            <a:pPr marL="12700" marR="5080">
              <a:lnSpc>
                <a:spcPct val="116199"/>
              </a:lnSpc>
              <a:spcBef>
                <a:spcPts val="5"/>
              </a:spcBef>
            </a:pPr>
            <a:r>
              <a:rPr sz="3050" spc="75" dirty="0">
                <a:latin typeface="Cambria"/>
                <a:cs typeface="Cambria"/>
              </a:rPr>
              <a:t>Goal:</a:t>
            </a:r>
            <a:r>
              <a:rPr sz="3050" spc="-5" dirty="0">
                <a:latin typeface="Cambria"/>
                <a:cs typeface="Cambria"/>
              </a:rPr>
              <a:t> </a:t>
            </a:r>
            <a:r>
              <a:rPr sz="3050" spc="-20" dirty="0">
                <a:latin typeface="Cambria"/>
                <a:cs typeface="Cambria"/>
              </a:rPr>
              <a:t>Allow</a:t>
            </a:r>
            <a:r>
              <a:rPr sz="3050" spc="-5" dirty="0">
                <a:latin typeface="Cambria"/>
                <a:cs typeface="Cambria"/>
              </a:rPr>
              <a:t> </a:t>
            </a:r>
            <a:r>
              <a:rPr sz="3050" spc="-65" dirty="0">
                <a:latin typeface="Cambria"/>
                <a:cs typeface="Cambria"/>
              </a:rPr>
              <a:t>users</a:t>
            </a:r>
            <a:r>
              <a:rPr sz="3050" spc="-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to</a:t>
            </a:r>
            <a:r>
              <a:rPr sz="3050" spc="-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donate</a:t>
            </a:r>
            <a:r>
              <a:rPr sz="3050" spc="-5" dirty="0">
                <a:latin typeface="Cambria"/>
                <a:cs typeface="Cambria"/>
              </a:rPr>
              <a:t> </a:t>
            </a:r>
            <a:r>
              <a:rPr sz="3050" spc="-65" dirty="0">
                <a:latin typeface="Cambria"/>
                <a:cs typeface="Cambria"/>
              </a:rPr>
              <a:t>securely</a:t>
            </a:r>
            <a:r>
              <a:rPr sz="3050" spc="-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and</a:t>
            </a:r>
            <a:r>
              <a:rPr sz="3050" spc="-5" dirty="0">
                <a:latin typeface="Cambria"/>
                <a:cs typeface="Cambria"/>
              </a:rPr>
              <a:t> </a:t>
            </a:r>
            <a:r>
              <a:rPr sz="3050" spc="-125" dirty="0">
                <a:latin typeface="Cambria"/>
                <a:cs typeface="Cambria"/>
              </a:rPr>
              <a:t>view</a:t>
            </a:r>
            <a:r>
              <a:rPr sz="3050" spc="-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the</a:t>
            </a:r>
            <a:r>
              <a:rPr sz="3050" spc="-5" dirty="0">
                <a:latin typeface="Cambria"/>
                <a:cs typeface="Cambria"/>
              </a:rPr>
              <a:t> </a:t>
            </a:r>
            <a:r>
              <a:rPr sz="3050" spc="70" dirty="0">
                <a:latin typeface="Cambria"/>
                <a:cs typeface="Cambria"/>
              </a:rPr>
              <a:t>Online</a:t>
            </a:r>
            <a:r>
              <a:rPr sz="3050" spc="-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Donation</a:t>
            </a:r>
            <a:r>
              <a:rPr sz="3050" spc="-5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Management </a:t>
            </a:r>
            <a:r>
              <a:rPr sz="3050" spc="75" dirty="0">
                <a:latin typeface="Cambria"/>
                <a:cs typeface="Cambria"/>
              </a:rPr>
              <a:t>Goal:</a:t>
            </a:r>
            <a:r>
              <a:rPr sz="3050" spc="-35" dirty="0">
                <a:latin typeface="Cambria"/>
                <a:cs typeface="Cambria"/>
              </a:rPr>
              <a:t> </a:t>
            </a:r>
            <a:r>
              <a:rPr sz="3050" spc="-20" dirty="0">
                <a:latin typeface="Cambria"/>
                <a:cs typeface="Cambria"/>
              </a:rPr>
              <a:t>Allow</a:t>
            </a:r>
            <a:r>
              <a:rPr sz="3050" spc="-30" dirty="0">
                <a:latin typeface="Cambria"/>
                <a:cs typeface="Cambria"/>
              </a:rPr>
              <a:t> </a:t>
            </a:r>
            <a:r>
              <a:rPr sz="3050" spc="-65" dirty="0">
                <a:latin typeface="Cambria"/>
                <a:cs typeface="Cambria"/>
              </a:rPr>
              <a:t>users</a:t>
            </a:r>
            <a:r>
              <a:rPr sz="3050" spc="-3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to</a:t>
            </a:r>
            <a:r>
              <a:rPr sz="3050" spc="-3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donate</a:t>
            </a:r>
            <a:r>
              <a:rPr sz="3050" spc="-35" dirty="0">
                <a:latin typeface="Cambria"/>
                <a:cs typeface="Cambria"/>
              </a:rPr>
              <a:t> </a:t>
            </a:r>
            <a:r>
              <a:rPr sz="3050" spc="-65" dirty="0">
                <a:latin typeface="Cambria"/>
                <a:cs typeface="Cambria"/>
              </a:rPr>
              <a:t>securely</a:t>
            </a:r>
            <a:r>
              <a:rPr sz="3050" spc="-3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and</a:t>
            </a:r>
            <a:r>
              <a:rPr sz="3050" spc="-30" dirty="0">
                <a:latin typeface="Cambria"/>
                <a:cs typeface="Cambria"/>
              </a:rPr>
              <a:t> </a:t>
            </a:r>
            <a:r>
              <a:rPr sz="3050" spc="-125" dirty="0">
                <a:latin typeface="Cambria"/>
                <a:cs typeface="Cambria"/>
              </a:rPr>
              <a:t>view</a:t>
            </a:r>
            <a:r>
              <a:rPr sz="3050" spc="-3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the</a:t>
            </a:r>
            <a:r>
              <a:rPr sz="3050" spc="-30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impact</a:t>
            </a:r>
            <a:r>
              <a:rPr sz="3050" spc="-35" dirty="0">
                <a:latin typeface="Cambria"/>
                <a:cs typeface="Cambria"/>
              </a:rPr>
              <a:t> </a:t>
            </a:r>
            <a:r>
              <a:rPr sz="3050" spc="55" dirty="0">
                <a:latin typeface="Cambria"/>
                <a:cs typeface="Cambria"/>
              </a:rPr>
              <a:t>of</a:t>
            </a:r>
            <a:r>
              <a:rPr sz="3050" spc="-3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their</a:t>
            </a:r>
            <a:r>
              <a:rPr sz="3050" spc="-30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contributions.</a:t>
            </a:r>
            <a:endParaRPr sz="3050" dirty="0">
              <a:latin typeface="Cambria"/>
              <a:cs typeface="Cambria"/>
            </a:endParaRPr>
          </a:p>
          <a:p>
            <a:pPr marL="12700" marR="5612130">
              <a:lnSpc>
                <a:spcPct val="116199"/>
              </a:lnSpc>
            </a:pPr>
            <a:r>
              <a:rPr sz="3050" spc="-25" dirty="0">
                <a:latin typeface="Cambria"/>
                <a:cs typeface="Cambria"/>
              </a:rPr>
              <a:t>Actors:</a:t>
            </a:r>
            <a:r>
              <a:rPr sz="3050" spc="5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Donor,</a:t>
            </a:r>
            <a:r>
              <a:rPr sz="3050" spc="5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GivingRoots,</a:t>
            </a:r>
            <a:r>
              <a:rPr sz="3050" spc="55" dirty="0">
                <a:latin typeface="Cambria"/>
                <a:cs typeface="Cambria"/>
              </a:rPr>
              <a:t> </a:t>
            </a:r>
            <a:r>
              <a:rPr sz="3050" spc="-35" dirty="0">
                <a:latin typeface="Cambria"/>
                <a:cs typeface="Cambria"/>
              </a:rPr>
              <a:t>Payment</a:t>
            </a:r>
            <a:r>
              <a:rPr sz="3050" spc="50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Gateway </a:t>
            </a:r>
            <a:r>
              <a:rPr sz="3050" spc="-70" dirty="0">
                <a:latin typeface="Cambria"/>
                <a:cs typeface="Cambria"/>
              </a:rPr>
              <a:t>Flow</a:t>
            </a:r>
            <a:r>
              <a:rPr sz="3050" spc="-100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Summary:</a:t>
            </a:r>
            <a:endParaRPr sz="3050" dirty="0">
              <a:latin typeface="Cambria"/>
              <a:cs typeface="Cambria"/>
            </a:endParaRPr>
          </a:p>
          <a:p>
            <a:pPr marL="671195" indent="-306705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671195" algn="l"/>
              </a:tabLst>
            </a:pPr>
            <a:r>
              <a:rPr sz="3050" dirty="0">
                <a:latin typeface="Cambria"/>
                <a:cs typeface="Cambria"/>
              </a:rPr>
              <a:t>Donor logs</a:t>
            </a:r>
            <a:r>
              <a:rPr sz="3050" spc="1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in</a:t>
            </a:r>
            <a:r>
              <a:rPr sz="3050" spc="1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and</a:t>
            </a:r>
            <a:r>
              <a:rPr sz="3050" spc="10" dirty="0">
                <a:latin typeface="Cambria"/>
                <a:cs typeface="Cambria"/>
              </a:rPr>
              <a:t> </a:t>
            </a:r>
            <a:r>
              <a:rPr sz="3050" spc="-30" dirty="0">
                <a:latin typeface="Cambria"/>
                <a:cs typeface="Cambria"/>
              </a:rPr>
              <a:t>chooses</a:t>
            </a:r>
            <a:r>
              <a:rPr sz="3050" spc="1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a</a:t>
            </a:r>
            <a:r>
              <a:rPr sz="3050" spc="10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campaign</a:t>
            </a:r>
            <a:endParaRPr sz="3050" dirty="0">
              <a:latin typeface="Cambria"/>
              <a:cs typeface="Cambria"/>
            </a:endParaRPr>
          </a:p>
          <a:p>
            <a:pPr marL="670560" indent="-328295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670560" algn="l"/>
              </a:tabLst>
            </a:pPr>
            <a:r>
              <a:rPr sz="3050" spc="-25" dirty="0">
                <a:latin typeface="Cambria"/>
                <a:cs typeface="Cambria"/>
              </a:rPr>
              <a:t>Enters</a:t>
            </a:r>
            <a:r>
              <a:rPr sz="3050" spc="-6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amount</a:t>
            </a:r>
            <a:r>
              <a:rPr sz="3050" spc="-6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and</a:t>
            </a:r>
            <a:r>
              <a:rPr sz="3050" spc="-60" dirty="0">
                <a:latin typeface="Cambria"/>
                <a:cs typeface="Cambria"/>
              </a:rPr>
              <a:t> </a:t>
            </a:r>
            <a:r>
              <a:rPr sz="3050" spc="-70" dirty="0">
                <a:latin typeface="Cambria"/>
                <a:cs typeface="Cambria"/>
              </a:rPr>
              <a:t>selects</a:t>
            </a:r>
            <a:r>
              <a:rPr sz="3050" spc="-65" dirty="0">
                <a:latin typeface="Cambria"/>
                <a:cs typeface="Cambria"/>
              </a:rPr>
              <a:t> </a:t>
            </a:r>
            <a:r>
              <a:rPr sz="3050" spc="-30" dirty="0">
                <a:latin typeface="Cambria"/>
                <a:cs typeface="Cambria"/>
              </a:rPr>
              <a:t>payment</a:t>
            </a:r>
            <a:r>
              <a:rPr sz="3050" spc="-60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method</a:t>
            </a:r>
            <a:endParaRPr sz="3050" dirty="0">
              <a:latin typeface="Cambria"/>
              <a:cs typeface="Cambria"/>
            </a:endParaRPr>
          </a:p>
          <a:p>
            <a:pPr marL="671830" indent="-325120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671830" algn="l"/>
              </a:tabLst>
            </a:pPr>
            <a:r>
              <a:rPr sz="3050" dirty="0">
                <a:latin typeface="Cambria"/>
                <a:cs typeface="Cambria"/>
              </a:rPr>
              <a:t>Confirms</a:t>
            </a:r>
            <a:r>
              <a:rPr sz="3050" spc="325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donation</a:t>
            </a:r>
            <a:endParaRPr sz="3050" dirty="0">
              <a:latin typeface="Cambria"/>
              <a:cs typeface="Cambria"/>
            </a:endParaRPr>
          </a:p>
          <a:p>
            <a:pPr marL="671195" indent="-338455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671195" algn="l"/>
              </a:tabLst>
            </a:pPr>
            <a:r>
              <a:rPr sz="3050" spc="-45" dirty="0">
                <a:latin typeface="Cambria"/>
                <a:cs typeface="Cambria"/>
              </a:rPr>
              <a:t>Receives</a:t>
            </a:r>
            <a:r>
              <a:rPr sz="3050" spc="-100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receipt</a:t>
            </a:r>
            <a:r>
              <a:rPr sz="3050" spc="-10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and</a:t>
            </a:r>
            <a:r>
              <a:rPr sz="3050" spc="-100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impact</a:t>
            </a:r>
            <a:r>
              <a:rPr sz="3050" spc="-95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dashboard</a:t>
            </a:r>
            <a:endParaRPr sz="3050" dirty="0">
              <a:latin typeface="Cambria"/>
              <a:cs typeface="Cambria"/>
            </a:endParaRPr>
          </a:p>
          <a:p>
            <a:pPr marL="12700" marR="3429635">
              <a:lnSpc>
                <a:spcPct val="116199"/>
              </a:lnSpc>
            </a:pPr>
            <a:r>
              <a:rPr sz="3050" dirty="0">
                <a:latin typeface="Cambria"/>
                <a:cs typeface="Cambria"/>
              </a:rPr>
              <a:t>Value</a:t>
            </a:r>
            <a:r>
              <a:rPr sz="3050" spc="-25" dirty="0">
                <a:latin typeface="Cambria"/>
                <a:cs typeface="Cambria"/>
              </a:rPr>
              <a:t> Delivered:</a:t>
            </a:r>
            <a:r>
              <a:rPr sz="3050" spc="-2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Fast,</a:t>
            </a:r>
            <a:r>
              <a:rPr sz="3050" spc="-20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secure,</a:t>
            </a:r>
            <a:r>
              <a:rPr sz="3050" spc="-2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meaningful</a:t>
            </a:r>
            <a:r>
              <a:rPr sz="3050" spc="-2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giving</a:t>
            </a:r>
            <a:r>
              <a:rPr sz="3050" spc="-20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experience </a:t>
            </a:r>
            <a:r>
              <a:rPr sz="3050" dirty="0">
                <a:latin typeface="Cambria"/>
                <a:cs typeface="Cambria"/>
              </a:rPr>
              <a:t>mpact</a:t>
            </a:r>
            <a:r>
              <a:rPr sz="3050" spc="-60" dirty="0">
                <a:latin typeface="Cambria"/>
                <a:cs typeface="Cambria"/>
              </a:rPr>
              <a:t> </a:t>
            </a:r>
            <a:r>
              <a:rPr sz="3050" spc="55" dirty="0">
                <a:latin typeface="Cambria"/>
                <a:cs typeface="Cambria"/>
              </a:rPr>
              <a:t>of</a:t>
            </a:r>
            <a:r>
              <a:rPr sz="3050" spc="-5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their</a:t>
            </a:r>
            <a:r>
              <a:rPr sz="3050" spc="-55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contributions.</a:t>
            </a:r>
            <a:endParaRPr sz="3050" dirty="0">
              <a:latin typeface="Cambria"/>
              <a:cs typeface="Cambria"/>
            </a:endParaRPr>
          </a:p>
          <a:p>
            <a:pPr marL="102870" marR="5612130" indent="-90805">
              <a:lnSpc>
                <a:spcPct val="116199"/>
              </a:lnSpc>
              <a:spcBef>
                <a:spcPts val="5"/>
              </a:spcBef>
            </a:pPr>
            <a:r>
              <a:rPr sz="3050" spc="-25" dirty="0">
                <a:latin typeface="Cambria"/>
                <a:cs typeface="Cambria"/>
              </a:rPr>
              <a:t>Actors:</a:t>
            </a:r>
            <a:r>
              <a:rPr sz="3050" spc="5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Donor,</a:t>
            </a:r>
            <a:r>
              <a:rPr sz="3050" spc="5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GivingRoots,</a:t>
            </a:r>
            <a:r>
              <a:rPr sz="3050" spc="55" dirty="0">
                <a:latin typeface="Cambria"/>
                <a:cs typeface="Cambria"/>
              </a:rPr>
              <a:t> </a:t>
            </a:r>
            <a:r>
              <a:rPr sz="3050" spc="-35" dirty="0">
                <a:latin typeface="Cambria"/>
                <a:cs typeface="Cambria"/>
              </a:rPr>
              <a:t>Payment</a:t>
            </a:r>
            <a:r>
              <a:rPr sz="3050" spc="50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Gateway </a:t>
            </a:r>
            <a:r>
              <a:rPr sz="3050" spc="-70" dirty="0">
                <a:latin typeface="Cambria"/>
                <a:cs typeface="Cambria"/>
              </a:rPr>
              <a:t>Flow</a:t>
            </a:r>
            <a:r>
              <a:rPr sz="3050" spc="-100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Summary:</a:t>
            </a:r>
            <a:endParaRPr sz="3050" dirty="0">
              <a:latin typeface="Cambria"/>
              <a:cs typeface="Cambria"/>
            </a:endParaRPr>
          </a:p>
          <a:p>
            <a:pPr marL="12700" marR="6045835">
              <a:lnSpc>
                <a:spcPct val="116199"/>
              </a:lnSpc>
            </a:pPr>
            <a:r>
              <a:rPr sz="3050" dirty="0">
                <a:latin typeface="Cambria"/>
                <a:cs typeface="Cambria"/>
              </a:rPr>
              <a:t>Donor logs</a:t>
            </a:r>
            <a:r>
              <a:rPr sz="3050" spc="1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in</a:t>
            </a:r>
            <a:r>
              <a:rPr sz="3050" spc="1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and</a:t>
            </a:r>
            <a:r>
              <a:rPr sz="3050" spc="10" dirty="0">
                <a:latin typeface="Cambria"/>
                <a:cs typeface="Cambria"/>
              </a:rPr>
              <a:t> </a:t>
            </a:r>
            <a:r>
              <a:rPr sz="3050" spc="-30" dirty="0">
                <a:latin typeface="Cambria"/>
                <a:cs typeface="Cambria"/>
              </a:rPr>
              <a:t>chooses</a:t>
            </a:r>
            <a:r>
              <a:rPr sz="3050" spc="1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a</a:t>
            </a:r>
            <a:r>
              <a:rPr sz="3050" spc="10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campaign </a:t>
            </a:r>
            <a:r>
              <a:rPr sz="3050" spc="-25" dirty="0">
                <a:latin typeface="Cambria"/>
                <a:cs typeface="Cambria"/>
              </a:rPr>
              <a:t>Enters</a:t>
            </a:r>
            <a:r>
              <a:rPr sz="3050" spc="-6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amount</a:t>
            </a:r>
            <a:r>
              <a:rPr sz="3050" spc="-6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and</a:t>
            </a:r>
            <a:r>
              <a:rPr sz="3050" spc="-60" dirty="0">
                <a:latin typeface="Cambria"/>
                <a:cs typeface="Cambria"/>
              </a:rPr>
              <a:t> </a:t>
            </a:r>
            <a:r>
              <a:rPr sz="3050" spc="-70" dirty="0">
                <a:latin typeface="Cambria"/>
                <a:cs typeface="Cambria"/>
              </a:rPr>
              <a:t>selects</a:t>
            </a:r>
            <a:r>
              <a:rPr sz="3050" spc="-65" dirty="0">
                <a:latin typeface="Cambria"/>
                <a:cs typeface="Cambria"/>
              </a:rPr>
              <a:t> </a:t>
            </a:r>
            <a:r>
              <a:rPr sz="3050" spc="-30" dirty="0">
                <a:latin typeface="Cambria"/>
                <a:cs typeface="Cambria"/>
              </a:rPr>
              <a:t>payment</a:t>
            </a:r>
            <a:r>
              <a:rPr sz="3050" spc="-60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method </a:t>
            </a:r>
            <a:r>
              <a:rPr sz="3050" dirty="0">
                <a:latin typeface="Cambria"/>
                <a:cs typeface="Cambria"/>
              </a:rPr>
              <a:t>Confirms</a:t>
            </a:r>
            <a:r>
              <a:rPr sz="3050" spc="325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donation</a:t>
            </a:r>
            <a:endParaRPr sz="3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50" spc="-45" dirty="0">
                <a:latin typeface="Cambria"/>
                <a:cs typeface="Cambria"/>
              </a:rPr>
              <a:t>Receives</a:t>
            </a:r>
            <a:r>
              <a:rPr sz="3050" spc="-100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receipt</a:t>
            </a:r>
            <a:r>
              <a:rPr sz="3050" spc="-10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and</a:t>
            </a:r>
            <a:r>
              <a:rPr sz="3050" spc="-100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impact</a:t>
            </a:r>
            <a:r>
              <a:rPr sz="3050" spc="-95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dashboard</a:t>
            </a:r>
            <a:endParaRPr sz="3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3050" dirty="0">
                <a:latin typeface="Cambria"/>
                <a:cs typeface="Cambria"/>
              </a:rPr>
              <a:t>Value</a:t>
            </a:r>
            <a:r>
              <a:rPr sz="3050" spc="-25" dirty="0">
                <a:latin typeface="Cambria"/>
                <a:cs typeface="Cambria"/>
              </a:rPr>
              <a:t> Delivered:</a:t>
            </a:r>
            <a:r>
              <a:rPr sz="3050" spc="-2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Fast,</a:t>
            </a:r>
            <a:r>
              <a:rPr sz="3050" spc="-20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secure,</a:t>
            </a:r>
            <a:r>
              <a:rPr sz="3050" spc="-2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meaningful</a:t>
            </a:r>
            <a:r>
              <a:rPr sz="3050" spc="-2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giving</a:t>
            </a:r>
            <a:r>
              <a:rPr sz="3050" spc="-20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experience</a:t>
            </a:r>
            <a:endParaRPr sz="3050" dirty="0">
              <a:latin typeface="Cambria"/>
              <a:cs typeface="Cambr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17211-7EDE-AECA-4B24-B1062543E676}"/>
              </a:ext>
            </a:extLst>
          </p:cNvPr>
          <p:cNvSpPr txBox="1"/>
          <p:nvPr/>
        </p:nvSpPr>
        <p:spPr>
          <a:xfrm>
            <a:off x="533400" y="457484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latin typeface="Aptos" panose="020B0004020202020204" pitchFamily="34" charset="0"/>
              </a:rPr>
              <a:t>Major Use Case:</a:t>
            </a:r>
            <a:endParaRPr lang="en-CA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10" y="504928"/>
            <a:ext cx="1196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30" dirty="0">
                <a:latin typeface="Trebuchet MS"/>
                <a:cs typeface="Trebuchet MS"/>
              </a:rPr>
              <a:t>Use</a:t>
            </a:r>
            <a:r>
              <a:rPr sz="2000" b="1" spc="-140" dirty="0">
                <a:latin typeface="Trebuchet MS"/>
                <a:cs typeface="Trebuchet MS"/>
              </a:rPr>
              <a:t> </a:t>
            </a:r>
            <a:r>
              <a:rPr sz="2000" b="1" spc="140" dirty="0">
                <a:latin typeface="Trebuchet MS"/>
                <a:cs typeface="Trebuchet MS"/>
              </a:rPr>
              <a:t>Case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1797" y="504928"/>
            <a:ext cx="1070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80" dirty="0">
                <a:latin typeface="Trebuchet MS"/>
                <a:cs typeface="Trebuchet MS"/>
              </a:rPr>
              <a:t>Actor(s)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5939" y="504928"/>
            <a:ext cx="1067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75" dirty="0">
                <a:latin typeface="Trebuchet MS"/>
                <a:cs typeface="Trebuchet MS"/>
              </a:rPr>
              <a:t>Purpose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10" y="1210470"/>
            <a:ext cx="2763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latin typeface="Trebuchet MS"/>
                <a:cs typeface="Trebuchet MS"/>
              </a:rPr>
              <a:t>Donor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Profile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&amp;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History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1797" y="1210470"/>
            <a:ext cx="756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latin typeface="Trebuchet MS"/>
                <a:cs typeface="Trebuchet MS"/>
              </a:rPr>
              <a:t>Donor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15939" y="1210470"/>
            <a:ext cx="5050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latin typeface="Trebuchet MS"/>
                <a:cs typeface="Trebuchet MS"/>
              </a:rPr>
              <a:t>View </a:t>
            </a:r>
            <a:r>
              <a:rPr sz="2000" spc="80" dirty="0">
                <a:latin typeface="Trebuchet MS"/>
                <a:cs typeface="Trebuchet MS"/>
              </a:rPr>
              <a:t>past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donations,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receipts,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and</a:t>
            </a:r>
            <a:r>
              <a:rPr sz="2000" spc="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impact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10" y="2096989"/>
            <a:ext cx="2167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latin typeface="Trebuchet MS"/>
                <a:cs typeface="Trebuchet MS"/>
              </a:rPr>
              <a:t>Admin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Dashboard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1797" y="1868312"/>
            <a:ext cx="116014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10" dirty="0">
                <a:latin typeface="Trebuchet MS"/>
                <a:cs typeface="Trebuchet MS"/>
              </a:rPr>
              <a:t>Nonprofit </a:t>
            </a:r>
            <a:r>
              <a:rPr sz="2000" spc="50" dirty="0">
                <a:latin typeface="Trebuchet MS"/>
                <a:cs typeface="Trebuchet MS"/>
              </a:rPr>
              <a:t>Admin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15939" y="2096989"/>
            <a:ext cx="4911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rebuchet MS"/>
                <a:cs typeface="Trebuchet MS"/>
              </a:rPr>
              <a:t>Track</a:t>
            </a:r>
            <a:r>
              <a:rPr sz="2000" spc="1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donations,</a:t>
            </a:r>
            <a:r>
              <a:rPr sz="2000" spc="1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volunteers,</a:t>
            </a:r>
            <a:r>
              <a:rPr sz="2000" spc="190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and</a:t>
            </a:r>
            <a:r>
              <a:rPr sz="2000" spc="1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metrics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10" y="3165102"/>
            <a:ext cx="42119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5" dirty="0">
                <a:latin typeface="Trebuchet MS"/>
                <a:cs typeface="Trebuchet MS"/>
              </a:rPr>
              <a:t>Campaign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Creation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&amp;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Management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41797" y="2936426"/>
            <a:ext cx="116014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10" dirty="0">
                <a:latin typeface="Trebuchet MS"/>
                <a:cs typeface="Trebuchet MS"/>
              </a:rPr>
              <a:t>Nonprofit </a:t>
            </a:r>
            <a:r>
              <a:rPr sz="2000" spc="50" dirty="0">
                <a:latin typeface="Trebuchet MS"/>
                <a:cs typeface="Trebuchet MS"/>
              </a:rPr>
              <a:t>Admin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15939" y="3165102"/>
            <a:ext cx="5234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5" dirty="0">
                <a:latin typeface="Trebuchet MS"/>
                <a:cs typeface="Trebuchet MS"/>
              </a:rPr>
              <a:t>Launch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and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manage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fundraising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campaigns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2210" y="4052241"/>
            <a:ext cx="2968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rebuchet MS"/>
                <a:cs typeface="Trebuchet MS"/>
              </a:rPr>
              <a:t>Bilingual</a:t>
            </a:r>
            <a:r>
              <a:rPr sz="2000" spc="5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Communication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41797" y="4052241"/>
            <a:ext cx="1088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rebuchet MS"/>
                <a:cs typeface="Trebuchet MS"/>
              </a:rPr>
              <a:t>All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125" dirty="0"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15939" y="4052241"/>
            <a:ext cx="44018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5" dirty="0">
                <a:latin typeface="Trebuchet MS"/>
                <a:cs typeface="Trebuchet MS"/>
              </a:rPr>
              <a:t>Access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platform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English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French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2210" y="4757784"/>
            <a:ext cx="26879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5" dirty="0">
                <a:latin typeface="Trebuchet MS"/>
                <a:cs typeface="Trebuchet MS"/>
              </a:rPr>
              <a:t>Secure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Authentication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41797" y="4757784"/>
            <a:ext cx="1088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rebuchet MS"/>
                <a:cs typeface="Trebuchet MS"/>
              </a:rPr>
              <a:t>All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125" dirty="0"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15939" y="4757784"/>
            <a:ext cx="4673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rebuchet MS"/>
                <a:cs typeface="Trebuchet MS"/>
              </a:rPr>
              <a:t>Protect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accounts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via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2FA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biometrics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2210" y="5463327"/>
            <a:ext cx="32404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Trebuchet MS"/>
                <a:cs typeface="Trebuchet MS"/>
              </a:rPr>
              <a:t>Recurring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Donations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Setup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41797" y="5463327"/>
            <a:ext cx="756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latin typeface="Trebuchet MS"/>
                <a:cs typeface="Trebuchet MS"/>
              </a:rPr>
              <a:t>Donor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15939" y="5463327"/>
            <a:ext cx="5730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Trebuchet MS"/>
                <a:cs typeface="Trebuchet MS"/>
              </a:rPr>
              <a:t>Automate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regular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giving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custom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frequency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2210" y="6168870"/>
            <a:ext cx="19348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latin typeface="Trebuchet MS"/>
                <a:cs typeface="Trebuchet MS"/>
              </a:rPr>
              <a:t>Refund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Request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41797" y="6168870"/>
            <a:ext cx="16427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rebuchet MS"/>
                <a:cs typeface="Trebuchet MS"/>
              </a:rPr>
              <a:t>Donor,</a:t>
            </a:r>
            <a:r>
              <a:rPr sz="2000" spc="100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Admin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15939" y="6168870"/>
            <a:ext cx="4166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latin typeface="Trebuchet MS"/>
                <a:cs typeface="Trebuchet MS"/>
              </a:rPr>
              <a:t>Dispute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handling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10" dirty="0">
                <a:latin typeface="Trebuchet MS"/>
                <a:cs typeface="Trebuchet MS"/>
              </a:rPr>
              <a:t> notifications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2210" y="6874413"/>
            <a:ext cx="2790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latin typeface="Trebuchet MS"/>
                <a:cs typeface="Trebuchet MS"/>
              </a:rPr>
              <a:t>Rewards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&amp;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Recognition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41797" y="6874413"/>
            <a:ext cx="756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latin typeface="Trebuchet MS"/>
                <a:cs typeface="Trebuchet MS"/>
              </a:rPr>
              <a:t>Donor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15939" y="6874413"/>
            <a:ext cx="5273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latin typeface="Trebuchet MS"/>
                <a:cs typeface="Trebuchet MS"/>
              </a:rPr>
              <a:t>Points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badges</a:t>
            </a:r>
            <a:r>
              <a:rPr sz="2000" spc="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recurring</a:t>
            </a:r>
            <a:r>
              <a:rPr sz="2000" spc="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contributions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2210" y="7760931"/>
            <a:ext cx="1314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40" dirty="0">
                <a:latin typeface="Trebuchet MS"/>
                <a:cs typeface="Trebuchet MS"/>
              </a:rPr>
              <a:t>CRM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Tools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41797" y="7532254"/>
            <a:ext cx="116014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10" dirty="0">
                <a:latin typeface="Trebuchet MS"/>
                <a:cs typeface="Trebuchet MS"/>
              </a:rPr>
              <a:t>Nonprofit </a:t>
            </a:r>
            <a:r>
              <a:rPr sz="2000" spc="50" dirty="0">
                <a:latin typeface="Trebuchet MS"/>
                <a:cs typeface="Trebuchet MS"/>
              </a:rPr>
              <a:t>Admin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715939" y="7760931"/>
            <a:ext cx="4937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latin typeface="Trebuchet MS"/>
                <a:cs typeface="Trebuchet MS"/>
              </a:rPr>
              <a:t>Personalized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outreach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and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segmentation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2210" y="8648070"/>
            <a:ext cx="2599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Trebuchet MS"/>
                <a:cs typeface="Trebuchet MS"/>
              </a:rPr>
              <a:t>Analytics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&amp;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Reporting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41797" y="8648070"/>
            <a:ext cx="150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rebuchet MS"/>
                <a:cs typeface="Trebuchet MS"/>
              </a:rPr>
              <a:t>Admin,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Staff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715939" y="8648070"/>
            <a:ext cx="4789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Trebuchet MS"/>
                <a:cs typeface="Trebuchet MS"/>
              </a:rPr>
              <a:t>Exportable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insights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decision-</a:t>
            </a:r>
            <a:r>
              <a:rPr sz="2000" spc="50" dirty="0">
                <a:latin typeface="Trebuchet MS"/>
                <a:cs typeface="Trebuchet MS"/>
              </a:rPr>
              <a:t>making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585</Words>
  <Application>Microsoft Office PowerPoint</Application>
  <PresentationFormat>Custom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Calibri</vt:lpstr>
      <vt:lpstr>Cambria</vt:lpstr>
      <vt:lpstr>Lucida Sans Unicode</vt:lpstr>
      <vt:lpstr>Trebuchet MS</vt:lpstr>
      <vt:lpstr>Office Theme</vt:lpstr>
      <vt:lpstr>PowerPoint Presentation</vt:lpstr>
      <vt:lpstr>G R O U P - 8</vt:lpstr>
      <vt:lpstr>What is GivingRoots? A comprehensive platform tailored for Canadian nonprofits to manage donations, volunteers, and donor relationships—all in one place.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Giving Roots</dc:title>
  <dc:creator>SAKSHI</dc:creator>
  <cp:keywords>DAGkMQdeKi4,BAFKcU7yCw8,0</cp:keywords>
  <cp:lastModifiedBy>desaisakshi120@gmail.com</cp:lastModifiedBy>
  <cp:revision>2</cp:revision>
  <dcterms:created xsi:type="dcterms:W3CDTF">2025-04-10T15:25:36Z</dcterms:created>
  <dcterms:modified xsi:type="dcterms:W3CDTF">2025-04-11T00:28:02Z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2025-04-10T00:00:00Z</vt:filetime>
  </property>
  <property fmtid="{D5CDD505-2E9C-101B-9397-08002B2CF9AE}" pid="3" name="Creator">
    <vt:lpwstr>Canva</vt:lpwstr>
  </property>
  <property fmtid="{D5CDD505-2E9C-101B-9397-08002B2CF9AE}" pid="4" name="LastSaved">
    <vt:filetime>2025-04-10T00:00:00Z</vt:filetime>
  </property>
  <property fmtid="{D5CDD505-2E9C-101B-9397-08002B2CF9AE}" pid="5" name="Producer">
    <vt:lpwstr>Canva</vt:lpwstr>
  </property>
</Properties>
</file>