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767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39100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38625" y="457200"/>
            <a:ext cx="3705225" cy="95250"/>
          </a:xfrm>
          <a:custGeom>
            <a:avLst/>
            <a:gdLst/>
            <a:ahLst/>
            <a:cxnLst/>
            <a:rect l="l" t="t" r="r" b="b"/>
            <a:pathLst>
              <a:path w="3705225" h="95250">
                <a:moveTo>
                  <a:pt x="3705225" y="0"/>
                </a:moveTo>
                <a:lnTo>
                  <a:pt x="0" y="0"/>
                </a:lnTo>
                <a:lnTo>
                  <a:pt x="0" y="95250"/>
                </a:lnTo>
                <a:lnTo>
                  <a:pt x="3705225" y="95250"/>
                </a:lnTo>
                <a:lnTo>
                  <a:pt x="3705225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9963" y="6448061"/>
            <a:ext cx="1091837" cy="3344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13070" y="3602418"/>
            <a:ext cx="2165858" cy="448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001F5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7675" y="3086100"/>
            <a:ext cx="11296650" cy="3333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1000" y="1752600"/>
            <a:ext cx="3586479" cy="10599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i="1" dirty="0">
                <a:solidFill>
                  <a:srgbClr val="00B0F0"/>
                </a:solidFill>
              </a:rPr>
              <a:t>E-</a:t>
            </a:r>
            <a:r>
              <a:rPr lang="en-US" sz="3200" b="1" i="1" dirty="0" err="1">
                <a:solidFill>
                  <a:srgbClr val="00B0F0"/>
                </a:solidFill>
              </a:rPr>
              <a:t>Commerese</a:t>
            </a:r>
            <a:r>
              <a:rPr lang="en-US" sz="3600" dirty="0">
                <a:solidFill>
                  <a:srgbClr val="00B0F0"/>
                </a:solidFill>
              </a:rPr>
              <a:t> </a:t>
            </a:r>
            <a:r>
              <a:rPr lang="en-US" sz="3200" b="1" i="1" dirty="0">
                <a:solidFill>
                  <a:srgbClr val="00B0F0"/>
                </a:solidFill>
              </a:rPr>
              <a:t>Website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r>
              <a:rPr lang="en-US" sz="3200" b="1" i="1" dirty="0">
                <a:solidFill>
                  <a:srgbClr val="00B0F0"/>
                </a:solidFill>
              </a:rPr>
              <a:t>Logs</a:t>
            </a:r>
            <a:r>
              <a:rPr lang="en-US" sz="3200" b="1" dirty="0">
                <a:solidFill>
                  <a:srgbClr val="00B0F0"/>
                </a:solidFill>
              </a:rPr>
              <a:t> </a:t>
            </a:r>
            <a:endParaRPr sz="3200" b="1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67150" y="1049655"/>
            <a:ext cx="432689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solidFill>
                  <a:srgbClr val="1382AC"/>
                </a:solidFill>
              </a:rPr>
              <a:t>CAP</a:t>
            </a:r>
            <a:r>
              <a:rPr sz="3200" spc="35" dirty="0">
                <a:solidFill>
                  <a:srgbClr val="1382AC"/>
                </a:solidFill>
              </a:rPr>
              <a:t>S</a:t>
            </a:r>
            <a:r>
              <a:rPr sz="3200" spc="-10" dirty="0">
                <a:solidFill>
                  <a:srgbClr val="1382AC"/>
                </a:solidFill>
              </a:rPr>
              <a:t>T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20" dirty="0">
                <a:solidFill>
                  <a:srgbClr val="1382AC"/>
                </a:solidFill>
              </a:rPr>
              <a:t>NE</a:t>
            </a:r>
            <a:r>
              <a:rPr sz="3200" spc="-200" dirty="0">
                <a:solidFill>
                  <a:srgbClr val="1382AC"/>
                </a:solidFill>
              </a:rPr>
              <a:t> </a:t>
            </a:r>
            <a:r>
              <a:rPr sz="3200" spc="35" dirty="0">
                <a:solidFill>
                  <a:srgbClr val="1382AC"/>
                </a:solidFill>
              </a:rPr>
              <a:t>P</a:t>
            </a:r>
            <a:r>
              <a:rPr sz="3200" spc="20" dirty="0">
                <a:solidFill>
                  <a:srgbClr val="1382AC"/>
                </a:solidFill>
              </a:rPr>
              <a:t>R</a:t>
            </a:r>
            <a:r>
              <a:rPr sz="3200" spc="-20" dirty="0">
                <a:solidFill>
                  <a:srgbClr val="1382AC"/>
                </a:solidFill>
              </a:rPr>
              <a:t>O</a:t>
            </a:r>
            <a:r>
              <a:rPr sz="3200" spc="15" dirty="0">
                <a:solidFill>
                  <a:srgbClr val="1382AC"/>
                </a:solidFill>
              </a:rPr>
              <a:t>J</a:t>
            </a:r>
            <a:r>
              <a:rPr sz="3200" spc="40" dirty="0">
                <a:solidFill>
                  <a:srgbClr val="1382AC"/>
                </a:solidFill>
              </a:rPr>
              <a:t>E</a:t>
            </a:r>
            <a:r>
              <a:rPr sz="3200" spc="20" dirty="0">
                <a:solidFill>
                  <a:srgbClr val="1382AC"/>
                </a:solidFill>
              </a:rPr>
              <a:t>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7675" y="3086100"/>
            <a:ext cx="11296650" cy="2854628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763520">
              <a:lnSpc>
                <a:spcPct val="100000"/>
              </a:lnSpc>
            </a:pP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1382AC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1382AC"/>
                </a:solidFill>
                <a:latin typeface="Arial"/>
                <a:cs typeface="Arial"/>
              </a:rPr>
              <a:t>es</a:t>
            </a:r>
            <a:r>
              <a:rPr sz="2000" b="1" spc="5" dirty="0">
                <a:solidFill>
                  <a:srgbClr val="1382AC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n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ted</a:t>
            </a:r>
            <a:r>
              <a:rPr sz="2000" b="1" spc="-1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1382AC"/>
                </a:solidFill>
                <a:latin typeface="Arial"/>
                <a:cs typeface="Arial"/>
              </a:rPr>
              <a:t>B</a:t>
            </a: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y:</a:t>
            </a:r>
            <a:endParaRPr sz="2000" dirty="0"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sz="2000" b="1" spc="10" dirty="0">
                <a:solidFill>
                  <a:srgbClr val="1382AC"/>
                </a:solidFill>
                <a:latin typeface="Arial"/>
                <a:cs typeface="Arial"/>
              </a:rPr>
              <a:t>1.</a:t>
            </a:r>
            <a:r>
              <a:rPr sz="20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NAME:  </a:t>
            </a:r>
            <a:r>
              <a:rPr lang="en-IN" sz="2000" b="1" spc="-75" dirty="0">
                <a:solidFill>
                  <a:srgbClr val="1382AC"/>
                </a:solidFill>
                <a:latin typeface="Arial"/>
                <a:cs typeface="Arial"/>
              </a:rPr>
              <a:t>SAKTHI.S.S</a:t>
            </a:r>
            <a:endParaRPr lang="en-US" sz="2000" b="1" spc="-75" dirty="0">
              <a:solidFill>
                <a:srgbClr val="1382AC"/>
              </a:solidFill>
              <a:latin typeface="Arial"/>
              <a:cs typeface="Arial"/>
            </a:endParaRPr>
          </a:p>
          <a:p>
            <a:pPr marL="2763520">
              <a:lnSpc>
                <a:spcPct val="100000"/>
              </a:lnSpc>
            </a:pP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2. DEPT: CIVIL ENGINEERING  </a:t>
            </a:r>
          </a:p>
          <a:p>
            <a:pPr marL="2763520">
              <a:lnSpc>
                <a:spcPct val="100000"/>
              </a:lnSpc>
            </a:pP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3.COLLEGE : </a:t>
            </a:r>
            <a:r>
              <a:rPr lang="en-US" sz="2000" b="1" spc="-75" dirty="0" err="1">
                <a:solidFill>
                  <a:srgbClr val="1382AC"/>
                </a:solidFill>
                <a:latin typeface="Arial"/>
                <a:cs typeface="Arial"/>
              </a:rPr>
              <a:t>Thanthai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2000" b="1" spc="-75" dirty="0" err="1">
                <a:solidFill>
                  <a:srgbClr val="1382AC"/>
                </a:solidFill>
                <a:latin typeface="Arial"/>
                <a:cs typeface="Arial"/>
              </a:rPr>
              <a:t>Periyar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 Govt. </a:t>
            </a:r>
            <a:r>
              <a:rPr lang="en-US" sz="2000" b="1" spc="-75" dirty="0" err="1">
                <a:solidFill>
                  <a:srgbClr val="1382AC"/>
                </a:solidFill>
                <a:latin typeface="Arial"/>
                <a:cs typeface="Arial"/>
              </a:rPr>
              <a:t>Institude</a:t>
            </a:r>
            <a:r>
              <a:rPr lang="en-US" sz="2000" b="1" spc="-75" dirty="0">
                <a:solidFill>
                  <a:srgbClr val="1382AC"/>
                </a:solidFill>
                <a:latin typeface="Arial"/>
                <a:cs typeface="Arial"/>
              </a:rPr>
              <a:t> of Technology 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518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15" dirty="0">
                <a:solidFill>
                  <a:srgbClr val="1CACE3"/>
                </a:solidFill>
              </a:rPr>
              <a:t>F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-5" dirty="0">
                <a:solidFill>
                  <a:srgbClr val="1CACE3"/>
                </a:solidFill>
              </a:rPr>
              <a:t>NC</a:t>
            </a:r>
            <a:r>
              <a:rPr sz="3950" spc="-10" dirty="0">
                <a:solidFill>
                  <a:srgbClr val="1CACE3"/>
                </a:solidFill>
              </a:rPr>
              <a:t>E</a:t>
            </a:r>
            <a:r>
              <a:rPr sz="3950" spc="20" dirty="0">
                <a:solidFill>
                  <a:srgbClr val="1CACE3"/>
                </a:solidFill>
              </a:rPr>
              <a:t>S</a:t>
            </a:r>
            <a:endParaRPr sz="3950"/>
          </a:p>
        </p:txBody>
      </p:sp>
      <p:sp>
        <p:nvSpPr>
          <p:cNvPr id="3" name="Rectangle 2"/>
          <p:cNvSpPr/>
          <p:nvPr/>
        </p:nvSpPr>
        <p:spPr>
          <a:xfrm>
            <a:off x="1295400" y="2895600"/>
            <a:ext cx="9982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List of references and sources used in the development of the analysis and presentation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/>
              <a:t>Add scholarly publications, papers, and web resources.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THANK</a:t>
            </a:r>
            <a:r>
              <a:rPr spc="-145" dirty="0"/>
              <a:t> </a:t>
            </a:r>
            <a:r>
              <a:rPr spc="25" dirty="0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005" y="1391602"/>
            <a:ext cx="157543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0" dirty="0"/>
              <a:t>OU</a:t>
            </a:r>
            <a:r>
              <a:rPr spc="40" dirty="0"/>
              <a:t>TL</a:t>
            </a:r>
            <a:r>
              <a:rPr spc="-95" dirty="0"/>
              <a:t>I</a:t>
            </a:r>
            <a:r>
              <a:rPr spc="30" dirty="0"/>
              <a:t>N</a:t>
            </a:r>
            <a:r>
              <a:rPr spc="15"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952988"/>
            <a:ext cx="4178300" cy="4174861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926465" lvl="1" indent="-457200">
              <a:spcBef>
                <a:spcPts val="14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1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sed</a:t>
            </a:r>
            <a:r>
              <a:rPr sz="2000" b="1" spc="-2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0" dirty="0">
                <a:solidFill>
                  <a:srgbClr val="404040"/>
                </a:solidFill>
                <a:latin typeface="Arial"/>
                <a:cs typeface="Arial"/>
              </a:rPr>
              <a:t>te</a:t>
            </a:r>
            <a:r>
              <a:rPr sz="2000" b="1" spc="9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/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Sy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s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tem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eve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4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pp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50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404040"/>
                </a:solidFill>
                <a:latin typeface="Arial"/>
                <a:cs typeface="Arial"/>
              </a:rPr>
              <a:t>c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A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go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i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h</a:t>
            </a: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m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2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D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p</a:t>
            </a:r>
            <a:r>
              <a:rPr sz="2000" b="1" spc="35" dirty="0">
                <a:solidFill>
                  <a:srgbClr val="404040"/>
                </a:solidFill>
                <a:latin typeface="Arial"/>
                <a:cs typeface="Arial"/>
              </a:rPr>
              <a:t>l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</a:t>
            </a:r>
            <a:r>
              <a:rPr sz="2000" b="1" spc="-65" dirty="0">
                <a:solidFill>
                  <a:srgbClr val="404040"/>
                </a:solidFill>
                <a:latin typeface="Arial"/>
                <a:cs typeface="Arial"/>
              </a:rPr>
              <a:t>y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me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n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5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355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Fu</a:t>
            </a:r>
            <a:r>
              <a:rPr sz="2000" b="1" spc="5" dirty="0">
                <a:solidFill>
                  <a:srgbClr val="404040"/>
                </a:solidFill>
                <a:latin typeface="Arial"/>
                <a:cs typeface="Arial"/>
              </a:rPr>
              <a:t>t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u</a:t>
            </a:r>
            <a:r>
              <a:rPr sz="2000" b="1" spc="40" dirty="0">
                <a:solidFill>
                  <a:srgbClr val="404040"/>
                </a:solidFill>
                <a:latin typeface="Arial"/>
                <a:cs typeface="Arial"/>
              </a:rPr>
              <a:t>r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sz="2000" b="1" spc="-1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Sc</a:t>
            </a:r>
            <a:r>
              <a:rPr sz="2000" b="1" spc="45" dirty="0">
                <a:solidFill>
                  <a:srgbClr val="404040"/>
                </a:solidFill>
                <a:latin typeface="Arial"/>
                <a:cs typeface="Arial"/>
              </a:rPr>
              <a:t>op</a:t>
            </a:r>
            <a:r>
              <a:rPr sz="2000" b="1" spc="15" dirty="0">
                <a:solidFill>
                  <a:srgbClr val="404040"/>
                </a:solidFill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  <a:p>
            <a:pPr marL="926465" lvl="1" indent="-457200">
              <a:spcBef>
                <a:spcPts val="1280"/>
              </a:spcBef>
              <a:buClr>
                <a:srgbClr val="1CACE3"/>
              </a:buClr>
              <a:buSzPct val="92500"/>
              <a:buFont typeface="Arial" pitchFamily="34" charset="0"/>
              <a:buChar char="•"/>
              <a:tabLst>
                <a:tab pos="317500" algn="l"/>
                <a:tab pos="318135" algn="l"/>
              </a:tabLst>
            </a:pPr>
            <a:r>
              <a:rPr sz="2000" b="1" spc="2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9150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PROBLEM</a:t>
            </a:r>
            <a:r>
              <a:rPr sz="3950" spc="204" dirty="0">
                <a:solidFill>
                  <a:srgbClr val="1CACE3"/>
                </a:solidFill>
              </a:rPr>
              <a:t> </a:t>
            </a:r>
            <a:r>
              <a:rPr sz="3950" spc="-75" dirty="0">
                <a:solidFill>
                  <a:srgbClr val="1CACE3"/>
                </a:solidFill>
              </a:rPr>
              <a:t>STATEMENT</a:t>
            </a:r>
            <a:endParaRPr sz="3950"/>
          </a:p>
        </p:txBody>
      </p:sp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764390" y="2885267"/>
            <a:ext cx="12011056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 explanation of the dataset's significance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Analyzing unstructured e-commerce website logs presents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difficulties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 extract meaningful insights, exploratory data analysis and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visualization are required.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5643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PROPOSED</a:t>
            </a:r>
            <a:r>
              <a:rPr sz="3950" spc="254" dirty="0">
                <a:solidFill>
                  <a:srgbClr val="1CACE3"/>
                </a:solidFill>
              </a:rPr>
              <a:t> </a:t>
            </a:r>
            <a:r>
              <a:rPr sz="3950" dirty="0">
                <a:solidFill>
                  <a:srgbClr val="1CACE3"/>
                </a:solidFill>
              </a:rPr>
              <a:t>SOLUTION</a:t>
            </a:r>
            <a:endParaRPr sz="3950"/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381000" y="2971800"/>
            <a:ext cx="116586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Overview of the suggested remedy: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Making use of exploratory data analysis (EDA) methods 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Using data visualization to enhance comprehension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significance of comprehending consumer behavior and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refining sales tactics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497205"/>
            <a:ext cx="524256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6645" algn="l"/>
              </a:tabLst>
            </a:pPr>
            <a:r>
              <a:rPr sz="3950" spc="-5" dirty="0">
                <a:solidFill>
                  <a:srgbClr val="1CACE3"/>
                </a:solidFill>
              </a:rPr>
              <a:t>SYSTEM	</a:t>
            </a:r>
            <a:r>
              <a:rPr sz="3950" spc="-15" dirty="0">
                <a:solidFill>
                  <a:srgbClr val="1CACE3"/>
                </a:solidFill>
              </a:rPr>
              <a:t>APPROACH</a:t>
            </a:r>
            <a:endParaRPr sz="395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914400" y="1981200"/>
            <a:ext cx="9392315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Synopsis of the approach to system development: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Gathering and preparing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Analyzing exploratory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Techniques for visualizing data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Interpretation and the creation of insights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72434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10" dirty="0">
                <a:solidFill>
                  <a:srgbClr val="1CACE3"/>
                </a:solidFill>
              </a:rPr>
              <a:t>ALGORITHM</a:t>
            </a:r>
            <a:r>
              <a:rPr sz="3950" spc="350" dirty="0">
                <a:solidFill>
                  <a:srgbClr val="1CACE3"/>
                </a:solidFill>
              </a:rPr>
              <a:t> </a:t>
            </a:r>
            <a:r>
              <a:rPr sz="3950" spc="20" dirty="0">
                <a:solidFill>
                  <a:srgbClr val="1CACE3"/>
                </a:solidFill>
              </a:rPr>
              <a:t>&amp;</a:t>
            </a:r>
            <a:r>
              <a:rPr sz="3950" spc="-20" dirty="0">
                <a:solidFill>
                  <a:srgbClr val="1CACE3"/>
                </a:solidFill>
              </a:rPr>
              <a:t> </a:t>
            </a:r>
            <a:r>
              <a:rPr sz="3950" spc="5" dirty="0">
                <a:solidFill>
                  <a:srgbClr val="1CACE3"/>
                </a:solidFill>
              </a:rPr>
              <a:t>DEPLOYMENT</a:t>
            </a:r>
            <a:endParaRPr sz="395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81000" y="2209800"/>
            <a:ext cx="10591800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lgorithms (if any) employed in data analysis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Methodology for deploying the analysis: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Technologies and tools used for on-premises installation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or cloud-based deployment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19939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5" dirty="0">
                <a:solidFill>
                  <a:srgbClr val="1CACE3"/>
                </a:solidFill>
              </a:rPr>
              <a:t>R</a:t>
            </a:r>
            <a:r>
              <a:rPr sz="3950" spc="-10" dirty="0">
                <a:solidFill>
                  <a:srgbClr val="1CACE3"/>
                </a:solidFill>
              </a:rPr>
              <a:t>ES</a:t>
            </a:r>
            <a:r>
              <a:rPr sz="3950" spc="-5" dirty="0">
                <a:solidFill>
                  <a:srgbClr val="1CACE3"/>
                </a:solidFill>
              </a:rPr>
              <a:t>U</a:t>
            </a:r>
            <a:r>
              <a:rPr sz="3950" spc="-315" dirty="0">
                <a:solidFill>
                  <a:srgbClr val="1CACE3"/>
                </a:solidFill>
              </a:rPr>
              <a:t>L</a:t>
            </a:r>
            <a:r>
              <a:rPr sz="3950" spc="20" dirty="0">
                <a:solidFill>
                  <a:srgbClr val="1CACE3"/>
                </a:solidFill>
              </a:rPr>
              <a:t>T</a:t>
            </a:r>
            <a:endParaRPr sz="39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48127-D287-5322-247E-C2D0D7DFF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3383"/>
            <a:ext cx="3657599" cy="213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C621C8-A031-75E5-9867-8A4A3F1E0B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871537"/>
            <a:ext cx="3757383" cy="2338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671617-6801-41D5-8856-007C29D453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256" y="3429000"/>
            <a:ext cx="3657600" cy="2557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21009F-7306-CE95-8320-36D02C514D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11" y="3429000"/>
            <a:ext cx="3791189" cy="2663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496835-28EE-B00D-42EC-213FCD2C3B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712" y="990600"/>
            <a:ext cx="3657600" cy="3773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0400" y="555307"/>
            <a:ext cx="34029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1CACE3"/>
                </a:solidFill>
              </a:rPr>
              <a:t>CONCLUSION</a:t>
            </a:r>
            <a:endParaRPr sz="395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304800" y="2971800"/>
            <a:ext cx="114300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 synopsis of the main conclusions and observations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The role that data visualization and EDA play in informing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business decisions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consequences for marketing campaigns and e-commerce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strategies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4997" y="800988"/>
            <a:ext cx="3304540" cy="529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spc="5" dirty="0">
                <a:solidFill>
                  <a:srgbClr val="1CACE3"/>
                </a:solidFill>
              </a:rPr>
              <a:t>FUTURE</a:t>
            </a:r>
            <a:r>
              <a:rPr sz="3300" spc="-110" dirty="0">
                <a:solidFill>
                  <a:srgbClr val="1CACE3"/>
                </a:solidFill>
              </a:rPr>
              <a:t> </a:t>
            </a:r>
            <a:r>
              <a:rPr sz="3300" spc="-15" dirty="0">
                <a:solidFill>
                  <a:srgbClr val="1CACE3"/>
                </a:solidFill>
              </a:rPr>
              <a:t>SCOPE</a:t>
            </a:r>
            <a:endParaRPr sz="330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28600" y="2057400"/>
            <a:ext cx="11506200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Possibilities for more research and development: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sophisticated machine learning methods for forecasting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tracking and analyzing website records in real time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Integration with additional data sources to provide a holistic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perspective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264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CAPSTONE PROJECT</vt:lpstr>
      <vt:lpstr>OUTLINE</vt:lpstr>
      <vt:lpstr>PROBLEM STATEMENT</vt:lpstr>
      <vt:lpstr>PROPOSED SOLUTION</vt:lpstr>
      <vt:lpstr>SYSTEM APPROACH</vt:lpstr>
      <vt:lpstr>ALGORITHM &amp; DEPLOYMENT</vt:lpstr>
      <vt:lpstr>RESULT</vt:lpstr>
      <vt:lpstr>CONCLUSION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admin</dc:creator>
  <cp:lastModifiedBy>hariharancivil04@gmail.com</cp:lastModifiedBy>
  <cp:revision>8</cp:revision>
  <dcterms:created xsi:type="dcterms:W3CDTF">2024-04-05T08:48:08Z</dcterms:created>
  <dcterms:modified xsi:type="dcterms:W3CDTF">2024-04-05T12:22:59Z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2024-04-02T00:00:00Z</vt:filetime>
  </property>
  <property fmtid="{D5CDD505-2E9C-101B-9397-08002B2CF9AE}" pid="3" name="LastSaved">
    <vt:filetime>2024-04-05T00:00:00Z</vt:filetime>
  </property>
</Properties>
</file>