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0" r:id="rId1"/>
  </p:sldMasterIdLst>
  <p:sldIdLst>
    <p:sldId id="256" r:id="rId2"/>
    <p:sldId id="263" r:id="rId3"/>
    <p:sldId id="257" r:id="rId4"/>
    <p:sldId id="258" r:id="rId5"/>
    <p:sldId id="259" r:id="rId6"/>
    <p:sldId id="264"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90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36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العنوان والتسمية التوضيحية">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2626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اقتباس مع تسمية توضيحية">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6/1/2022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8789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بطاقة اسم">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6/1/2022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4867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48A87A34-81AB-432B-8DAE-1953F412C126}" type="datetimeFigureOut">
              <a:rPr lang="en-US" smtClean="0"/>
              <a:pPr/>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4063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48A87A34-81AB-432B-8DAE-1953F412C126}" type="datetimeFigureOut">
              <a:rPr lang="en-US" smtClean="0"/>
              <a:pPr/>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9162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4406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16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187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387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64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85800" y="3132666"/>
            <a:ext cx="5311775" cy="308601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3132666"/>
            <a:ext cx="5334000" cy="3086019"/>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116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430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39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326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295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023866"/>
      </p:ext>
    </p:extLst>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3E8952-3FB2-93DC-560C-A655865E83E9}"/>
              </a:ext>
            </a:extLst>
          </p:cNvPr>
          <p:cNvSpPr/>
          <p:nvPr/>
        </p:nvSpPr>
        <p:spPr>
          <a:xfrm>
            <a:off x="6188560" y="1456588"/>
            <a:ext cx="5565861" cy="2585323"/>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Audio </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signal </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Processing</a:t>
            </a:r>
          </a:p>
        </p:txBody>
      </p:sp>
      <p:pic>
        <p:nvPicPr>
          <p:cNvPr id="11" name="Picture 10">
            <a:extLst>
              <a:ext uri="{FF2B5EF4-FFF2-40B4-BE49-F238E27FC236}">
                <a16:creationId xmlns:a16="http://schemas.microsoft.com/office/drawing/2014/main" id="{F4178A27-87EB-6613-0706-7EA17517EE74}"/>
              </a:ext>
            </a:extLst>
          </p:cNvPr>
          <p:cNvPicPr>
            <a:picLocks noChangeAspect="1"/>
          </p:cNvPicPr>
          <p:nvPr/>
        </p:nvPicPr>
        <p:blipFill>
          <a:blip r:embed="rId2"/>
          <a:stretch>
            <a:fillRect/>
          </a:stretch>
        </p:blipFill>
        <p:spPr>
          <a:xfrm>
            <a:off x="1908518" y="861694"/>
            <a:ext cx="4850143" cy="4850143"/>
          </a:xfrm>
          <a:prstGeom prst="rect">
            <a:avLst/>
          </a:prstGeom>
        </p:spPr>
      </p:pic>
    </p:spTree>
    <p:extLst>
      <p:ext uri="{BB962C8B-B14F-4D97-AF65-F5344CB8AC3E}">
        <p14:creationId xmlns:p14="http://schemas.microsoft.com/office/powerpoint/2010/main" val="3549402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3B83C-F85E-D28C-7676-B688A13FAC46}"/>
              </a:ext>
            </a:extLst>
          </p:cNvPr>
          <p:cNvSpPr/>
          <p:nvPr/>
        </p:nvSpPr>
        <p:spPr>
          <a:xfrm>
            <a:off x="3047729" y="2705725"/>
            <a:ext cx="6096541" cy="144655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421926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40C71-7391-3F57-A700-A2CA1050474F}"/>
                  </a:ext>
                </a:extLst>
              </p:cNvPr>
              <p:cNvSpPr>
                <a:spLocks noGrp="1"/>
              </p:cNvSpPr>
              <p:nvPr>
                <p:ph idx="1"/>
              </p:nvPr>
            </p:nvSpPr>
            <p:spPr/>
            <p:txBody>
              <a:bodyPr/>
              <a:lstStyle/>
              <a:p>
                <a:r>
                  <a:rPr lang="en-US" dirty="0"/>
                  <a:t>We will open the wav file using wave library.</a:t>
                </a:r>
              </a:p>
              <a:p>
                <a:r>
                  <a:rPr lang="en-US" dirty="0"/>
                  <a:t>It will read the number of frames and sample rate and convert the x-axis to the time using the following equation: </a:t>
                </a:r>
                <a14:m>
                  <m:oMath xmlns:m="http://schemas.openxmlformats.org/officeDocument/2006/math">
                    <m:r>
                      <m:rPr>
                        <m:nor/>
                      </m:rPr>
                      <a:rPr lang="en-US"/>
                      <m:t>time</m:t>
                    </m:r>
                    <m:r>
                      <m:rPr>
                        <m:nor/>
                      </m:rPr>
                      <a:rPr lang="en-US"/>
                      <m:t>=</m:t>
                    </m:r>
                    <m:r>
                      <m:rPr>
                        <m:nor/>
                      </m:rPr>
                      <a:rPr lang="en-US"/>
                      <m:t>len</m:t>
                    </m:r>
                    <m:r>
                      <m:rPr>
                        <m:nor/>
                      </m:rPr>
                      <a:rPr lang="en-US"/>
                      <m:t>(</m:t>
                    </m:r>
                    <m:r>
                      <m:rPr>
                        <m:nor/>
                      </m:rPr>
                      <a:rPr lang="en-US"/>
                      <m:t>raw</m:t>
                    </m:r>
                    <m:r>
                      <m:rPr>
                        <m:nor/>
                      </m:rPr>
                      <a:rPr lang="en-US"/>
                      <m:t>)/</m:t>
                    </m:r>
                    <m:r>
                      <m:rPr>
                        <m:nor/>
                      </m:rPr>
                      <a:rPr lang="en-US"/>
                      <m:t>sampleRate</m:t>
                    </m:r>
                  </m:oMath>
                </a14:m>
                <a:r>
                  <a:rPr lang="en-US" dirty="0"/>
                  <a:t> </a:t>
                </a:r>
              </a:p>
              <a:p>
                <a:r>
                  <a:rPr lang="en-US" dirty="0"/>
                  <a:t>Then plot the wave by giving the y-axis the amplitude which is the number of frames and the x-axis the time, as the following example:</a:t>
                </a:r>
              </a:p>
              <a:p>
                <a:endParaRPr lang="en-US" dirty="0"/>
              </a:p>
            </p:txBody>
          </p:sp>
        </mc:Choice>
        <mc:Fallback xmlns="">
          <p:sp>
            <p:nvSpPr>
              <p:cNvPr id="3" name="Content Placeholder 2">
                <a:extLst>
                  <a:ext uri="{FF2B5EF4-FFF2-40B4-BE49-F238E27FC236}">
                    <a16:creationId xmlns:a16="http://schemas.microsoft.com/office/drawing/2014/main" id="{8F140C71-7391-3F57-A700-A2CA1050474F}"/>
                  </a:ext>
                </a:extLst>
              </p:cNvPr>
              <p:cNvSpPr>
                <a:spLocks noGrp="1" noRot="1" noChangeAspect="1" noMove="1" noResize="1" noEditPoints="1" noAdjustHandles="1" noChangeArrowheads="1" noChangeShapeType="1" noTextEdit="1"/>
              </p:cNvSpPr>
              <p:nvPr>
                <p:ph idx="1"/>
              </p:nvPr>
            </p:nvSpPr>
            <p:spPr>
              <a:blipFill>
                <a:blip r:embed="rId2"/>
                <a:stretch>
                  <a:fillRect l="-676" t="-1970" r="-101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5277F0AB-BD63-F322-8F93-1EBB578EF5AA}"/>
              </a:ext>
            </a:extLst>
          </p:cNvPr>
          <p:cNvSpPr/>
          <p:nvPr/>
        </p:nvSpPr>
        <p:spPr>
          <a:xfrm>
            <a:off x="685799" y="873492"/>
            <a:ext cx="10820399" cy="923330"/>
          </a:xfrm>
          <a:prstGeom prst="rect">
            <a:avLst/>
          </a:prstGeom>
          <a:noFill/>
        </p:spPr>
        <p:txBody>
          <a:bodyPr wrap="square" lIns="91440" tIns="45720" rIns="91440" bIns="45720">
            <a:spAutoFit/>
          </a:bodyPr>
          <a:lstStyle/>
          <a:p>
            <a:r>
              <a:rPr lang="en-US" sz="40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Original</a:t>
            </a:r>
            <a:r>
              <a:rPr lang="en-US" sz="54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40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wave</a:t>
            </a:r>
            <a:endParaRPr lang="en-US" sz="54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8" name="Picture 7">
            <a:extLst>
              <a:ext uri="{FF2B5EF4-FFF2-40B4-BE49-F238E27FC236}">
                <a16:creationId xmlns:a16="http://schemas.microsoft.com/office/drawing/2014/main" id="{5588A37C-5E96-5565-B8C6-46A3B6AF8751}"/>
              </a:ext>
            </a:extLst>
          </p:cNvPr>
          <p:cNvPicPr>
            <a:picLocks noChangeAspect="1"/>
          </p:cNvPicPr>
          <p:nvPr/>
        </p:nvPicPr>
        <p:blipFill>
          <a:blip r:embed="rId3"/>
          <a:stretch>
            <a:fillRect/>
          </a:stretch>
        </p:blipFill>
        <p:spPr>
          <a:xfrm>
            <a:off x="3498572" y="4094922"/>
            <a:ext cx="5194852" cy="2650435"/>
          </a:xfrm>
          <a:prstGeom prst="rect">
            <a:avLst/>
          </a:prstGeom>
        </p:spPr>
      </p:pic>
    </p:spTree>
    <p:extLst>
      <p:ext uri="{BB962C8B-B14F-4D97-AF65-F5344CB8AC3E}">
        <p14:creationId xmlns:p14="http://schemas.microsoft.com/office/powerpoint/2010/main" val="709938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98F78-1628-3436-6A0C-7AF644821369}"/>
              </a:ext>
            </a:extLst>
          </p:cNvPr>
          <p:cNvSpPr>
            <a:spLocks noGrp="1"/>
          </p:cNvSpPr>
          <p:nvPr>
            <p:ph idx="1"/>
          </p:nvPr>
        </p:nvSpPr>
        <p:spPr>
          <a:xfrm>
            <a:off x="685800" y="1921566"/>
            <a:ext cx="10820400" cy="4936434"/>
          </a:xfrm>
        </p:spPr>
        <p:txBody>
          <a:bodyPr/>
          <a:lstStyle/>
          <a:p>
            <a:r>
              <a:rPr lang="en-US" dirty="0"/>
              <a:t>The user will ask for the time shifting value as showing on the frontend.</a:t>
            </a:r>
          </a:p>
          <a:p>
            <a:r>
              <a:rPr lang="en-US" dirty="0"/>
              <a:t>It will operate the value according to:</a:t>
            </a:r>
          </a:p>
          <a:p>
            <a:r>
              <a:rPr lang="en-US" dirty="0"/>
              <a:t>If the value&lt;0 it will shift the wave to the right side so it will add a silent duration for </a:t>
            </a:r>
            <a:r>
              <a:rPr lang="en-US" dirty="0" err="1"/>
              <a:t>AudioSegment</a:t>
            </a:r>
            <a:r>
              <a:rPr lang="en-US" dirty="0"/>
              <a:t> library as the following example:</a:t>
            </a:r>
          </a:p>
        </p:txBody>
      </p:sp>
      <p:sp>
        <p:nvSpPr>
          <p:cNvPr id="7" name="Rectangle 6">
            <a:extLst>
              <a:ext uri="{FF2B5EF4-FFF2-40B4-BE49-F238E27FC236}">
                <a16:creationId xmlns:a16="http://schemas.microsoft.com/office/drawing/2014/main" id="{37FEA0BF-D411-6526-AB87-8051435A1055}"/>
              </a:ext>
            </a:extLst>
          </p:cNvPr>
          <p:cNvSpPr/>
          <p:nvPr/>
        </p:nvSpPr>
        <p:spPr>
          <a:xfrm>
            <a:off x="685800" y="1085527"/>
            <a:ext cx="10820400" cy="707886"/>
          </a:xfrm>
          <a:prstGeom prst="rect">
            <a:avLst/>
          </a:prstGeom>
          <a:noFill/>
        </p:spPr>
        <p:txBody>
          <a:bodyPr wrap="square" lIns="91440" tIns="45720" rIns="91440" bIns="45720">
            <a:spAutoFit/>
          </a:bodyPr>
          <a:lstStyle/>
          <a:p>
            <a:r>
              <a:rPr lang="en-US" sz="4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Time Shifting</a:t>
            </a:r>
          </a:p>
        </p:txBody>
      </p:sp>
      <p:pic>
        <p:nvPicPr>
          <p:cNvPr id="15" name="Picture 14">
            <a:extLst>
              <a:ext uri="{FF2B5EF4-FFF2-40B4-BE49-F238E27FC236}">
                <a16:creationId xmlns:a16="http://schemas.microsoft.com/office/drawing/2014/main" id="{9AD0CC13-620B-2122-6DC9-2DB19E73420C}"/>
              </a:ext>
            </a:extLst>
          </p:cNvPr>
          <p:cNvPicPr>
            <a:picLocks noChangeAspect="1"/>
          </p:cNvPicPr>
          <p:nvPr/>
        </p:nvPicPr>
        <p:blipFill>
          <a:blip r:embed="rId2"/>
          <a:stretch>
            <a:fillRect/>
          </a:stretch>
        </p:blipFill>
        <p:spPr>
          <a:xfrm>
            <a:off x="3253408" y="3604592"/>
            <a:ext cx="5685184" cy="2992350"/>
          </a:xfrm>
          <a:prstGeom prst="rect">
            <a:avLst/>
          </a:prstGeom>
        </p:spPr>
      </p:pic>
    </p:spTree>
    <p:extLst>
      <p:ext uri="{BB962C8B-B14F-4D97-AF65-F5344CB8AC3E}">
        <p14:creationId xmlns:p14="http://schemas.microsoft.com/office/powerpoint/2010/main" val="313050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A094C-464C-B593-21A8-89C31BD6E790}"/>
              </a:ext>
            </a:extLst>
          </p:cNvPr>
          <p:cNvSpPr>
            <a:spLocks noGrp="1"/>
          </p:cNvSpPr>
          <p:nvPr>
            <p:ph idx="1"/>
          </p:nvPr>
        </p:nvSpPr>
        <p:spPr>
          <a:xfrm>
            <a:off x="685800" y="1391478"/>
            <a:ext cx="10820400" cy="5261113"/>
          </a:xfrm>
        </p:spPr>
        <p:txBody>
          <a:bodyPr/>
          <a:lstStyle/>
          <a:p>
            <a:r>
              <a:rPr lang="en-US" dirty="0"/>
              <a:t>If the value&gt;0 it will shift the wave to the left side so it will cut the time before the specific second.</a:t>
            </a:r>
          </a:p>
          <a:p>
            <a:r>
              <a:rPr lang="en-US" dirty="0"/>
              <a:t>The audio will be from the specific second to the end second only which is the length of the audio as the following example:</a:t>
            </a:r>
          </a:p>
          <a:p>
            <a:endParaRPr lang="en-US" dirty="0"/>
          </a:p>
          <a:p>
            <a:pPr marL="0" indent="0">
              <a:buNone/>
            </a:pPr>
            <a:endParaRPr lang="en-US" dirty="0"/>
          </a:p>
        </p:txBody>
      </p:sp>
      <p:pic>
        <p:nvPicPr>
          <p:cNvPr id="5" name="Picture 4">
            <a:extLst>
              <a:ext uri="{FF2B5EF4-FFF2-40B4-BE49-F238E27FC236}">
                <a16:creationId xmlns:a16="http://schemas.microsoft.com/office/drawing/2014/main" id="{9BEB96BC-4877-6EDA-2FE1-615C158F2DC9}"/>
              </a:ext>
            </a:extLst>
          </p:cNvPr>
          <p:cNvPicPr>
            <a:picLocks noChangeAspect="1"/>
          </p:cNvPicPr>
          <p:nvPr/>
        </p:nvPicPr>
        <p:blipFill>
          <a:blip r:embed="rId2"/>
          <a:stretch>
            <a:fillRect/>
          </a:stretch>
        </p:blipFill>
        <p:spPr>
          <a:xfrm>
            <a:off x="3169914" y="2924088"/>
            <a:ext cx="5852172" cy="3728503"/>
          </a:xfrm>
          <a:prstGeom prst="rect">
            <a:avLst/>
          </a:prstGeom>
        </p:spPr>
      </p:pic>
    </p:spTree>
    <p:extLst>
      <p:ext uri="{BB962C8B-B14F-4D97-AF65-F5344CB8AC3E}">
        <p14:creationId xmlns:p14="http://schemas.microsoft.com/office/powerpoint/2010/main" val="128565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D1EE7-1FCF-C005-0CD6-CC21D77E9A01}"/>
              </a:ext>
            </a:extLst>
          </p:cNvPr>
          <p:cNvSpPr>
            <a:spLocks noGrp="1"/>
          </p:cNvSpPr>
          <p:nvPr>
            <p:ph idx="1"/>
          </p:nvPr>
        </p:nvSpPr>
        <p:spPr>
          <a:xfrm>
            <a:off x="685800" y="1916265"/>
            <a:ext cx="10820400" cy="4941735"/>
          </a:xfrm>
        </p:spPr>
        <p:txBody>
          <a:bodyPr/>
          <a:lstStyle/>
          <a:p>
            <a:r>
              <a:rPr lang="en-US" dirty="0"/>
              <a:t>The user will ask for the time scale value as showing on the frontend.</a:t>
            </a:r>
          </a:p>
          <a:p>
            <a:r>
              <a:rPr lang="en-US" dirty="0"/>
              <a:t>There is a condition with function to avoid the zero value if the user put the zero value which is the initial value it will operate as value=1.</a:t>
            </a:r>
          </a:p>
          <a:p>
            <a:r>
              <a:rPr lang="en-US" dirty="0"/>
              <a:t>Otherwise it will operate the value according to the following:</a:t>
            </a:r>
          </a:p>
          <a:p>
            <a:r>
              <a:rPr lang="en-US" dirty="0"/>
              <a:t>If the value&gt;1 it will compress the audio signal.</a:t>
            </a:r>
          </a:p>
          <a:p>
            <a:pPr marL="0" indent="0">
              <a:buNone/>
            </a:pPr>
            <a:endParaRPr lang="en-US" dirty="0"/>
          </a:p>
        </p:txBody>
      </p:sp>
      <p:sp>
        <p:nvSpPr>
          <p:cNvPr id="6" name="Rectangle 5">
            <a:extLst>
              <a:ext uri="{FF2B5EF4-FFF2-40B4-BE49-F238E27FC236}">
                <a16:creationId xmlns:a16="http://schemas.microsoft.com/office/drawing/2014/main" id="{7BDDF41E-B48E-8BF9-3742-5B87FBE2FE57}"/>
              </a:ext>
            </a:extLst>
          </p:cNvPr>
          <p:cNvSpPr/>
          <p:nvPr/>
        </p:nvSpPr>
        <p:spPr>
          <a:xfrm>
            <a:off x="685800" y="1112032"/>
            <a:ext cx="10820400" cy="7078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Time Scale</a:t>
            </a:r>
          </a:p>
        </p:txBody>
      </p:sp>
      <p:pic>
        <p:nvPicPr>
          <p:cNvPr id="10" name="Picture 9">
            <a:extLst>
              <a:ext uri="{FF2B5EF4-FFF2-40B4-BE49-F238E27FC236}">
                <a16:creationId xmlns:a16="http://schemas.microsoft.com/office/drawing/2014/main" id="{CF8F9CCF-2336-5CC9-54DF-A4160BEECC26}"/>
              </a:ext>
            </a:extLst>
          </p:cNvPr>
          <p:cNvPicPr>
            <a:picLocks noChangeAspect="1"/>
          </p:cNvPicPr>
          <p:nvPr/>
        </p:nvPicPr>
        <p:blipFill>
          <a:blip r:embed="rId2"/>
          <a:stretch>
            <a:fillRect/>
          </a:stretch>
        </p:blipFill>
        <p:spPr>
          <a:xfrm>
            <a:off x="3188470" y="3949148"/>
            <a:ext cx="5815060" cy="2796209"/>
          </a:xfrm>
          <a:prstGeom prst="rect">
            <a:avLst/>
          </a:prstGeom>
        </p:spPr>
      </p:pic>
    </p:spTree>
    <p:extLst>
      <p:ext uri="{BB962C8B-B14F-4D97-AF65-F5344CB8AC3E}">
        <p14:creationId xmlns:p14="http://schemas.microsoft.com/office/powerpoint/2010/main" val="206131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14A67-375E-FBFF-4A40-EB83BB480393}"/>
              </a:ext>
            </a:extLst>
          </p:cNvPr>
          <p:cNvSpPr>
            <a:spLocks noGrp="1"/>
          </p:cNvSpPr>
          <p:nvPr>
            <p:ph idx="1"/>
          </p:nvPr>
        </p:nvSpPr>
        <p:spPr>
          <a:xfrm>
            <a:off x="685800" y="1603512"/>
            <a:ext cx="10820400" cy="4615173"/>
          </a:xfrm>
        </p:spPr>
        <p:txBody>
          <a:bodyPr/>
          <a:lstStyle/>
          <a:p>
            <a:r>
              <a:rPr lang="en-US" dirty="0"/>
              <a:t>If the value&lt;1 it will expand the audio signal.</a:t>
            </a:r>
          </a:p>
          <a:p>
            <a:endParaRPr lang="en-US" dirty="0"/>
          </a:p>
        </p:txBody>
      </p:sp>
      <p:pic>
        <p:nvPicPr>
          <p:cNvPr id="5" name="Picture 4">
            <a:extLst>
              <a:ext uri="{FF2B5EF4-FFF2-40B4-BE49-F238E27FC236}">
                <a16:creationId xmlns:a16="http://schemas.microsoft.com/office/drawing/2014/main" id="{DAC7AFF1-6750-1EC7-70A5-8BE5E2D91739}"/>
              </a:ext>
            </a:extLst>
          </p:cNvPr>
          <p:cNvPicPr>
            <a:picLocks noChangeAspect="1"/>
          </p:cNvPicPr>
          <p:nvPr/>
        </p:nvPicPr>
        <p:blipFill>
          <a:blip r:embed="rId2"/>
          <a:stretch>
            <a:fillRect/>
          </a:stretch>
        </p:blipFill>
        <p:spPr>
          <a:xfrm>
            <a:off x="3169914" y="2188592"/>
            <a:ext cx="5852172" cy="4389129"/>
          </a:xfrm>
          <a:prstGeom prst="rect">
            <a:avLst/>
          </a:prstGeom>
        </p:spPr>
      </p:pic>
    </p:spTree>
    <p:extLst>
      <p:ext uri="{BB962C8B-B14F-4D97-AF65-F5344CB8AC3E}">
        <p14:creationId xmlns:p14="http://schemas.microsoft.com/office/powerpoint/2010/main" val="31369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0524F-3E2F-B99D-F6B2-7764F55D4104}"/>
              </a:ext>
            </a:extLst>
          </p:cNvPr>
          <p:cNvSpPr>
            <a:spLocks noGrp="1"/>
          </p:cNvSpPr>
          <p:nvPr>
            <p:ph idx="1"/>
          </p:nvPr>
        </p:nvSpPr>
        <p:spPr>
          <a:xfrm>
            <a:off x="685800" y="2014330"/>
            <a:ext cx="10820400" cy="4204356"/>
          </a:xfrm>
        </p:spPr>
        <p:txBody>
          <a:bodyPr/>
          <a:lstStyle/>
          <a:p>
            <a:r>
              <a:rPr lang="en-US" dirty="0"/>
              <a:t>As shows on the frontend if you pressed the on button it will reverse the element of array.</a:t>
            </a:r>
          </a:p>
          <a:p>
            <a:r>
              <a:rPr lang="en-US" dirty="0"/>
              <a:t>we used a built-in function called reverse() in the </a:t>
            </a:r>
            <a:r>
              <a:rPr lang="en-US" dirty="0" err="1"/>
              <a:t>AudioSegment</a:t>
            </a:r>
            <a:r>
              <a:rPr lang="en-US" dirty="0"/>
              <a:t> library, as the following example:</a:t>
            </a:r>
          </a:p>
        </p:txBody>
      </p:sp>
      <p:sp>
        <p:nvSpPr>
          <p:cNvPr id="4" name="Rectangle 3">
            <a:extLst>
              <a:ext uri="{FF2B5EF4-FFF2-40B4-BE49-F238E27FC236}">
                <a16:creationId xmlns:a16="http://schemas.microsoft.com/office/drawing/2014/main" id="{91A33104-0664-5E57-D169-22DD20105B5A}"/>
              </a:ext>
            </a:extLst>
          </p:cNvPr>
          <p:cNvSpPr/>
          <p:nvPr/>
        </p:nvSpPr>
        <p:spPr>
          <a:xfrm>
            <a:off x="685800" y="1098778"/>
            <a:ext cx="10820400" cy="707886"/>
          </a:xfrm>
          <a:prstGeom prst="rect">
            <a:avLst/>
          </a:prstGeom>
          <a:noFill/>
        </p:spPr>
        <p:txBody>
          <a:bodyPr wrap="square" lIns="91440" tIns="45720" rIns="91440" bIns="45720">
            <a:spAutoFit/>
          </a:bodyPr>
          <a:lstStyle/>
          <a:p>
            <a:r>
              <a:rPr lang="en-US" sz="40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Time Reverse</a:t>
            </a:r>
          </a:p>
        </p:txBody>
      </p:sp>
      <p:pic>
        <p:nvPicPr>
          <p:cNvPr id="6" name="Picture 5">
            <a:extLst>
              <a:ext uri="{FF2B5EF4-FFF2-40B4-BE49-F238E27FC236}">
                <a16:creationId xmlns:a16="http://schemas.microsoft.com/office/drawing/2014/main" id="{B43D7421-11F1-2D15-1271-6FCE335A0BEE}"/>
              </a:ext>
            </a:extLst>
          </p:cNvPr>
          <p:cNvPicPr>
            <a:picLocks noChangeAspect="1"/>
          </p:cNvPicPr>
          <p:nvPr/>
        </p:nvPicPr>
        <p:blipFill>
          <a:blip r:embed="rId2"/>
          <a:stretch>
            <a:fillRect/>
          </a:stretch>
        </p:blipFill>
        <p:spPr>
          <a:xfrm>
            <a:off x="3169914" y="3590010"/>
            <a:ext cx="5852172" cy="3062581"/>
          </a:xfrm>
          <a:prstGeom prst="rect">
            <a:avLst/>
          </a:prstGeom>
        </p:spPr>
      </p:pic>
    </p:spTree>
    <p:extLst>
      <p:ext uri="{BB962C8B-B14F-4D97-AF65-F5344CB8AC3E}">
        <p14:creationId xmlns:p14="http://schemas.microsoft.com/office/powerpoint/2010/main" val="114674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9F3E1-7F8F-48E9-5CC9-162D289F6DBC}"/>
              </a:ext>
            </a:extLst>
          </p:cNvPr>
          <p:cNvSpPr>
            <a:spLocks noGrp="1"/>
          </p:cNvSpPr>
          <p:nvPr>
            <p:ph idx="1"/>
          </p:nvPr>
        </p:nvSpPr>
        <p:spPr/>
        <p:txBody>
          <a:bodyPr/>
          <a:lstStyle/>
          <a:p>
            <a:r>
              <a:rPr lang="en-US" dirty="0"/>
              <a:t>The sequence of the code will take the shift value from the user and will execute it, then export it to a new wav file from the </a:t>
            </a:r>
            <a:r>
              <a:rPr lang="en-US" dirty="0" err="1"/>
              <a:t>AudioSegment</a:t>
            </a:r>
            <a:r>
              <a:rPr lang="en-US" dirty="0"/>
              <a:t> library.</a:t>
            </a:r>
          </a:p>
          <a:p>
            <a:r>
              <a:rPr lang="en-US" dirty="0"/>
              <a:t>The Time scaling function will take the new wav file which has been exported from the shifting function, and it will operate the scaling value on it, then export to the same new wav file.</a:t>
            </a:r>
          </a:p>
          <a:p>
            <a:r>
              <a:rPr lang="en-US" dirty="0"/>
              <a:t>If the radio button is on it will take the same new wav file and reverse it, otherwise it will operate only the previous functions.</a:t>
            </a:r>
          </a:p>
          <a:p>
            <a:r>
              <a:rPr lang="en-US" dirty="0"/>
              <a:t>All these operations will be connected to the modified button.</a:t>
            </a:r>
          </a:p>
          <a:p>
            <a:r>
              <a:rPr lang="en-US" dirty="0"/>
              <a:t>When the button is pressed it will operate the functions and then plot the final result, as the following example:</a:t>
            </a:r>
          </a:p>
        </p:txBody>
      </p:sp>
      <p:sp>
        <p:nvSpPr>
          <p:cNvPr id="4" name="Rectangle 3">
            <a:extLst>
              <a:ext uri="{FF2B5EF4-FFF2-40B4-BE49-F238E27FC236}">
                <a16:creationId xmlns:a16="http://schemas.microsoft.com/office/drawing/2014/main" id="{6B163739-D10E-EFA2-4B69-9A1C019A216C}"/>
              </a:ext>
            </a:extLst>
          </p:cNvPr>
          <p:cNvSpPr/>
          <p:nvPr/>
        </p:nvSpPr>
        <p:spPr>
          <a:xfrm>
            <a:off x="685800" y="1098779"/>
            <a:ext cx="10820400" cy="707886"/>
          </a:xfrm>
          <a:prstGeom prst="rect">
            <a:avLst/>
          </a:prstGeom>
          <a:noFill/>
        </p:spPr>
        <p:txBody>
          <a:bodyPr wrap="square" lIns="91440" tIns="45720" rIns="91440" bIns="45720">
            <a:spAutoFit/>
          </a:bodyPr>
          <a:lstStyle/>
          <a:p>
            <a:r>
              <a:rPr lang="en-US" sz="4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Modified Wave</a:t>
            </a:r>
            <a:endParaRPr lang="en-US" sz="40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85443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BA1FB0-9EF7-9B8F-F829-1FE009406C14}"/>
              </a:ext>
            </a:extLst>
          </p:cNvPr>
          <p:cNvPicPr>
            <a:picLocks noChangeAspect="1"/>
          </p:cNvPicPr>
          <p:nvPr/>
        </p:nvPicPr>
        <p:blipFill>
          <a:blip r:embed="rId2"/>
          <a:stretch>
            <a:fillRect/>
          </a:stretch>
        </p:blipFill>
        <p:spPr>
          <a:xfrm>
            <a:off x="5421094" y="716436"/>
            <a:ext cx="6588614" cy="5347821"/>
          </a:xfrm>
          <a:prstGeom prst="rect">
            <a:avLst/>
          </a:prstGeom>
        </p:spPr>
      </p:pic>
      <p:pic>
        <p:nvPicPr>
          <p:cNvPr id="3" name="Picture 2">
            <a:extLst>
              <a:ext uri="{FF2B5EF4-FFF2-40B4-BE49-F238E27FC236}">
                <a16:creationId xmlns:a16="http://schemas.microsoft.com/office/drawing/2014/main" id="{4D4A5FF9-53DA-48C5-A682-A49E0831DDD4}"/>
              </a:ext>
            </a:extLst>
          </p:cNvPr>
          <p:cNvPicPr>
            <a:picLocks noChangeAspect="1"/>
          </p:cNvPicPr>
          <p:nvPr/>
        </p:nvPicPr>
        <p:blipFill>
          <a:blip r:embed="rId3"/>
          <a:stretch>
            <a:fillRect/>
          </a:stretch>
        </p:blipFill>
        <p:spPr>
          <a:xfrm>
            <a:off x="169374" y="716436"/>
            <a:ext cx="4996515" cy="5347821"/>
          </a:xfrm>
          <a:prstGeom prst="rect">
            <a:avLst/>
          </a:prstGeom>
        </p:spPr>
      </p:pic>
    </p:spTree>
    <p:extLst>
      <p:ext uri="{BB962C8B-B14F-4D97-AF65-F5344CB8AC3E}">
        <p14:creationId xmlns:p14="http://schemas.microsoft.com/office/powerpoint/2010/main" val="4079049518"/>
      </p:ext>
    </p:extLst>
  </p:cSld>
  <p:clrMapOvr>
    <a:masterClrMapping/>
  </p:clrMapOvr>
</p:sld>
</file>

<file path=ppt/theme/theme1.xml><?xml version="1.0" encoding="utf-8"?>
<a:theme xmlns:a="http://schemas.openxmlformats.org/drawingml/2006/main" name="مسلك بخاري">
  <a:themeElements>
    <a:clrScheme name="مسلك بخاري">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مسلك بخاري">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مسلك بخاري">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TM04033937[[fn=مسلك بخاري]]</Template>
  <TotalTime>144</TotalTime>
  <Words>431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مسلك بخاري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signal processing</dc:title>
  <dc:creator>yosef alsharawy</dc:creator>
  <cp:lastModifiedBy>محمود حسام محمود عبد اللطيف سعد</cp:lastModifiedBy>
  <cp:revision>4</cp:revision>
  <dcterms:created xsi:type="dcterms:W3CDTF">2022-05-31T02:34:47Z</dcterms:created>
  <dcterms:modified xsi:type="dcterms:W3CDTF">2022-06-01T11:12:18Z</dcterms:modified>
</cp:coreProperties>
</file>