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96" r:id="rId2"/>
    <p:sldId id="256" r:id="rId3"/>
    <p:sldId id="258" r:id="rId4"/>
    <p:sldId id="334" r:id="rId5"/>
    <p:sldId id="361" r:id="rId6"/>
    <p:sldId id="362" r:id="rId7"/>
    <p:sldId id="363" r:id="rId8"/>
    <p:sldId id="371" r:id="rId9"/>
    <p:sldId id="364" r:id="rId10"/>
    <p:sldId id="368" r:id="rId11"/>
    <p:sldId id="369" r:id="rId12"/>
    <p:sldId id="370" r:id="rId13"/>
    <p:sldId id="372" r:id="rId14"/>
    <p:sldId id="373" r:id="rId15"/>
    <p:sldId id="365" r:id="rId16"/>
    <p:sldId id="375" r:id="rId17"/>
    <p:sldId id="376" r:id="rId18"/>
    <p:sldId id="374" r:id="rId19"/>
    <p:sldId id="377" r:id="rId20"/>
    <p:sldId id="379" r:id="rId21"/>
    <p:sldId id="378" r:id="rId22"/>
    <p:sldId id="381" r:id="rId23"/>
    <p:sldId id="380" r:id="rId24"/>
    <p:sldId id="382" r:id="rId25"/>
    <p:sldId id="383" r:id="rId26"/>
    <p:sldId id="385" r:id="rId27"/>
    <p:sldId id="384" r:id="rId28"/>
    <p:sldId id="386" r:id="rId29"/>
    <p:sldId id="387" r:id="rId30"/>
    <p:sldId id="389" r:id="rId31"/>
    <p:sldId id="390" r:id="rId32"/>
    <p:sldId id="393" r:id="rId33"/>
    <p:sldId id="391" r:id="rId34"/>
    <p:sldId id="392" r:id="rId35"/>
    <p:sldId id="395" r:id="rId36"/>
    <p:sldId id="3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3" autoAdjust="0"/>
    <p:restoredTop sz="88774" autoAdjust="0"/>
  </p:normalViewPr>
  <p:slideViewPr>
    <p:cSldViewPr snapToGrid="0">
      <p:cViewPr varScale="1">
        <p:scale>
          <a:sx n="65" d="100"/>
          <a:sy n="65" d="100"/>
        </p:scale>
        <p:origin x="38" y="72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5CF33-72B5-40C6-A33F-72069171F5BA}" type="datetimeFigureOut">
              <a:rPr lang="en-CA" smtClean="0"/>
              <a:t>2024-03-26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BDB19-BC4A-460C-985C-9C038B70D2E6}" type="slidenum">
              <a:rPr lang="en-CA" smtClean="0"/>
              <a:t>‹#›</a:t>
            </a:fld>
            <a:endParaRPr lang="en-CA"/>
          </a:p>
        </p:txBody>
      </p:sp>
    </p:spTree>
    <p:extLst>
      <p:ext uri="{BB962C8B-B14F-4D97-AF65-F5344CB8AC3E}">
        <p14:creationId xmlns:p14="http://schemas.microsoft.com/office/powerpoint/2010/main" val="261996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c9e86df8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c9e86df8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410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56138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464956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546304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415720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347473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776328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372788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2BD7CFC1-15AD-9378-19CF-FB0B5347B04A}"/>
            </a:ext>
          </a:extLst>
        </p:cNvPr>
        <p:cNvGrpSpPr/>
        <p:nvPr/>
      </p:nvGrpSpPr>
      <p:grpSpPr>
        <a:xfrm>
          <a:off x="0" y="0"/>
          <a:ext cx="0" cy="0"/>
          <a:chOff x="0" y="0"/>
          <a:chExt cx="0" cy="0"/>
        </a:xfrm>
      </p:grpSpPr>
      <p:sp>
        <p:nvSpPr>
          <p:cNvPr id="70" name="Google Shape;70;gfc9e86df84_0_0:notes">
            <a:extLst>
              <a:ext uri="{FF2B5EF4-FFF2-40B4-BE49-F238E27FC236}">
                <a16:creationId xmlns:a16="http://schemas.microsoft.com/office/drawing/2014/main" id="{FF8A8BBB-814C-A4B0-DD31-FA4A89D230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9e86df84_0_0:notes">
            <a:extLst>
              <a:ext uri="{FF2B5EF4-FFF2-40B4-BE49-F238E27FC236}">
                <a16:creationId xmlns:a16="http://schemas.microsoft.com/office/drawing/2014/main" id="{45BDB744-97D8-82C2-023C-27425F33CA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351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508756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94320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aca5a18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aca5a1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50BDB19-BC4A-460C-985C-9C038B70D2E6}" type="slidenum">
              <a:rPr lang="en-CA" smtClean="0"/>
              <a:t>20</a:t>
            </a:fld>
            <a:endParaRPr lang="en-CA"/>
          </a:p>
        </p:txBody>
      </p:sp>
    </p:spTree>
    <p:extLst>
      <p:ext uri="{BB962C8B-B14F-4D97-AF65-F5344CB8AC3E}">
        <p14:creationId xmlns:p14="http://schemas.microsoft.com/office/powerpoint/2010/main" val="1556887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202632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2BD7CFC1-15AD-9378-19CF-FB0B5347B04A}"/>
            </a:ext>
          </a:extLst>
        </p:cNvPr>
        <p:cNvGrpSpPr/>
        <p:nvPr/>
      </p:nvGrpSpPr>
      <p:grpSpPr>
        <a:xfrm>
          <a:off x="0" y="0"/>
          <a:ext cx="0" cy="0"/>
          <a:chOff x="0" y="0"/>
          <a:chExt cx="0" cy="0"/>
        </a:xfrm>
      </p:grpSpPr>
      <p:sp>
        <p:nvSpPr>
          <p:cNvPr id="70" name="Google Shape;70;gfc9e86df84_0_0:notes">
            <a:extLst>
              <a:ext uri="{FF2B5EF4-FFF2-40B4-BE49-F238E27FC236}">
                <a16:creationId xmlns:a16="http://schemas.microsoft.com/office/drawing/2014/main" id="{FF8A8BBB-814C-A4B0-DD31-FA4A89D230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9e86df84_0_0:notes">
            <a:extLst>
              <a:ext uri="{FF2B5EF4-FFF2-40B4-BE49-F238E27FC236}">
                <a16:creationId xmlns:a16="http://schemas.microsoft.com/office/drawing/2014/main" id="{45BDB744-97D8-82C2-023C-27425F33CA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919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271612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452332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872586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854093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6102989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685847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99250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c9e86df8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c9e86df8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815967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313283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640626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38844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029101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84912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2BD7CFC1-15AD-9378-19CF-FB0B5347B04A}"/>
            </a:ext>
          </a:extLst>
        </p:cNvPr>
        <p:cNvGrpSpPr/>
        <p:nvPr/>
      </p:nvGrpSpPr>
      <p:grpSpPr>
        <a:xfrm>
          <a:off x="0" y="0"/>
          <a:ext cx="0" cy="0"/>
          <a:chOff x="0" y="0"/>
          <a:chExt cx="0" cy="0"/>
        </a:xfrm>
      </p:grpSpPr>
      <p:sp>
        <p:nvSpPr>
          <p:cNvPr id="70" name="Google Shape;70;gfc9e86df84_0_0:notes">
            <a:extLst>
              <a:ext uri="{FF2B5EF4-FFF2-40B4-BE49-F238E27FC236}">
                <a16:creationId xmlns:a16="http://schemas.microsoft.com/office/drawing/2014/main" id="{FF8A8BBB-814C-A4B0-DD31-FA4A89D230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9e86df84_0_0:notes">
            <a:extLst>
              <a:ext uri="{FF2B5EF4-FFF2-40B4-BE49-F238E27FC236}">
                <a16:creationId xmlns:a16="http://schemas.microsoft.com/office/drawing/2014/main" id="{45BDB744-97D8-82C2-023C-27425F33CA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354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450EF5CE-831A-4386-F814-E42613B019DC}"/>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904C3B87-B6EE-CF8C-89CA-B83B69A839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CDC54C5-4071-0C16-0A3E-ED92AC79BF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771715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DB185B8C-5449-7808-E754-36DE7A126A1A}"/>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BC4ABEDB-B8ED-2609-9568-0E92F520A6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DF3E8206-B9EB-9B9D-EEA9-E7AA99B1A0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188888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9C25441B-959E-570F-9A76-A142814DB21E}"/>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46E98A5E-DBB0-09ED-BEB4-E096680500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465C79CE-4A99-76BD-6234-6C416497DB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484908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450EF5CE-831A-4386-F814-E42613B019DC}"/>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904C3B87-B6EE-CF8C-89CA-B83B69A839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CDC54C5-4071-0C16-0A3E-ED92AC79BF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444398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429116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EC67-2734-8F13-356D-495132FBE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5DBD10-679C-D8D7-81BE-DEBE3DD7C3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34D10A7-A31B-D156-B892-0537C3D4DB93}"/>
              </a:ext>
            </a:extLst>
          </p:cNvPr>
          <p:cNvSpPr>
            <a:spLocks noGrp="1"/>
          </p:cNvSpPr>
          <p:nvPr>
            <p:ph type="dt" sz="half" idx="10"/>
          </p:nvPr>
        </p:nvSpPr>
        <p:spPr/>
        <p:txBody>
          <a:bodyPr/>
          <a:lstStyle/>
          <a:p>
            <a:fld id="{4725D9E8-81E3-42AE-86E6-94DC83FD9F1F}" type="datetimeFigureOut">
              <a:rPr lang="en-CA" smtClean="0"/>
              <a:t>2024-03-26</a:t>
            </a:fld>
            <a:endParaRPr lang="en-CA"/>
          </a:p>
        </p:txBody>
      </p:sp>
      <p:sp>
        <p:nvSpPr>
          <p:cNvPr id="5" name="Footer Placeholder 4">
            <a:extLst>
              <a:ext uri="{FF2B5EF4-FFF2-40B4-BE49-F238E27FC236}">
                <a16:creationId xmlns:a16="http://schemas.microsoft.com/office/drawing/2014/main" id="{AB3BFD20-4D5D-BD23-9867-E49591F161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DBFBC7-DB5D-B2C7-6E18-1D8BC9CDD826}"/>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382988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EA0E-6243-D26E-E9E3-C6536569FB8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6A815F7-D78C-45F4-8A3A-146F2E6763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2549F5-AC83-B664-5D6A-47E0044155BC}"/>
              </a:ext>
            </a:extLst>
          </p:cNvPr>
          <p:cNvSpPr>
            <a:spLocks noGrp="1"/>
          </p:cNvSpPr>
          <p:nvPr>
            <p:ph type="dt" sz="half" idx="10"/>
          </p:nvPr>
        </p:nvSpPr>
        <p:spPr/>
        <p:txBody>
          <a:bodyPr/>
          <a:lstStyle/>
          <a:p>
            <a:fld id="{4725D9E8-81E3-42AE-86E6-94DC83FD9F1F}" type="datetimeFigureOut">
              <a:rPr lang="en-CA" smtClean="0"/>
              <a:t>2024-03-26</a:t>
            </a:fld>
            <a:endParaRPr lang="en-CA"/>
          </a:p>
        </p:txBody>
      </p:sp>
      <p:sp>
        <p:nvSpPr>
          <p:cNvPr id="5" name="Footer Placeholder 4">
            <a:extLst>
              <a:ext uri="{FF2B5EF4-FFF2-40B4-BE49-F238E27FC236}">
                <a16:creationId xmlns:a16="http://schemas.microsoft.com/office/drawing/2014/main" id="{236DFC31-031D-FC8A-489B-826AD6025A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A567C2-DB38-5DB9-997F-D8EAB0AB512A}"/>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226335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82B3A4-F577-5A1B-B971-5F975160D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EA5C5B3-E573-38F9-B8AE-1133563166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CDC1E73-9E1D-1274-3996-E7A0A6ECD667}"/>
              </a:ext>
            </a:extLst>
          </p:cNvPr>
          <p:cNvSpPr>
            <a:spLocks noGrp="1"/>
          </p:cNvSpPr>
          <p:nvPr>
            <p:ph type="dt" sz="half" idx="10"/>
          </p:nvPr>
        </p:nvSpPr>
        <p:spPr/>
        <p:txBody>
          <a:bodyPr/>
          <a:lstStyle/>
          <a:p>
            <a:fld id="{4725D9E8-81E3-42AE-86E6-94DC83FD9F1F}" type="datetimeFigureOut">
              <a:rPr lang="en-CA" smtClean="0"/>
              <a:t>2024-03-26</a:t>
            </a:fld>
            <a:endParaRPr lang="en-CA"/>
          </a:p>
        </p:txBody>
      </p:sp>
      <p:sp>
        <p:nvSpPr>
          <p:cNvPr id="5" name="Footer Placeholder 4">
            <a:extLst>
              <a:ext uri="{FF2B5EF4-FFF2-40B4-BE49-F238E27FC236}">
                <a16:creationId xmlns:a16="http://schemas.microsoft.com/office/drawing/2014/main" id="{5252D849-5BD4-9E04-1438-F02598B94F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E11FB9-BD76-CEC4-A6DD-A9076308701E}"/>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963219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13333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7960-057E-2B35-81F1-B247093556E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596ECA7-B507-4487-A31D-E87EA0CDB4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75A65D-5475-539D-0574-960E91C3C89F}"/>
              </a:ext>
            </a:extLst>
          </p:cNvPr>
          <p:cNvSpPr>
            <a:spLocks noGrp="1"/>
          </p:cNvSpPr>
          <p:nvPr>
            <p:ph type="dt" sz="half" idx="10"/>
          </p:nvPr>
        </p:nvSpPr>
        <p:spPr/>
        <p:txBody>
          <a:bodyPr/>
          <a:lstStyle/>
          <a:p>
            <a:fld id="{4725D9E8-81E3-42AE-86E6-94DC83FD9F1F}" type="datetimeFigureOut">
              <a:rPr lang="en-CA" smtClean="0"/>
              <a:t>2024-03-26</a:t>
            </a:fld>
            <a:endParaRPr lang="en-CA"/>
          </a:p>
        </p:txBody>
      </p:sp>
      <p:sp>
        <p:nvSpPr>
          <p:cNvPr id="5" name="Footer Placeholder 4">
            <a:extLst>
              <a:ext uri="{FF2B5EF4-FFF2-40B4-BE49-F238E27FC236}">
                <a16:creationId xmlns:a16="http://schemas.microsoft.com/office/drawing/2014/main" id="{4416109D-3952-2106-06AC-A1EB1DA19E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D6B470-E560-8484-198C-15E06177BB81}"/>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346290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FB8C-0A74-9053-D40B-8369C3678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E2D88C0-5133-AEAF-6F6F-711ACD8119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DC883-2B5F-9244-F72C-96221FBC1C5B}"/>
              </a:ext>
            </a:extLst>
          </p:cNvPr>
          <p:cNvSpPr>
            <a:spLocks noGrp="1"/>
          </p:cNvSpPr>
          <p:nvPr>
            <p:ph type="dt" sz="half" idx="10"/>
          </p:nvPr>
        </p:nvSpPr>
        <p:spPr/>
        <p:txBody>
          <a:bodyPr/>
          <a:lstStyle/>
          <a:p>
            <a:fld id="{4725D9E8-81E3-42AE-86E6-94DC83FD9F1F}" type="datetimeFigureOut">
              <a:rPr lang="en-CA" smtClean="0"/>
              <a:t>2024-03-26</a:t>
            </a:fld>
            <a:endParaRPr lang="en-CA"/>
          </a:p>
        </p:txBody>
      </p:sp>
      <p:sp>
        <p:nvSpPr>
          <p:cNvPr id="5" name="Footer Placeholder 4">
            <a:extLst>
              <a:ext uri="{FF2B5EF4-FFF2-40B4-BE49-F238E27FC236}">
                <a16:creationId xmlns:a16="http://schemas.microsoft.com/office/drawing/2014/main" id="{92056FBC-D957-5C59-2628-9D0D8649FCC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72DA808-5166-11D4-5A5E-6982DF8EDD41}"/>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64491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E422-B15B-0F6B-5806-4E3B52570D6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22778FA-66AE-F2FD-5F61-05DC5FDAC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06F12AB-9956-E1BB-40CE-742F82487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4E1974B-B91E-B8EB-ABB0-80E86B26F174}"/>
              </a:ext>
            </a:extLst>
          </p:cNvPr>
          <p:cNvSpPr>
            <a:spLocks noGrp="1"/>
          </p:cNvSpPr>
          <p:nvPr>
            <p:ph type="dt" sz="half" idx="10"/>
          </p:nvPr>
        </p:nvSpPr>
        <p:spPr/>
        <p:txBody>
          <a:bodyPr/>
          <a:lstStyle/>
          <a:p>
            <a:fld id="{4725D9E8-81E3-42AE-86E6-94DC83FD9F1F}" type="datetimeFigureOut">
              <a:rPr lang="en-CA" smtClean="0"/>
              <a:t>2024-03-26</a:t>
            </a:fld>
            <a:endParaRPr lang="en-CA"/>
          </a:p>
        </p:txBody>
      </p:sp>
      <p:sp>
        <p:nvSpPr>
          <p:cNvPr id="6" name="Footer Placeholder 5">
            <a:extLst>
              <a:ext uri="{FF2B5EF4-FFF2-40B4-BE49-F238E27FC236}">
                <a16:creationId xmlns:a16="http://schemas.microsoft.com/office/drawing/2014/main" id="{3CCC6989-639C-2D5B-A04B-A9CDBA7A94A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CE53B3-2528-B0F9-BB75-E59DA2D82651}"/>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92711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FA09-4FD6-E714-3ED6-5AB25C0C30D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87EA69A-0B45-E14F-60CD-FDE8A4CB7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F61FA7-CFDE-8D48-7454-21C097933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85E7F88-0084-91B2-5A09-449C7B949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78024-8ED6-9320-F8AA-7D411B25B4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8F7EDDE-FE58-31F5-CAC2-AB9CE32B2EF2}"/>
              </a:ext>
            </a:extLst>
          </p:cNvPr>
          <p:cNvSpPr>
            <a:spLocks noGrp="1"/>
          </p:cNvSpPr>
          <p:nvPr>
            <p:ph type="dt" sz="half" idx="10"/>
          </p:nvPr>
        </p:nvSpPr>
        <p:spPr/>
        <p:txBody>
          <a:bodyPr/>
          <a:lstStyle/>
          <a:p>
            <a:fld id="{4725D9E8-81E3-42AE-86E6-94DC83FD9F1F}" type="datetimeFigureOut">
              <a:rPr lang="en-CA" smtClean="0"/>
              <a:t>2024-03-26</a:t>
            </a:fld>
            <a:endParaRPr lang="en-CA"/>
          </a:p>
        </p:txBody>
      </p:sp>
      <p:sp>
        <p:nvSpPr>
          <p:cNvPr id="8" name="Footer Placeholder 7">
            <a:extLst>
              <a:ext uri="{FF2B5EF4-FFF2-40B4-BE49-F238E27FC236}">
                <a16:creationId xmlns:a16="http://schemas.microsoft.com/office/drawing/2014/main" id="{C4F3E143-11E0-2268-A5C4-B97DF24540C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7145054-8CA7-24B6-5BE6-03C5CA71D037}"/>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329357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8023-395F-9A45-2B70-867EBA1ABC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5C118E3-E94A-D1A5-C744-BC28CD765BC0}"/>
              </a:ext>
            </a:extLst>
          </p:cNvPr>
          <p:cNvSpPr>
            <a:spLocks noGrp="1"/>
          </p:cNvSpPr>
          <p:nvPr>
            <p:ph type="dt" sz="half" idx="10"/>
          </p:nvPr>
        </p:nvSpPr>
        <p:spPr/>
        <p:txBody>
          <a:bodyPr/>
          <a:lstStyle/>
          <a:p>
            <a:fld id="{4725D9E8-81E3-42AE-86E6-94DC83FD9F1F}" type="datetimeFigureOut">
              <a:rPr lang="en-CA" smtClean="0"/>
              <a:t>2024-03-26</a:t>
            </a:fld>
            <a:endParaRPr lang="en-CA"/>
          </a:p>
        </p:txBody>
      </p:sp>
      <p:sp>
        <p:nvSpPr>
          <p:cNvPr id="4" name="Footer Placeholder 3">
            <a:extLst>
              <a:ext uri="{FF2B5EF4-FFF2-40B4-BE49-F238E27FC236}">
                <a16:creationId xmlns:a16="http://schemas.microsoft.com/office/drawing/2014/main" id="{A96AD04A-8AE7-6B76-6116-820EB2886E3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191A541-893E-1B6D-7C22-90920D5F4234}"/>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269129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47C15-E6FF-9DA0-C388-D65603348D14}"/>
              </a:ext>
            </a:extLst>
          </p:cNvPr>
          <p:cNvSpPr>
            <a:spLocks noGrp="1"/>
          </p:cNvSpPr>
          <p:nvPr>
            <p:ph type="dt" sz="half" idx="10"/>
          </p:nvPr>
        </p:nvSpPr>
        <p:spPr/>
        <p:txBody>
          <a:bodyPr/>
          <a:lstStyle/>
          <a:p>
            <a:fld id="{4725D9E8-81E3-42AE-86E6-94DC83FD9F1F}" type="datetimeFigureOut">
              <a:rPr lang="en-CA" smtClean="0"/>
              <a:t>2024-03-26</a:t>
            </a:fld>
            <a:endParaRPr lang="en-CA"/>
          </a:p>
        </p:txBody>
      </p:sp>
      <p:sp>
        <p:nvSpPr>
          <p:cNvPr id="3" name="Footer Placeholder 2">
            <a:extLst>
              <a:ext uri="{FF2B5EF4-FFF2-40B4-BE49-F238E27FC236}">
                <a16:creationId xmlns:a16="http://schemas.microsoft.com/office/drawing/2014/main" id="{395FBD37-5A09-6A5C-47B9-DC0F561E71D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837DBA3-0A5C-89D1-668D-1184DADDC784}"/>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40302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CE17-D17E-329F-757D-DFBADA8DC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00399FE-5ADB-7ED4-14DE-C867492B7F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2F804DE-80AF-57C0-713B-8DD31E3B4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2FB80-60FA-BCB5-3B1E-DECB71DDBDBD}"/>
              </a:ext>
            </a:extLst>
          </p:cNvPr>
          <p:cNvSpPr>
            <a:spLocks noGrp="1"/>
          </p:cNvSpPr>
          <p:nvPr>
            <p:ph type="dt" sz="half" idx="10"/>
          </p:nvPr>
        </p:nvSpPr>
        <p:spPr/>
        <p:txBody>
          <a:bodyPr/>
          <a:lstStyle/>
          <a:p>
            <a:fld id="{4725D9E8-81E3-42AE-86E6-94DC83FD9F1F}" type="datetimeFigureOut">
              <a:rPr lang="en-CA" smtClean="0"/>
              <a:t>2024-03-26</a:t>
            </a:fld>
            <a:endParaRPr lang="en-CA"/>
          </a:p>
        </p:txBody>
      </p:sp>
      <p:sp>
        <p:nvSpPr>
          <p:cNvPr id="6" name="Footer Placeholder 5">
            <a:extLst>
              <a:ext uri="{FF2B5EF4-FFF2-40B4-BE49-F238E27FC236}">
                <a16:creationId xmlns:a16="http://schemas.microsoft.com/office/drawing/2014/main" id="{83BA9EE8-4F6C-04CF-E274-4211A8430A4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DCF560-DA68-0DC3-B44B-D8B9106033F5}"/>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231654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C3D-A3FD-F9A0-824B-1CD959B02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754029E-55D7-EF25-CE0B-CF7D5E63D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206BE94-6B9D-1D8D-068A-2FFF9338C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9B3D7-07DB-FA42-4FA1-AB08ED690679}"/>
              </a:ext>
            </a:extLst>
          </p:cNvPr>
          <p:cNvSpPr>
            <a:spLocks noGrp="1"/>
          </p:cNvSpPr>
          <p:nvPr>
            <p:ph type="dt" sz="half" idx="10"/>
          </p:nvPr>
        </p:nvSpPr>
        <p:spPr/>
        <p:txBody>
          <a:bodyPr/>
          <a:lstStyle/>
          <a:p>
            <a:fld id="{4725D9E8-81E3-42AE-86E6-94DC83FD9F1F}" type="datetimeFigureOut">
              <a:rPr lang="en-CA" smtClean="0"/>
              <a:t>2024-03-26</a:t>
            </a:fld>
            <a:endParaRPr lang="en-CA"/>
          </a:p>
        </p:txBody>
      </p:sp>
      <p:sp>
        <p:nvSpPr>
          <p:cNvPr id="6" name="Footer Placeholder 5">
            <a:extLst>
              <a:ext uri="{FF2B5EF4-FFF2-40B4-BE49-F238E27FC236}">
                <a16:creationId xmlns:a16="http://schemas.microsoft.com/office/drawing/2014/main" id="{D724CE6F-07C2-A87B-0A97-1B37B49EAD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87D671E-CABC-D5C9-A5D7-FB37EB6AA453}"/>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90013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B19AE-A9B3-560A-A6CC-D1BF8C4CC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2A7FDF3-5842-FC15-55BE-D497DD60E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B6DEC3D-5358-BF1E-E493-5A12A2BDA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25D9E8-81E3-42AE-86E6-94DC83FD9F1F}" type="datetimeFigureOut">
              <a:rPr lang="en-CA" smtClean="0"/>
              <a:t>2024-03-26</a:t>
            </a:fld>
            <a:endParaRPr lang="en-CA"/>
          </a:p>
        </p:txBody>
      </p:sp>
      <p:sp>
        <p:nvSpPr>
          <p:cNvPr id="5" name="Footer Placeholder 4">
            <a:extLst>
              <a:ext uri="{FF2B5EF4-FFF2-40B4-BE49-F238E27FC236}">
                <a16:creationId xmlns:a16="http://schemas.microsoft.com/office/drawing/2014/main" id="{9F46DFD4-7A67-6E8E-2867-66E1638DF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BC9C799-1925-F233-64E4-7023C35F1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7FA711-57DF-4743-B9D1-DD9F470DE149}" type="slidenum">
              <a:rPr lang="en-CA" smtClean="0"/>
              <a:t>‹#›</a:t>
            </a:fld>
            <a:endParaRPr lang="en-CA"/>
          </a:p>
        </p:txBody>
      </p:sp>
    </p:spTree>
    <p:extLst>
      <p:ext uri="{BB962C8B-B14F-4D97-AF65-F5344CB8AC3E}">
        <p14:creationId xmlns:p14="http://schemas.microsoft.com/office/powerpoint/2010/main" val="1918744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gif"/></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gif"/></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1.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3.gif"/></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18.gif"/><Relationship Id="rId5" Type="http://schemas.openxmlformats.org/officeDocument/2006/relationships/image" Target="../media/image17.gif"/><Relationship Id="rId4" Type="http://schemas.openxmlformats.org/officeDocument/2006/relationships/image" Target="../media/image16.gif"/></Relationships>
</file>

<file path=ppt/slides/_rels/slide2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0.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www.campus.sg/5-ways-to-make-your-new-years-resolutions-work/" TargetMode="External"/><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www.pinterest.com/pin/too-cute-too-funny-too-true--27943435186974350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2342360"/>
            <a:ext cx="11360800" cy="2173279"/>
          </a:xfrm>
          <a:prstGeom prst="rect">
            <a:avLst/>
          </a:prstGeom>
        </p:spPr>
        <p:txBody>
          <a:bodyPr spcFirstLastPara="1" vert="horz" wrap="square" lIns="121900" tIns="121900" rIns="121900" bIns="121900" rtlCol="0" anchor="t" anchorCtr="0">
            <a:normAutofit/>
          </a:bodyPr>
          <a:lstStyle/>
          <a:p>
            <a:pPr algn="ctr"/>
            <a:r>
              <a:rPr lang="en-GB" b="1" dirty="0">
                <a:latin typeface="Fira Sans Condensed"/>
                <a:ea typeface="Fira Sans Condensed"/>
                <a:cs typeface="Fira Sans Condensed"/>
                <a:sym typeface="Fira Sans Condensed"/>
              </a:rPr>
              <a:t>We’ll start at 6:10 </a:t>
            </a:r>
            <a:r>
              <a:rPr lang="en-GB" b="1" dirty="0">
                <a:latin typeface="Fira Sans Condensed"/>
                <a:ea typeface="Fira Sans Condensed"/>
                <a:cs typeface="Fira Sans Condensed"/>
                <a:sym typeface="Wingdings" panose="05000000000000000000" pitchFamily="2" charset="2"/>
              </a:rPr>
              <a:t> </a:t>
            </a:r>
            <a:br>
              <a:rPr lang="en-GB" b="1" dirty="0">
                <a:latin typeface="Fira Sans Condensed"/>
                <a:ea typeface="Fira Sans Condensed"/>
                <a:cs typeface="Fira Sans Condensed"/>
                <a:sym typeface="Wingdings" panose="05000000000000000000" pitchFamily="2" charset="2"/>
              </a:rPr>
            </a:br>
            <a:br>
              <a:rPr lang="en-GB" b="1" dirty="0">
                <a:latin typeface="Fira Sans Condensed"/>
                <a:ea typeface="Fira Sans Condensed"/>
                <a:cs typeface="Fira Sans Condensed"/>
                <a:sym typeface="Wingdings" panose="05000000000000000000" pitchFamily="2" charset="2"/>
              </a:rPr>
            </a:br>
            <a:r>
              <a:rPr lang="en-GB" b="1" dirty="0">
                <a:latin typeface="Fira Sans Condensed"/>
                <a:ea typeface="Fira Sans Condensed"/>
                <a:cs typeface="Fira Sans Condensed"/>
                <a:sym typeface="Wingdings" panose="05000000000000000000" pitchFamily="2" charset="2"/>
              </a:rPr>
              <a:t>Pet photos welcome while we wait!</a:t>
            </a:r>
            <a:endParaRPr b="1"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319907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Sample Mean and Variance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0" lvl="0" indent="0" algn="l" rtl="0">
              <a:spcBef>
                <a:spcPts val="0"/>
              </a:spcBef>
              <a:spcAft>
                <a:spcPts val="0"/>
              </a:spcAft>
              <a:buNone/>
            </a:pPr>
            <a:r>
              <a:rPr lang="en-US" dirty="0">
                <a:latin typeface="Fira Sans Condensed" panose="020B0503050000020004" pitchFamily="34" charset="0"/>
              </a:rPr>
              <a:t>We can calculate </a:t>
            </a:r>
            <a:r>
              <a:rPr lang="en" b="1" dirty="0">
                <a:solidFill>
                  <a:srgbClr val="00B050"/>
                </a:solidFill>
                <a:latin typeface="Fira Sans Condensed" panose="020B0503050000020004" pitchFamily="34" charset="0"/>
              </a:rPr>
              <a:t>sample variance</a:t>
            </a:r>
            <a:r>
              <a:rPr lang="en" dirty="0">
                <a:latin typeface="Fira Sans Condensed" panose="020B0503050000020004" pitchFamily="34" charset="0"/>
              </a:rPr>
              <a:t>,</a:t>
            </a:r>
            <a:r>
              <a:rPr lang="en" i="1" dirty="0"/>
              <a:t> </a:t>
            </a:r>
            <a:r>
              <a:rPr lang="en" i="1" dirty="0">
                <a:latin typeface="Fira Sans Condensed" panose="020B0503050000020004" pitchFamily="34" charset="0"/>
              </a:rPr>
              <a:t>s</a:t>
            </a:r>
            <a:r>
              <a:rPr lang="en" i="1" baseline="30000" dirty="0"/>
              <a:t>2</a:t>
            </a:r>
            <a:r>
              <a:rPr lang="en" dirty="0">
                <a:latin typeface="Fira Sans Condensed" panose="020B0503050000020004" pitchFamily="34" charset="0"/>
              </a:rPr>
              <a:t>, with, </a:t>
            </a: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0"/>
              </a:spcBef>
              <a:spcAft>
                <a:spcPts val="0"/>
              </a:spcAft>
              <a:buNone/>
            </a:pPr>
            <a:r>
              <a:rPr lang="en" dirty="0">
                <a:latin typeface="Fira Sans Condensed" panose="020B0503050000020004" pitchFamily="34" charset="0"/>
              </a:rPr>
              <a:t>(Sum of the squared difference between each sample observation and the sample mean, divided by </a:t>
            </a:r>
            <a:r>
              <a:rPr lang="en" i="1" dirty="0">
                <a:latin typeface="Fira Sans Condensed" panose="020B0503050000020004" pitchFamily="34" charset="0"/>
              </a:rPr>
              <a:t>n</a:t>
            </a:r>
            <a:r>
              <a:rPr lang="en" dirty="0">
                <a:latin typeface="Fira Sans Condensed" panose="020B0503050000020004" pitchFamily="34" charset="0"/>
              </a:rPr>
              <a:t>-1.)</a:t>
            </a:r>
          </a:p>
          <a:p>
            <a:pPr marL="0" lvl="0" indent="0" algn="l" rtl="0">
              <a:spcBef>
                <a:spcPts val="0"/>
              </a:spcBef>
              <a:spcAft>
                <a:spcPts val="0"/>
              </a:spcAft>
              <a:buNone/>
            </a:pPr>
            <a:endParaRPr lang="en" dirty="0">
              <a:latin typeface="Fira Sans Condensed" panose="020B0503050000020004" pitchFamily="34" charset="0"/>
            </a:endParaRPr>
          </a:p>
          <a:p>
            <a:pPr marL="0" lvl="0" indent="0" algn="ctr" rtl="0">
              <a:spcBef>
                <a:spcPts val="0"/>
              </a:spcBef>
              <a:spcAft>
                <a:spcPts val="0"/>
              </a:spcAft>
              <a:buNone/>
            </a:pPr>
            <a:r>
              <a:rPr lang="en" b="1" dirty="0">
                <a:solidFill>
                  <a:srgbClr val="00B050"/>
                </a:solidFill>
                <a:latin typeface="Fira Sans Condensed" panose="020B0503050000020004" pitchFamily="34" charset="0"/>
              </a:rPr>
              <a:t>Sample variance tells us how ‘spread out’ our sample data are.</a:t>
            </a:r>
            <a:endParaRPr lang="en-US" b="1" dirty="0">
              <a:solidFill>
                <a:srgbClr val="00B050"/>
              </a:solidFill>
              <a:latin typeface="Fira Sans Condensed" panose="020B0503050000020004" pitchFamily="34" charset="0"/>
            </a:endParaRPr>
          </a:p>
          <a:p>
            <a:pPr marL="0" lvl="0" indent="0" algn="l" rtl="0">
              <a:spcBef>
                <a:spcPts val="1200"/>
              </a:spcBef>
              <a:spcAft>
                <a:spcPts val="0"/>
              </a:spcAft>
              <a:buNone/>
            </a:pPr>
            <a:endParaRPr lang="en-US" dirty="0">
              <a:latin typeface="Fira Sans Condensed" panose="020B0503050000020004" pitchFamily="34" charset="0"/>
            </a:endParaRPr>
          </a:p>
        </p:txBody>
      </p:sp>
      <p:pic>
        <p:nvPicPr>
          <p:cNvPr id="2" name="Google Shape;114;p21" descr="s^2=\frac{1}{n-1}\sum_{i=1}^n(y_i-\overline{y})^2">
            <a:extLst>
              <a:ext uri="{FF2B5EF4-FFF2-40B4-BE49-F238E27FC236}">
                <a16:creationId xmlns:a16="http://schemas.microsoft.com/office/drawing/2014/main" id="{000B8BFE-1BD6-A121-A722-7349AB31DF93}"/>
              </a:ext>
            </a:extLst>
          </p:cNvPr>
          <p:cNvPicPr preferRelativeResize="0"/>
          <p:nvPr/>
        </p:nvPicPr>
        <p:blipFill>
          <a:blip r:embed="rId3">
            <a:alphaModFix/>
          </a:blip>
          <a:stretch>
            <a:fillRect/>
          </a:stretch>
        </p:blipFill>
        <p:spPr>
          <a:xfrm>
            <a:off x="4466416" y="2374863"/>
            <a:ext cx="3259168" cy="1054137"/>
          </a:xfrm>
          <a:prstGeom prst="rect">
            <a:avLst/>
          </a:prstGeom>
          <a:noFill/>
          <a:ln>
            <a:noFill/>
          </a:ln>
        </p:spPr>
      </p:pic>
    </p:spTree>
    <p:extLst>
      <p:ext uri="{BB962C8B-B14F-4D97-AF65-F5344CB8AC3E}">
        <p14:creationId xmlns:p14="http://schemas.microsoft.com/office/powerpoint/2010/main" val="298093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Estimator Variance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0" lvl="0" indent="0" algn="l" rtl="0">
              <a:spcBef>
                <a:spcPts val="0"/>
              </a:spcBef>
              <a:spcAft>
                <a:spcPts val="0"/>
              </a:spcAft>
              <a:buNone/>
            </a:pPr>
            <a:r>
              <a:rPr lang="en-US" dirty="0">
                <a:latin typeface="Fira Sans Condensed" panose="020B0503050000020004" pitchFamily="34" charset="0"/>
              </a:rPr>
              <a:t>The variance of     is,</a:t>
            </a: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r>
              <a:rPr lang="en-US" dirty="0">
                <a:latin typeface="Fira Sans Condensed" panose="020B0503050000020004" pitchFamily="34" charset="0"/>
              </a:rPr>
              <a:t>This is a measure of the variability of values of     computed from different samples. </a:t>
            </a:r>
          </a:p>
          <a:p>
            <a:pPr marL="0" lvl="0" indent="0" algn="l" rtl="0">
              <a:spcBef>
                <a:spcPts val="0"/>
              </a:spcBef>
              <a:spcAft>
                <a:spcPts val="0"/>
              </a:spcAft>
              <a:buNone/>
            </a:pPr>
            <a:endParaRPr lang="en-US" dirty="0">
              <a:latin typeface="Fira Sans Condensed" panose="020B0503050000020004" pitchFamily="34" charset="0"/>
            </a:endParaRPr>
          </a:p>
          <a:p>
            <a:pPr marL="0" lvl="0" indent="0" algn="ctr" rtl="0">
              <a:spcBef>
                <a:spcPts val="0"/>
              </a:spcBef>
              <a:spcAft>
                <a:spcPts val="0"/>
              </a:spcAft>
              <a:buNone/>
            </a:pPr>
            <a:r>
              <a:rPr lang="en-US" b="1" dirty="0">
                <a:solidFill>
                  <a:srgbClr val="00B050"/>
                </a:solidFill>
                <a:latin typeface="Fira Sans Condensed" panose="020B0503050000020004" pitchFamily="34" charset="0"/>
              </a:rPr>
              <a:t>Estimator Variance tells us how much our sample mean would differ across different samples </a:t>
            </a:r>
            <a:r>
              <a:rPr lang="en-US" b="1" i="1" dirty="0">
                <a:solidFill>
                  <a:srgbClr val="00B050"/>
                </a:solidFill>
                <a:latin typeface="Fira Sans Condensed" panose="020B0503050000020004" pitchFamily="34" charset="0"/>
              </a:rPr>
              <a:t>n</a:t>
            </a:r>
            <a:r>
              <a:rPr lang="en-US" b="1" dirty="0">
                <a:solidFill>
                  <a:srgbClr val="00B050"/>
                </a:solidFill>
                <a:latin typeface="Fira Sans Condensed" panose="020B0503050000020004" pitchFamily="34" charset="0"/>
              </a:rPr>
              <a:t>. </a:t>
            </a: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1200"/>
              </a:spcBef>
              <a:spcAft>
                <a:spcPts val="0"/>
              </a:spcAft>
              <a:buNone/>
            </a:pPr>
            <a:endParaRPr lang="en-US" dirty="0">
              <a:latin typeface="Fira Sans Condensed" panose="020B0503050000020004" pitchFamily="34" charset="0"/>
            </a:endParaRPr>
          </a:p>
        </p:txBody>
      </p:sp>
      <p:pic>
        <p:nvPicPr>
          <p:cNvPr id="3" name="Google Shape;123;p22" descr="\hat{V}(\bar{y})=\frac{s^2}{n}(1-\frac{n}{N})">
            <a:extLst>
              <a:ext uri="{FF2B5EF4-FFF2-40B4-BE49-F238E27FC236}">
                <a16:creationId xmlns:a16="http://schemas.microsoft.com/office/drawing/2014/main" id="{75259CA6-EFEC-A2F6-4858-D26237E823D1}"/>
              </a:ext>
            </a:extLst>
          </p:cNvPr>
          <p:cNvPicPr preferRelativeResize="0"/>
          <p:nvPr/>
        </p:nvPicPr>
        <p:blipFill>
          <a:blip r:embed="rId3">
            <a:alphaModFix/>
          </a:blip>
          <a:stretch>
            <a:fillRect/>
          </a:stretch>
        </p:blipFill>
        <p:spPr>
          <a:xfrm>
            <a:off x="4586919" y="2014538"/>
            <a:ext cx="3018162" cy="928954"/>
          </a:xfrm>
          <a:prstGeom prst="rect">
            <a:avLst/>
          </a:prstGeom>
          <a:noFill/>
          <a:ln>
            <a:noFill/>
          </a:ln>
        </p:spPr>
      </p:pic>
      <p:pic>
        <p:nvPicPr>
          <p:cNvPr id="4" name="Google Shape;121;p22" descr="\overline{y}">
            <a:extLst>
              <a:ext uri="{FF2B5EF4-FFF2-40B4-BE49-F238E27FC236}">
                <a16:creationId xmlns:a16="http://schemas.microsoft.com/office/drawing/2014/main" id="{A9CD291A-81FA-EA8D-B471-B21AB5D563CC}"/>
              </a:ext>
            </a:extLst>
          </p:cNvPr>
          <p:cNvPicPr preferRelativeResize="0"/>
          <p:nvPr/>
        </p:nvPicPr>
        <p:blipFill>
          <a:blip r:embed="rId4">
            <a:alphaModFix/>
          </a:blip>
          <a:stretch>
            <a:fillRect/>
          </a:stretch>
        </p:blipFill>
        <p:spPr>
          <a:xfrm>
            <a:off x="2895600" y="1707215"/>
            <a:ext cx="190500" cy="293035"/>
          </a:xfrm>
          <a:prstGeom prst="rect">
            <a:avLst/>
          </a:prstGeom>
          <a:noFill/>
          <a:ln>
            <a:noFill/>
          </a:ln>
        </p:spPr>
      </p:pic>
      <p:pic>
        <p:nvPicPr>
          <p:cNvPr id="5" name="Google Shape;121;p22" descr="\overline{y}">
            <a:extLst>
              <a:ext uri="{FF2B5EF4-FFF2-40B4-BE49-F238E27FC236}">
                <a16:creationId xmlns:a16="http://schemas.microsoft.com/office/drawing/2014/main" id="{D9E8F75F-39D8-1265-DC03-3B687F636903}"/>
              </a:ext>
            </a:extLst>
          </p:cNvPr>
          <p:cNvPicPr preferRelativeResize="0"/>
          <p:nvPr/>
        </p:nvPicPr>
        <p:blipFill>
          <a:blip r:embed="rId4">
            <a:alphaModFix/>
          </a:blip>
          <a:stretch>
            <a:fillRect/>
          </a:stretch>
        </p:blipFill>
        <p:spPr>
          <a:xfrm>
            <a:off x="7481255" y="3260591"/>
            <a:ext cx="190500" cy="293035"/>
          </a:xfrm>
          <a:prstGeom prst="rect">
            <a:avLst/>
          </a:prstGeom>
          <a:noFill/>
          <a:ln>
            <a:noFill/>
          </a:ln>
        </p:spPr>
      </p:pic>
    </p:spTree>
    <p:extLst>
      <p:ext uri="{BB962C8B-B14F-4D97-AF65-F5344CB8AC3E}">
        <p14:creationId xmlns:p14="http://schemas.microsoft.com/office/powerpoint/2010/main" val="192951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Estimator Variance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422328"/>
            <a:ext cx="11360800" cy="5321367"/>
          </a:xfrm>
          <a:prstGeom prst="rect">
            <a:avLst/>
          </a:prstGeom>
        </p:spPr>
        <p:txBody>
          <a:bodyPr spcFirstLastPara="1" vert="horz" wrap="square" lIns="121900" tIns="121900" rIns="121900" bIns="121900" rtlCol="0" anchor="t" anchorCtr="0">
            <a:normAutofit/>
          </a:bodyPr>
          <a:lstStyle/>
          <a:p>
            <a:pPr marL="457200" indent="-457200"/>
            <a:r>
              <a:rPr lang="en-US" i="1" dirty="0">
                <a:latin typeface="Fira Sans Condensed" panose="020B0503050000020004" pitchFamily="34" charset="0"/>
              </a:rPr>
              <a:t>n/N </a:t>
            </a:r>
            <a:r>
              <a:rPr lang="en-US" dirty="0">
                <a:latin typeface="Fira Sans Condensed" panose="020B0503050000020004" pitchFamily="34" charset="0"/>
              </a:rPr>
              <a:t>is called the </a:t>
            </a:r>
            <a:r>
              <a:rPr lang="en-US" b="1" dirty="0">
                <a:solidFill>
                  <a:srgbClr val="00B050"/>
                </a:solidFill>
                <a:latin typeface="Fira Sans Condensed" panose="020B0503050000020004" pitchFamily="34" charset="0"/>
              </a:rPr>
              <a:t>sampling fraction </a:t>
            </a:r>
            <a:r>
              <a:rPr lang="en-US" dirty="0">
                <a:latin typeface="Fira Sans Condensed" panose="020B0503050000020004" pitchFamily="34" charset="0"/>
              </a:rPr>
              <a:t>and represents the proportion of individuals from the population captured in the sample.</a:t>
            </a:r>
          </a:p>
          <a:p>
            <a:pPr marL="0" indent="0">
              <a:buNone/>
            </a:pPr>
            <a:r>
              <a:rPr lang="en-US" dirty="0">
                <a:latin typeface="Fira Sans Condensed" panose="020B0503050000020004" pitchFamily="34" charset="0"/>
              </a:rPr>
              <a:t> </a:t>
            </a:r>
          </a:p>
          <a:p>
            <a:pPr marL="457200" indent="-457200"/>
            <a:r>
              <a:rPr lang="en-US" i="1" dirty="0">
                <a:latin typeface="Fira Sans Condensed" panose="020B0503050000020004" pitchFamily="34" charset="0"/>
              </a:rPr>
              <a:t>(1 - n/N) </a:t>
            </a:r>
            <a:r>
              <a:rPr lang="en-US" dirty="0">
                <a:latin typeface="Fira Sans Condensed" panose="020B0503050000020004" pitchFamily="34" charset="0"/>
              </a:rPr>
              <a:t>is called the </a:t>
            </a:r>
            <a:r>
              <a:rPr lang="en-US" b="1" dirty="0">
                <a:solidFill>
                  <a:srgbClr val="00B050"/>
                </a:solidFill>
                <a:latin typeface="Fira Sans Condensed" panose="020B0503050000020004" pitchFamily="34" charset="0"/>
              </a:rPr>
              <a:t>finite population correction</a:t>
            </a:r>
            <a:r>
              <a:rPr lang="en-US" dirty="0">
                <a:latin typeface="Fira Sans Condensed" panose="020B0503050000020004" pitchFamily="34" charset="0"/>
              </a:rPr>
              <a:t>.</a:t>
            </a:r>
          </a:p>
          <a:p>
            <a:pPr marL="457200" indent="-457200"/>
            <a:endParaRPr lang="en-US" dirty="0">
              <a:latin typeface="Fira Sans Condensed" panose="020B0503050000020004" pitchFamily="34" charset="0"/>
            </a:endParaRPr>
          </a:p>
          <a:p>
            <a:pPr marL="457200" indent="-457200"/>
            <a:r>
              <a:rPr lang="en-US" dirty="0">
                <a:latin typeface="Fira Sans Condensed" panose="020B0503050000020004" pitchFamily="34" charset="0"/>
              </a:rPr>
              <a:t>As sample size increases, the value of the sampling fraction n/N increases, which makes the value of the finite population correction decrease, which makes the estimator variance decrease!</a:t>
            </a:r>
          </a:p>
          <a:p>
            <a:pPr marL="457200" indent="-457200"/>
            <a:endParaRPr lang="en-US" dirty="0">
              <a:latin typeface="Fira Sans Condensed" panose="020B0503050000020004" pitchFamily="34" charset="0"/>
            </a:endParaRPr>
          </a:p>
          <a:p>
            <a:pPr marL="457200" indent="-457200"/>
            <a:endParaRPr lang="en-US" dirty="0">
              <a:latin typeface="Fira Sans Condensed" panose="020B0503050000020004" pitchFamily="34" charset="0"/>
            </a:endParaRPr>
          </a:p>
          <a:p>
            <a:pPr marL="457200" indent="-457200"/>
            <a:endParaRPr lang="en-US" dirty="0">
              <a:latin typeface="Fira Sans Condensed" panose="020B0503050000020004" pitchFamily="34" charset="0"/>
            </a:endParaRPr>
          </a:p>
          <a:p>
            <a:pPr marL="0" indent="0" algn="ctr">
              <a:buNone/>
            </a:pPr>
            <a:r>
              <a:rPr lang="en-US" b="1" dirty="0">
                <a:solidFill>
                  <a:srgbClr val="00B050"/>
                </a:solidFill>
                <a:latin typeface="Fira Sans Condensed" panose="020B0503050000020004" pitchFamily="34" charset="0"/>
              </a:rPr>
              <a:t>AKA: As sample size increases, we gain more information about the population, and the variance between estimates decreases.</a:t>
            </a: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1200"/>
              </a:spcBef>
              <a:spcAft>
                <a:spcPts val="0"/>
              </a:spcAft>
              <a:buNone/>
            </a:pPr>
            <a:endParaRPr lang="en-US" dirty="0">
              <a:latin typeface="Fira Sans Condensed" panose="020B0503050000020004" pitchFamily="34" charset="0"/>
            </a:endParaRPr>
          </a:p>
        </p:txBody>
      </p:sp>
      <p:pic>
        <p:nvPicPr>
          <p:cNvPr id="2" name="Google Shape;123;p22" descr="\hat{V}(\bar{y})=\frac{s^2}{n}(1-\frac{n}{N})">
            <a:extLst>
              <a:ext uri="{FF2B5EF4-FFF2-40B4-BE49-F238E27FC236}">
                <a16:creationId xmlns:a16="http://schemas.microsoft.com/office/drawing/2014/main" id="{EFAA9DE7-5DAF-4E73-9E66-B35BA6F0485B}"/>
              </a:ext>
            </a:extLst>
          </p:cNvPr>
          <p:cNvPicPr preferRelativeResize="0"/>
          <p:nvPr/>
        </p:nvPicPr>
        <p:blipFill>
          <a:blip r:embed="rId3">
            <a:alphaModFix/>
          </a:blip>
          <a:stretch>
            <a:fillRect/>
          </a:stretch>
        </p:blipFill>
        <p:spPr>
          <a:xfrm>
            <a:off x="3958269" y="4672025"/>
            <a:ext cx="3018162" cy="928954"/>
          </a:xfrm>
          <a:prstGeom prst="rect">
            <a:avLst/>
          </a:prstGeom>
          <a:noFill/>
          <a:ln>
            <a:noFill/>
          </a:ln>
        </p:spPr>
      </p:pic>
      <p:sp>
        <p:nvSpPr>
          <p:cNvPr id="7" name="TextBox 6">
            <a:extLst>
              <a:ext uri="{FF2B5EF4-FFF2-40B4-BE49-F238E27FC236}">
                <a16:creationId xmlns:a16="http://schemas.microsoft.com/office/drawing/2014/main" id="{D5F6A223-6257-397A-8E0A-54A08D8BDCCE}"/>
              </a:ext>
            </a:extLst>
          </p:cNvPr>
          <p:cNvSpPr txBox="1"/>
          <p:nvPr/>
        </p:nvSpPr>
        <p:spPr>
          <a:xfrm>
            <a:off x="6832998" y="4994700"/>
            <a:ext cx="3082528" cy="369332"/>
          </a:xfrm>
          <a:prstGeom prst="rect">
            <a:avLst/>
          </a:prstGeom>
          <a:noFill/>
        </p:spPr>
        <p:txBody>
          <a:bodyPr wrap="square">
            <a:spAutoFit/>
          </a:bodyPr>
          <a:lstStyle/>
          <a:p>
            <a:pPr marL="1066785" lvl="1" indent="-457200"/>
            <a:r>
              <a:rPr lang="en-US" dirty="0">
                <a:latin typeface="Fira Sans Condensed" panose="020B0503050000020004" pitchFamily="34" charset="0"/>
              </a:rPr>
              <a:t>(Recall from last slide)</a:t>
            </a:r>
          </a:p>
        </p:txBody>
      </p:sp>
    </p:spTree>
    <p:extLst>
      <p:ext uri="{BB962C8B-B14F-4D97-AF65-F5344CB8AC3E}">
        <p14:creationId xmlns:p14="http://schemas.microsoft.com/office/powerpoint/2010/main" val="213914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Standard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lnSpcReduction="10000"/>
          </a:bodyPr>
          <a:lstStyle/>
          <a:p>
            <a:pPr marL="0" lvl="0" indent="0" algn="l" rtl="0">
              <a:spcBef>
                <a:spcPts val="0"/>
              </a:spcBef>
              <a:spcAft>
                <a:spcPts val="0"/>
              </a:spcAft>
              <a:buNone/>
            </a:pPr>
            <a:r>
              <a:rPr lang="en-US" dirty="0">
                <a:latin typeface="Fira Sans Condensed" panose="020B0503050000020004" pitchFamily="34" charset="0"/>
              </a:rPr>
              <a:t>The standard error (SE) is the square root of the estimated variance of    , </a:t>
            </a: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r>
              <a:rPr lang="en-US" dirty="0">
                <a:latin typeface="Fira Sans Condensed" panose="020B0503050000020004" pitchFamily="34" charset="0"/>
              </a:rPr>
              <a:t>We tend to see SE more often than estimated variance. </a:t>
            </a:r>
          </a:p>
          <a:p>
            <a:pPr marL="0" lvl="0" indent="0" algn="l" rtl="0">
              <a:spcBef>
                <a:spcPts val="0"/>
              </a:spcBef>
              <a:spcAft>
                <a:spcPts val="0"/>
              </a:spcAft>
              <a:buNone/>
            </a:pPr>
            <a:endParaRPr lang="en-US" dirty="0">
              <a:latin typeface="Fira Sans Condensed" panose="020B0503050000020004" pitchFamily="34" charset="0"/>
            </a:endParaRPr>
          </a:p>
          <a:p>
            <a:pPr marL="0" lvl="0" indent="0" algn="ctr">
              <a:buNone/>
            </a:pPr>
            <a:r>
              <a:rPr lang="en-US" b="1" dirty="0">
                <a:solidFill>
                  <a:srgbClr val="00B050"/>
                </a:solidFill>
                <a:latin typeface="Fira Sans Condensed" panose="020B0503050000020004" pitchFamily="34" charset="0"/>
              </a:rPr>
              <a:t>Standard Error tells us how much our sample mean would differ from our population mean. </a:t>
            </a:r>
          </a:p>
          <a:p>
            <a:pPr marL="0" lvl="0" indent="0" algn="ctr">
              <a:buNone/>
            </a:pPr>
            <a:endParaRPr lang="en-US" b="1" dirty="0">
              <a:solidFill>
                <a:srgbClr val="00B050"/>
              </a:solidFill>
              <a:latin typeface="Fira Sans Condensed" panose="020B0503050000020004" pitchFamily="34" charset="0"/>
            </a:endParaRPr>
          </a:p>
          <a:p>
            <a:pPr marL="0" lvl="0" indent="0" algn="ctr">
              <a:buNone/>
            </a:pPr>
            <a:endParaRPr lang="en-US" b="1" dirty="0">
              <a:solidFill>
                <a:srgbClr val="00B050"/>
              </a:solidFill>
              <a:latin typeface="Fira Sans Condensed" panose="020B0503050000020004" pitchFamily="34" charset="0"/>
            </a:endParaRPr>
          </a:p>
          <a:p>
            <a:pPr marL="0" indent="0" algn="ctr">
              <a:buNone/>
            </a:pPr>
            <a:r>
              <a:rPr lang="en-US" b="1" dirty="0">
                <a:solidFill>
                  <a:srgbClr val="00B050"/>
                </a:solidFill>
                <a:latin typeface="Fira Sans Condensed" panose="020B0503050000020004" pitchFamily="34" charset="0"/>
              </a:rPr>
              <a:t>AKA (again!): As sample size increases, we gain more information about the population, and the variance of our estimate decreases.</a:t>
            </a:r>
          </a:p>
        </p:txBody>
      </p:sp>
      <p:pic>
        <p:nvPicPr>
          <p:cNvPr id="4" name="Google Shape;121;p22" descr="\overline{y}">
            <a:extLst>
              <a:ext uri="{FF2B5EF4-FFF2-40B4-BE49-F238E27FC236}">
                <a16:creationId xmlns:a16="http://schemas.microsoft.com/office/drawing/2014/main" id="{A9CD291A-81FA-EA8D-B471-B21AB5D563CC}"/>
              </a:ext>
            </a:extLst>
          </p:cNvPr>
          <p:cNvPicPr preferRelativeResize="0"/>
          <p:nvPr/>
        </p:nvPicPr>
        <p:blipFill>
          <a:blip r:embed="rId3">
            <a:alphaModFix/>
          </a:blip>
          <a:stretch>
            <a:fillRect/>
          </a:stretch>
        </p:blipFill>
        <p:spPr>
          <a:xfrm>
            <a:off x="10910888" y="1679508"/>
            <a:ext cx="190500" cy="293035"/>
          </a:xfrm>
          <a:prstGeom prst="rect">
            <a:avLst/>
          </a:prstGeom>
          <a:noFill/>
          <a:ln>
            <a:noFill/>
          </a:ln>
        </p:spPr>
      </p:pic>
      <p:pic>
        <p:nvPicPr>
          <p:cNvPr id="2" name="Google Shape;130;p23" descr="SE(\bar{y}) = \sqrt{\hat{V}(\bar{y})} = \sqrt{\frac{s^2}{n}(1-\frac{n}{N})}">
            <a:extLst>
              <a:ext uri="{FF2B5EF4-FFF2-40B4-BE49-F238E27FC236}">
                <a16:creationId xmlns:a16="http://schemas.microsoft.com/office/drawing/2014/main" id="{A61C9964-3954-13B6-D33A-B9A0C9F7B1B7}"/>
              </a:ext>
            </a:extLst>
          </p:cNvPr>
          <p:cNvPicPr preferRelativeResize="0"/>
          <p:nvPr/>
        </p:nvPicPr>
        <p:blipFill>
          <a:blip r:embed="rId4">
            <a:alphaModFix/>
          </a:blip>
          <a:stretch>
            <a:fillRect/>
          </a:stretch>
        </p:blipFill>
        <p:spPr>
          <a:xfrm>
            <a:off x="3022993" y="2336023"/>
            <a:ext cx="6146014" cy="1092977"/>
          </a:xfrm>
          <a:prstGeom prst="rect">
            <a:avLst/>
          </a:prstGeom>
          <a:noFill/>
          <a:ln>
            <a:noFill/>
          </a:ln>
        </p:spPr>
      </p:pic>
      <p:sp>
        <p:nvSpPr>
          <p:cNvPr id="6" name="Arrow: Down 5">
            <a:extLst>
              <a:ext uri="{FF2B5EF4-FFF2-40B4-BE49-F238E27FC236}">
                <a16:creationId xmlns:a16="http://schemas.microsoft.com/office/drawing/2014/main" id="{15440EDE-6222-23BC-D660-42F54B3584EA}"/>
              </a:ext>
            </a:extLst>
          </p:cNvPr>
          <p:cNvSpPr/>
          <p:nvPr/>
        </p:nvSpPr>
        <p:spPr>
          <a:xfrm>
            <a:off x="5820228" y="5127307"/>
            <a:ext cx="551543" cy="537029"/>
          </a:xfrm>
          <a:prstGeom prst="down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5349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Coefficient of Variation</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0" lvl="0" indent="0" algn="l" rtl="0">
              <a:spcBef>
                <a:spcPts val="0"/>
              </a:spcBef>
              <a:spcAft>
                <a:spcPts val="0"/>
              </a:spcAft>
              <a:buNone/>
            </a:pPr>
            <a:r>
              <a:rPr lang="en-US" dirty="0">
                <a:latin typeface="Fira Sans Condensed" panose="020B0503050000020004" pitchFamily="34" charset="0"/>
              </a:rPr>
              <a:t>We can use SE to calculate the </a:t>
            </a:r>
            <a:r>
              <a:rPr lang="en-US" b="1" dirty="0">
                <a:solidFill>
                  <a:srgbClr val="00B050"/>
                </a:solidFill>
                <a:latin typeface="Fira Sans Condensed" panose="020B0503050000020004" pitchFamily="34" charset="0"/>
              </a:rPr>
              <a:t>coefficient of variation </a:t>
            </a:r>
            <a:r>
              <a:rPr lang="en-US" dirty="0">
                <a:latin typeface="Fira Sans Condensed" panose="020B0503050000020004" pitchFamily="34" charset="0"/>
              </a:rPr>
              <a:t>(CV) for     ≠ 0:</a:t>
            </a: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r>
              <a:rPr lang="en-US" dirty="0">
                <a:latin typeface="Fira Sans Condensed" panose="020B0503050000020004" pitchFamily="34" charset="0"/>
              </a:rPr>
              <a:t>The CV is a unitless measure of relative variability. The estimated CV is the SE expressed as a percentage of the sample mean.</a:t>
            </a:r>
          </a:p>
        </p:txBody>
      </p:sp>
      <p:pic>
        <p:nvPicPr>
          <p:cNvPr id="3" name="Google Shape;111;p21" descr="\bar{y}">
            <a:extLst>
              <a:ext uri="{FF2B5EF4-FFF2-40B4-BE49-F238E27FC236}">
                <a16:creationId xmlns:a16="http://schemas.microsoft.com/office/drawing/2014/main" id="{5C3F89B6-D239-A9D3-F6DD-AA9442AD9F8D}"/>
              </a:ext>
            </a:extLst>
          </p:cNvPr>
          <p:cNvPicPr preferRelativeResize="0"/>
          <p:nvPr/>
        </p:nvPicPr>
        <p:blipFill>
          <a:blip r:embed="rId3">
            <a:alphaModFix/>
          </a:blip>
          <a:stretch>
            <a:fillRect/>
          </a:stretch>
        </p:blipFill>
        <p:spPr>
          <a:xfrm>
            <a:off x="9627083" y="1594689"/>
            <a:ext cx="224944" cy="391206"/>
          </a:xfrm>
          <a:prstGeom prst="rect">
            <a:avLst/>
          </a:prstGeom>
          <a:noFill/>
          <a:ln>
            <a:noFill/>
          </a:ln>
        </p:spPr>
      </p:pic>
      <p:pic>
        <p:nvPicPr>
          <p:cNvPr id="2" name="Google Shape;132;p23" descr="\hat{CV}(\bar{y})=\frac{SE(\bar{y})}{\bar{y}}">
            <a:extLst>
              <a:ext uri="{FF2B5EF4-FFF2-40B4-BE49-F238E27FC236}">
                <a16:creationId xmlns:a16="http://schemas.microsoft.com/office/drawing/2014/main" id="{38754CEE-FC42-3E1D-BF0E-F3BACD497678}"/>
              </a:ext>
            </a:extLst>
          </p:cNvPr>
          <p:cNvPicPr preferRelativeResize="0"/>
          <p:nvPr/>
        </p:nvPicPr>
        <p:blipFill>
          <a:blip r:embed="rId4">
            <a:alphaModFix/>
          </a:blip>
          <a:stretch>
            <a:fillRect/>
          </a:stretch>
        </p:blipFill>
        <p:spPr>
          <a:xfrm>
            <a:off x="4528601" y="2322286"/>
            <a:ext cx="3134798" cy="1106714"/>
          </a:xfrm>
          <a:prstGeom prst="rect">
            <a:avLst/>
          </a:prstGeom>
          <a:noFill/>
          <a:ln>
            <a:noFill/>
          </a:ln>
        </p:spPr>
      </p:pic>
    </p:spTree>
    <p:extLst>
      <p:ext uri="{BB962C8B-B14F-4D97-AF65-F5344CB8AC3E}">
        <p14:creationId xmlns:p14="http://schemas.microsoft.com/office/powerpoint/2010/main" val="207680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Sampling Weights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Let 𝜋</a:t>
            </a:r>
            <a:r>
              <a:rPr lang="en-US" sz="2000" b="1" i="1" dirty="0" err="1">
                <a:latin typeface="Fira Sans Condensed"/>
                <a:ea typeface="Fira Sans Condensed"/>
                <a:cs typeface="Fira Sans Condensed"/>
                <a:sym typeface="Fira Sans Condensed"/>
              </a:rPr>
              <a:t>i</a:t>
            </a:r>
            <a:r>
              <a:rPr lang="en-US" sz="2933" dirty="0">
                <a:latin typeface="Fira Sans Condensed"/>
                <a:ea typeface="Fira Sans Condensed"/>
                <a:cs typeface="Fira Sans Condensed"/>
                <a:sym typeface="Fira Sans Condensed"/>
              </a:rPr>
              <a:t> be the probability that population unit </a:t>
            </a:r>
            <a:r>
              <a:rPr lang="en-US" sz="2933" i="1" dirty="0" err="1">
                <a:latin typeface="Fira Sans Condensed"/>
                <a:ea typeface="Fira Sans Condensed"/>
                <a:cs typeface="Fira Sans Condensed"/>
                <a:sym typeface="Fira Sans Condensed"/>
              </a:rPr>
              <a:t>i</a:t>
            </a:r>
            <a:r>
              <a:rPr lang="en-US" sz="2933" dirty="0">
                <a:latin typeface="Fira Sans Condensed"/>
                <a:ea typeface="Fira Sans Condensed"/>
                <a:cs typeface="Fira Sans Condensed"/>
                <a:sym typeface="Fira Sans Condensed"/>
              </a:rPr>
              <a:t> is included in the sample (n/N).</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Then the </a:t>
            </a:r>
            <a:r>
              <a:rPr lang="en-US" sz="2933" b="1" dirty="0">
                <a:solidFill>
                  <a:srgbClr val="00B050"/>
                </a:solidFill>
                <a:latin typeface="Fira Sans Condensed"/>
                <a:ea typeface="Fira Sans Condensed"/>
                <a:cs typeface="Fira Sans Condensed"/>
                <a:sym typeface="Fira Sans Condensed"/>
              </a:rPr>
              <a:t>sampling weight </a:t>
            </a:r>
            <a:r>
              <a:rPr lang="en-US" sz="2933" dirty="0">
                <a:latin typeface="Fira Sans Condensed"/>
                <a:ea typeface="Fira Sans Condensed"/>
                <a:cs typeface="Fira Sans Condensed"/>
                <a:sym typeface="Fira Sans Condensed"/>
              </a:rPr>
              <a:t>of unit </a:t>
            </a:r>
            <a:r>
              <a:rPr lang="en-US" sz="2933" i="1" dirty="0" err="1">
                <a:latin typeface="Fira Sans Condensed"/>
                <a:ea typeface="Fira Sans Condensed"/>
                <a:cs typeface="Fira Sans Condensed"/>
                <a:sym typeface="Fira Sans Condensed"/>
              </a:rPr>
              <a:t>i</a:t>
            </a:r>
            <a:r>
              <a:rPr lang="en-US" sz="2933" dirty="0">
                <a:latin typeface="Fira Sans Condensed"/>
                <a:ea typeface="Fira Sans Condensed"/>
                <a:cs typeface="Fira Sans Condensed"/>
                <a:sym typeface="Fira Sans Condensed"/>
              </a:rPr>
              <a:t> is defined as, </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The sampling weight can be interpreted as the number of population units that a given unit in the sample represents.</a:t>
            </a:r>
          </a:p>
        </p:txBody>
      </p:sp>
      <p:pic>
        <p:nvPicPr>
          <p:cNvPr id="2" name="Google Shape;145;p25" descr="w_i = \frac{1}{\pi_i}">
            <a:extLst>
              <a:ext uri="{FF2B5EF4-FFF2-40B4-BE49-F238E27FC236}">
                <a16:creationId xmlns:a16="http://schemas.microsoft.com/office/drawing/2014/main" id="{BD4E36D8-36F3-4445-90DE-7E54A8AC6285}"/>
              </a:ext>
            </a:extLst>
          </p:cNvPr>
          <p:cNvPicPr preferRelativeResize="0"/>
          <p:nvPr/>
        </p:nvPicPr>
        <p:blipFill>
          <a:blip r:embed="rId3">
            <a:alphaModFix/>
          </a:blip>
          <a:stretch>
            <a:fillRect/>
          </a:stretch>
        </p:blipFill>
        <p:spPr>
          <a:xfrm>
            <a:off x="5399623" y="3171485"/>
            <a:ext cx="1392753" cy="979600"/>
          </a:xfrm>
          <a:prstGeom prst="rect">
            <a:avLst/>
          </a:prstGeom>
          <a:noFill/>
          <a:ln>
            <a:noFill/>
          </a:ln>
        </p:spPr>
      </p:pic>
    </p:spTree>
    <p:extLst>
      <p:ext uri="{BB962C8B-B14F-4D97-AF65-F5344CB8AC3E}">
        <p14:creationId xmlns:p14="http://schemas.microsoft.com/office/powerpoint/2010/main" val="411090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Sampling Weights for SRS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All units have the same inclusion probability (by definition)</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All sampling weights are the same </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Each unit in the sample represents the same number of population units; this is called a self-weighting sample</a:t>
            </a:r>
          </a:p>
        </p:txBody>
      </p:sp>
      <p:pic>
        <p:nvPicPr>
          <p:cNvPr id="3" name="Google Shape;152;p26" descr="\pi_i = \frac{n}{N}">
            <a:extLst>
              <a:ext uri="{FF2B5EF4-FFF2-40B4-BE49-F238E27FC236}">
                <a16:creationId xmlns:a16="http://schemas.microsoft.com/office/drawing/2014/main" id="{4AD96594-9DAC-B853-99FD-09836E2B8E29}"/>
              </a:ext>
            </a:extLst>
          </p:cNvPr>
          <p:cNvPicPr preferRelativeResize="0"/>
          <p:nvPr/>
        </p:nvPicPr>
        <p:blipFill>
          <a:blip r:embed="rId3">
            <a:alphaModFix/>
          </a:blip>
          <a:stretch>
            <a:fillRect/>
          </a:stretch>
        </p:blipFill>
        <p:spPr>
          <a:xfrm>
            <a:off x="5443618" y="2219804"/>
            <a:ext cx="1304764" cy="658717"/>
          </a:xfrm>
          <a:prstGeom prst="rect">
            <a:avLst/>
          </a:prstGeom>
          <a:noFill/>
          <a:ln>
            <a:noFill/>
          </a:ln>
        </p:spPr>
      </p:pic>
      <p:pic>
        <p:nvPicPr>
          <p:cNvPr id="4" name="Google Shape;153;p26" descr="w_i = \frac{1}{\pi_i}">
            <a:extLst>
              <a:ext uri="{FF2B5EF4-FFF2-40B4-BE49-F238E27FC236}">
                <a16:creationId xmlns:a16="http://schemas.microsoft.com/office/drawing/2014/main" id="{9F9A5405-59E0-57EB-1E74-CC54A31D18EF}"/>
              </a:ext>
            </a:extLst>
          </p:cNvPr>
          <p:cNvPicPr preferRelativeResize="0"/>
          <p:nvPr/>
        </p:nvPicPr>
        <p:blipFill>
          <a:blip r:embed="rId4">
            <a:alphaModFix/>
          </a:blip>
          <a:stretch>
            <a:fillRect/>
          </a:stretch>
        </p:blipFill>
        <p:spPr>
          <a:xfrm>
            <a:off x="5426404" y="3503862"/>
            <a:ext cx="1339191" cy="765252"/>
          </a:xfrm>
          <a:prstGeom prst="rect">
            <a:avLst/>
          </a:prstGeom>
          <a:noFill/>
          <a:ln>
            <a:noFill/>
          </a:ln>
        </p:spPr>
      </p:pic>
    </p:spTree>
    <p:extLst>
      <p:ext uri="{BB962C8B-B14F-4D97-AF65-F5344CB8AC3E}">
        <p14:creationId xmlns:p14="http://schemas.microsoft.com/office/powerpoint/2010/main" val="1303205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9DBF338E-07E1-D491-F1BE-D97C2ABE0323}"/>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0A544601-1A5B-81E8-A4F0-C77FDDCEB965}"/>
              </a:ext>
            </a:extLst>
          </p:cNvPr>
          <p:cNvSpPr/>
          <p:nvPr/>
        </p:nvSpPr>
        <p:spPr>
          <a:xfrm>
            <a:off x="230133" y="253133"/>
            <a:ext cx="11736800" cy="6374800"/>
          </a:xfrm>
          <a:prstGeom prst="rect">
            <a:avLst/>
          </a:prstGeom>
          <a:solidFill>
            <a:srgbClr val="009242"/>
          </a:solidFill>
          <a:ln>
            <a:noFill/>
          </a:ln>
        </p:spPr>
        <p:txBody>
          <a:bodyPr spcFirstLastPara="1" wrap="square" lIns="121900" tIns="121900" rIns="121900" bIns="121900" anchor="ctr" anchorCtr="0">
            <a:noAutofit/>
          </a:bodyPr>
          <a:lstStyle/>
          <a:p>
            <a:endParaRPr sz="2400"/>
          </a:p>
        </p:txBody>
      </p:sp>
      <p:sp>
        <p:nvSpPr>
          <p:cNvPr id="74" name="Google Shape;74;p16">
            <a:extLst>
              <a:ext uri="{FF2B5EF4-FFF2-40B4-BE49-F238E27FC236}">
                <a16:creationId xmlns:a16="http://schemas.microsoft.com/office/drawing/2014/main" id="{44EB4BCC-9356-6DCD-7B17-AF133954EB0B}"/>
              </a:ext>
            </a:extLst>
          </p:cNvPr>
          <p:cNvSpPr txBox="1">
            <a:spLocks noGrp="1"/>
          </p:cNvSpPr>
          <p:nvPr>
            <p:ph type="subTitle" idx="4294967295"/>
          </p:nvPr>
        </p:nvSpPr>
        <p:spPr>
          <a:xfrm>
            <a:off x="2085661" y="3020291"/>
            <a:ext cx="8020678" cy="1454728"/>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GB" sz="4267" b="1" dirty="0">
                <a:solidFill>
                  <a:schemeClr val="lt1"/>
                </a:solidFill>
                <a:latin typeface="Fira Sans Condensed"/>
                <a:ea typeface="Fira Sans Condensed"/>
                <a:cs typeface="Fira Sans Condensed"/>
                <a:sym typeface="Fira Sans Condensed"/>
              </a:rPr>
              <a:t>Systematic Sampling</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3162942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Systematic Sampling </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457200" lvl="0" indent="-342900" algn="l" rtl="0">
              <a:spcBef>
                <a:spcPts val="0"/>
              </a:spcBef>
              <a:spcAft>
                <a:spcPts val="0"/>
              </a:spcAft>
              <a:buSzPts val="1800"/>
              <a:buAutoNum type="arabicPeriod"/>
            </a:pPr>
            <a:r>
              <a:rPr lang="en-US" sz="2930" dirty="0">
                <a:latin typeface="Fira Sans Condensed" panose="020B0503050000020004" pitchFamily="34" charset="0"/>
              </a:rPr>
              <a:t>Obtain a randomized list of the population (size </a:t>
            </a:r>
            <a:r>
              <a:rPr lang="en-US" sz="2930" i="1" dirty="0">
                <a:latin typeface="Fira Sans Condensed" panose="020B0503050000020004" pitchFamily="34" charset="0"/>
              </a:rPr>
              <a:t>N</a:t>
            </a:r>
            <a:r>
              <a:rPr lang="en-US" sz="2930" dirty="0">
                <a:latin typeface="Fira Sans Condensed" panose="020B0503050000020004" pitchFamily="34" charset="0"/>
              </a:rPr>
              <a:t>).</a:t>
            </a:r>
          </a:p>
          <a:p>
            <a:pPr marL="457200" lvl="0" indent="-342900" algn="l" rtl="0">
              <a:spcBef>
                <a:spcPts val="0"/>
              </a:spcBef>
              <a:spcAft>
                <a:spcPts val="0"/>
              </a:spcAft>
              <a:buSzPts val="1800"/>
              <a:buAutoNum type="arabicPeriod"/>
            </a:pPr>
            <a:r>
              <a:rPr lang="en-US" sz="2930" dirty="0">
                <a:latin typeface="Fira Sans Condensed" panose="020B0503050000020004" pitchFamily="34" charset="0"/>
              </a:rPr>
              <a:t>Choose a sample size </a:t>
            </a:r>
            <a:r>
              <a:rPr lang="en-US" sz="2930" i="1" dirty="0">
                <a:latin typeface="Fira Sans Condensed" panose="020B0503050000020004" pitchFamily="34" charset="0"/>
              </a:rPr>
              <a:t>n.</a:t>
            </a:r>
          </a:p>
          <a:p>
            <a:pPr marL="457200" lvl="0" indent="-342900" algn="l" rtl="0">
              <a:spcBef>
                <a:spcPts val="0"/>
              </a:spcBef>
              <a:spcAft>
                <a:spcPts val="0"/>
              </a:spcAft>
              <a:buSzPts val="1800"/>
              <a:buAutoNum type="arabicPeriod"/>
            </a:pPr>
            <a:r>
              <a:rPr lang="en-US" sz="2930" dirty="0">
                <a:latin typeface="Fira Sans Condensed" panose="020B0503050000020004" pitchFamily="34" charset="0"/>
              </a:rPr>
              <a:t>Calculate </a:t>
            </a:r>
            <a:r>
              <a:rPr lang="en-US" sz="2930" i="1" dirty="0">
                <a:latin typeface="Fira Sans Condensed" panose="020B0503050000020004" pitchFamily="34" charset="0"/>
              </a:rPr>
              <a:t>N/n</a:t>
            </a:r>
            <a:r>
              <a:rPr lang="en-US" sz="2930" dirty="0">
                <a:latin typeface="Fira Sans Condensed" panose="020B0503050000020004" pitchFamily="34" charset="0"/>
              </a:rPr>
              <a:t>. If </a:t>
            </a:r>
            <a:r>
              <a:rPr lang="en-US" sz="2930" i="1" dirty="0">
                <a:latin typeface="Fira Sans Condensed" panose="020B0503050000020004" pitchFamily="34" charset="0"/>
              </a:rPr>
              <a:t>N/n</a:t>
            </a:r>
            <a:r>
              <a:rPr lang="en-US" sz="2930" dirty="0">
                <a:latin typeface="Fira Sans Condensed" panose="020B0503050000020004" pitchFamily="34" charset="0"/>
              </a:rPr>
              <a:t> is an integer, let k = </a:t>
            </a:r>
            <a:r>
              <a:rPr lang="en-US" sz="2930" i="1" dirty="0">
                <a:latin typeface="Fira Sans Condensed" panose="020B0503050000020004" pitchFamily="34" charset="0"/>
              </a:rPr>
              <a:t>N/n</a:t>
            </a:r>
            <a:r>
              <a:rPr lang="en-US" sz="2930" dirty="0">
                <a:latin typeface="Fira Sans Condensed" panose="020B0503050000020004" pitchFamily="34" charset="0"/>
              </a:rPr>
              <a:t>. If it is not an integer, let k be the next integer after </a:t>
            </a:r>
            <a:r>
              <a:rPr lang="en-US" sz="2930" i="1" dirty="0">
                <a:latin typeface="Fira Sans Condensed" panose="020B0503050000020004" pitchFamily="34" charset="0"/>
              </a:rPr>
              <a:t>N/n</a:t>
            </a:r>
            <a:r>
              <a:rPr lang="en-US" sz="2930" dirty="0">
                <a:latin typeface="Fira Sans Condensed" panose="020B0503050000020004" pitchFamily="34" charset="0"/>
              </a:rPr>
              <a:t>. </a:t>
            </a:r>
            <a:r>
              <a:rPr lang="en-US" sz="2930" i="1" dirty="0">
                <a:latin typeface="Fira Sans Condensed" panose="020B0503050000020004" pitchFamily="34" charset="0"/>
              </a:rPr>
              <a:t>k</a:t>
            </a:r>
            <a:r>
              <a:rPr lang="en-US" sz="2930" dirty="0">
                <a:latin typeface="Fira Sans Condensed" panose="020B0503050000020004" pitchFamily="34" charset="0"/>
              </a:rPr>
              <a:t> is the selection interval.</a:t>
            </a:r>
          </a:p>
          <a:p>
            <a:pPr marL="457200" lvl="0" indent="-342900" algn="l" rtl="0">
              <a:spcBef>
                <a:spcPts val="0"/>
              </a:spcBef>
              <a:spcAft>
                <a:spcPts val="0"/>
              </a:spcAft>
              <a:buSzPts val="1800"/>
              <a:buAutoNum type="arabicPeriod"/>
            </a:pPr>
            <a:r>
              <a:rPr lang="en-US" sz="2930" dirty="0">
                <a:latin typeface="Fira Sans Condensed" panose="020B0503050000020004" pitchFamily="34" charset="0"/>
              </a:rPr>
              <a:t>Select a random integer </a:t>
            </a:r>
            <a:r>
              <a:rPr lang="en-US" sz="2930" i="1" dirty="0">
                <a:latin typeface="Fira Sans Condensed" panose="020B0503050000020004" pitchFamily="34" charset="0"/>
              </a:rPr>
              <a:t>R</a:t>
            </a:r>
            <a:r>
              <a:rPr lang="en-US" sz="2930" dirty="0">
                <a:latin typeface="Fira Sans Condensed" panose="020B0503050000020004" pitchFamily="34" charset="0"/>
              </a:rPr>
              <a:t> between 1 and </a:t>
            </a:r>
            <a:r>
              <a:rPr lang="en-US" sz="2930" i="1" dirty="0">
                <a:latin typeface="Fira Sans Condensed" panose="020B0503050000020004" pitchFamily="34" charset="0"/>
              </a:rPr>
              <a:t>k</a:t>
            </a:r>
            <a:r>
              <a:rPr lang="en-US" sz="2930" dirty="0">
                <a:latin typeface="Fira Sans Condensed" panose="020B0503050000020004" pitchFamily="34" charset="0"/>
              </a:rPr>
              <a:t>. </a:t>
            </a:r>
            <a:r>
              <a:rPr lang="en-US" sz="2930" i="1" dirty="0">
                <a:latin typeface="Fira Sans Condensed" panose="020B0503050000020004" pitchFamily="34" charset="0"/>
              </a:rPr>
              <a:t>R </a:t>
            </a:r>
            <a:r>
              <a:rPr lang="en-US" sz="2930" dirty="0">
                <a:latin typeface="Fira Sans Condensed" panose="020B0503050000020004" pitchFamily="34" charset="0"/>
              </a:rPr>
              <a:t>is the starting point for the sampling procedure.</a:t>
            </a:r>
          </a:p>
          <a:p>
            <a:pPr marL="457200" lvl="0" indent="-342900" algn="l" rtl="0">
              <a:spcBef>
                <a:spcPts val="0"/>
              </a:spcBef>
              <a:spcAft>
                <a:spcPts val="0"/>
              </a:spcAft>
              <a:buSzPts val="1800"/>
              <a:buAutoNum type="arabicPeriod"/>
            </a:pPr>
            <a:r>
              <a:rPr lang="en-US" sz="2930" dirty="0">
                <a:latin typeface="Fira Sans Condensed" panose="020B0503050000020004" pitchFamily="34" charset="0"/>
              </a:rPr>
              <a:t>Working through the list, sample units </a:t>
            </a:r>
            <a:r>
              <a:rPr lang="en-US" sz="2930" i="1" dirty="0">
                <a:latin typeface="Fira Sans Condensed" panose="020B0503050000020004" pitchFamily="34" charset="0"/>
              </a:rPr>
              <a:t>R</a:t>
            </a:r>
            <a:r>
              <a:rPr lang="en-US" sz="2930" dirty="0">
                <a:latin typeface="Fira Sans Condensed" panose="020B0503050000020004" pitchFamily="34" charset="0"/>
              </a:rPr>
              <a:t>, </a:t>
            </a:r>
            <a:r>
              <a:rPr lang="en-US" sz="2930" i="1" dirty="0" err="1">
                <a:latin typeface="Fira Sans Condensed" panose="020B0503050000020004" pitchFamily="34" charset="0"/>
              </a:rPr>
              <a:t>R+k</a:t>
            </a:r>
            <a:r>
              <a:rPr lang="en-US" sz="2930" dirty="0">
                <a:latin typeface="Fira Sans Condensed" panose="020B0503050000020004" pitchFamily="34" charset="0"/>
              </a:rPr>
              <a:t>, </a:t>
            </a:r>
            <a:r>
              <a:rPr lang="en-US" sz="2930" i="1" dirty="0">
                <a:latin typeface="Fira Sans Condensed" panose="020B0503050000020004" pitchFamily="34" charset="0"/>
              </a:rPr>
              <a:t>R+2k</a:t>
            </a:r>
            <a:r>
              <a:rPr lang="en-US" sz="2930" dirty="0">
                <a:latin typeface="Fira Sans Condensed" panose="020B0503050000020004" pitchFamily="34" charset="0"/>
              </a:rPr>
              <a:t>, etc. until the end of the list is reached.</a:t>
            </a:r>
          </a:p>
          <a:p>
            <a:pPr indent="-491054">
              <a:lnSpc>
                <a:spcPct val="100000"/>
              </a:lnSpc>
              <a:buSzPts val="2200"/>
              <a:buFont typeface="Fira Sans Condensed"/>
              <a:buChar char="●"/>
            </a:pPr>
            <a:endParaRPr lang="en-US" sz="2933" b="1"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221812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Systematic Sampling and SRS?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b="1" dirty="0">
                <a:latin typeface="Fira Sans Condensed"/>
                <a:ea typeface="Fira Sans Condensed"/>
                <a:cs typeface="Fira Sans Condensed"/>
                <a:sym typeface="Fira Sans Condensed"/>
              </a:rPr>
              <a:t>Systematic sampling is a type of cluster sampling, not SRS</a:t>
            </a:r>
            <a:r>
              <a:rPr lang="en-US" sz="2933" dirty="0">
                <a:latin typeface="Fira Sans Condensed"/>
                <a:ea typeface="Fira Sans Condensed"/>
                <a:cs typeface="Fira Sans Condensed"/>
                <a:sym typeface="Fira Sans Condensed"/>
              </a:rPr>
              <a:t>, </a:t>
            </a:r>
            <a:r>
              <a:rPr lang="en-US" sz="2933" b="1" dirty="0">
                <a:latin typeface="Fira Sans Condensed"/>
                <a:ea typeface="Fira Sans Condensed"/>
                <a:cs typeface="Fira Sans Condensed"/>
                <a:sym typeface="Fira Sans Condensed"/>
              </a:rPr>
              <a:t>BUT…</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If the original population is truly randomized, systematic samples behave similarly to SRS and the same analysis methods can be used</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If the original population is in increasing or decreasing order, or periodic in some way (e.g. alternating male and female names), the sample will not be representative and will not behave like an SRS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Usual considerations apply when defining a target population and frame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From what source are we obtaining our list? </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If sampling in person, where are we sampling?</a:t>
            </a:r>
          </a:p>
        </p:txBody>
      </p:sp>
    </p:spTree>
    <p:extLst>
      <p:ext uri="{BB962C8B-B14F-4D97-AF65-F5344CB8AC3E}">
        <p14:creationId xmlns:p14="http://schemas.microsoft.com/office/powerpoint/2010/main" val="112164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en-GB" b="1" dirty="0">
                <a:solidFill>
                  <a:srgbClr val="009242"/>
                </a:solidFill>
                <a:latin typeface="Fira Sans Condensed"/>
                <a:ea typeface="Fira Sans Condensed"/>
                <a:cs typeface="Fira Sans Condensed"/>
                <a:sym typeface="Fira Sans Condensed"/>
              </a:rPr>
              <a:t>Sampling</a:t>
            </a:r>
            <a:endParaRPr b="1" dirty="0">
              <a:solidFill>
                <a:srgbClr val="009242"/>
              </a:solidFill>
              <a:latin typeface="Fira Sans Condensed"/>
              <a:ea typeface="Fira Sans Condensed"/>
              <a:cs typeface="Fira Sans Condensed"/>
              <a:sym typeface="Fira Sans Condensed"/>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r>
              <a:rPr lang="en-GB" b="1" dirty="0">
                <a:solidFill>
                  <a:schemeClr val="dk1"/>
                </a:solidFill>
                <a:latin typeface="Fira Sans Condensed"/>
                <a:ea typeface="Fira Sans Condensed"/>
                <a:cs typeface="Fira Sans Condensed"/>
                <a:sym typeface="Fira Sans Condensed"/>
              </a:rPr>
              <a:t>Simple Probability Samples, Systematic Samples, Stratified Samples</a:t>
            </a:r>
            <a:endParaRPr b="1" dirty="0">
              <a:solidFill>
                <a:schemeClr val="dk1"/>
              </a:solidFill>
              <a:latin typeface="Fira Sans Condensed"/>
              <a:ea typeface="Fira Sans Condensed"/>
              <a:cs typeface="Fira Sans Condensed"/>
              <a:sym typeface="Fira Sans Condensed"/>
            </a:endParaRPr>
          </a:p>
        </p:txBody>
      </p:sp>
      <p:sp>
        <p:nvSpPr>
          <p:cNvPr id="56" name="Google Shape;56;p13"/>
          <p:cNvSpPr txBox="1">
            <a:spLocks noGrp="1"/>
          </p:cNvSpPr>
          <p:nvPr>
            <p:ph type="body" idx="4294967295"/>
          </p:nvPr>
        </p:nvSpPr>
        <p:spPr>
          <a:xfrm>
            <a:off x="415600" y="5338467"/>
            <a:ext cx="11360800" cy="901200"/>
          </a:xfrm>
          <a:prstGeom prst="rect">
            <a:avLst/>
          </a:prstGeom>
        </p:spPr>
        <p:txBody>
          <a:bodyPr spcFirstLastPara="1" vert="horz" wrap="square" lIns="121900" tIns="121900" rIns="121900" bIns="121900" rtlCol="0" anchor="t" anchorCtr="0">
            <a:noAutofit/>
          </a:bodyPr>
          <a:lstStyle/>
          <a:p>
            <a:pPr marL="0" indent="0" algn="ctr">
              <a:lnSpc>
                <a:spcPct val="100000"/>
              </a:lnSpc>
              <a:spcBef>
                <a:spcPts val="1600"/>
              </a:spcBef>
              <a:spcAft>
                <a:spcPts val="1600"/>
              </a:spcAft>
              <a:buNone/>
            </a:pPr>
            <a:r>
              <a:rPr lang="en-GB" sz="2133" dirty="0">
                <a:latin typeface="Fira Sans Condensed"/>
                <a:ea typeface="Fira Sans Condensed"/>
                <a:cs typeface="Fira Sans Condensed"/>
                <a:sym typeface="Fira Sans Condensed"/>
              </a:rPr>
              <a:t>Data Sciences Institute, University of Toronto</a:t>
            </a:r>
            <a:endParaRPr sz="2133" dirty="0">
              <a:latin typeface="Fira Sans Condensed"/>
              <a:ea typeface="Fira Sans Condensed"/>
              <a:cs typeface="Fira Sans Condensed"/>
              <a:sym typeface="Fira Sans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5;p13">
            <a:extLst>
              <a:ext uri="{FF2B5EF4-FFF2-40B4-BE49-F238E27FC236}">
                <a16:creationId xmlns:a16="http://schemas.microsoft.com/office/drawing/2014/main" id="{54161E42-08C5-1CDC-8CB5-9BA303BCFFDE}"/>
              </a:ext>
            </a:extLst>
          </p:cNvPr>
          <p:cNvSpPr txBox="1">
            <a:spLocks/>
          </p:cNvSpPr>
          <p:nvPr/>
        </p:nvSpPr>
        <p:spPr>
          <a:xfrm>
            <a:off x="415600" y="2900600"/>
            <a:ext cx="11360800" cy="1056800"/>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400" b="1" dirty="0">
                <a:solidFill>
                  <a:schemeClr val="dk1"/>
                </a:solidFill>
                <a:latin typeface="Fira Sans Condensed"/>
                <a:ea typeface="Fira Sans Condensed"/>
                <a:cs typeface="Fira Sans Condensed"/>
                <a:sym typeface="Fira Sans Condensed"/>
              </a:rPr>
              <a:t>So when can we use a simple random sample?</a:t>
            </a:r>
          </a:p>
        </p:txBody>
      </p:sp>
    </p:spTree>
    <p:extLst>
      <p:ext uri="{BB962C8B-B14F-4D97-AF65-F5344CB8AC3E}">
        <p14:creationId xmlns:p14="http://schemas.microsoft.com/office/powerpoint/2010/main" val="462527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When to use an SRS?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When you have a complete list of and access to all possible observation units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If your original list is not comprehensive, an SRS will not be representative and the usual analysis methods will not be possible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If the geographic area covered by the original list is too large, an SRS may contain units that cannot be observed and the usual analysis methods will not be possible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When there is little supplementary information about the population that can be used to design the survey/study</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This eliminates the possibility of stratified or cluster sampling</a:t>
            </a:r>
          </a:p>
        </p:txBody>
      </p:sp>
    </p:spTree>
    <p:extLst>
      <p:ext uri="{BB962C8B-B14F-4D97-AF65-F5344CB8AC3E}">
        <p14:creationId xmlns:p14="http://schemas.microsoft.com/office/powerpoint/2010/main" val="507636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9DBF338E-07E1-D491-F1BE-D97C2ABE0323}"/>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0A544601-1A5B-81E8-A4F0-C77FDDCEB965}"/>
              </a:ext>
            </a:extLst>
          </p:cNvPr>
          <p:cNvSpPr/>
          <p:nvPr/>
        </p:nvSpPr>
        <p:spPr>
          <a:xfrm>
            <a:off x="230133" y="253133"/>
            <a:ext cx="11736800" cy="6374800"/>
          </a:xfrm>
          <a:prstGeom prst="rect">
            <a:avLst/>
          </a:prstGeom>
          <a:solidFill>
            <a:srgbClr val="009242"/>
          </a:solidFill>
          <a:ln>
            <a:noFill/>
          </a:ln>
        </p:spPr>
        <p:txBody>
          <a:bodyPr spcFirstLastPara="1" wrap="square" lIns="121900" tIns="121900" rIns="121900" bIns="121900" anchor="ctr" anchorCtr="0">
            <a:noAutofit/>
          </a:bodyPr>
          <a:lstStyle/>
          <a:p>
            <a:endParaRPr sz="2400"/>
          </a:p>
        </p:txBody>
      </p:sp>
      <p:sp>
        <p:nvSpPr>
          <p:cNvPr id="74" name="Google Shape;74;p16">
            <a:extLst>
              <a:ext uri="{FF2B5EF4-FFF2-40B4-BE49-F238E27FC236}">
                <a16:creationId xmlns:a16="http://schemas.microsoft.com/office/drawing/2014/main" id="{44EB4BCC-9356-6DCD-7B17-AF133954EB0B}"/>
              </a:ext>
            </a:extLst>
          </p:cNvPr>
          <p:cNvSpPr txBox="1">
            <a:spLocks noGrp="1"/>
          </p:cNvSpPr>
          <p:nvPr>
            <p:ph type="subTitle" idx="4294967295"/>
          </p:nvPr>
        </p:nvSpPr>
        <p:spPr>
          <a:xfrm>
            <a:off x="2085661" y="3020291"/>
            <a:ext cx="8020678" cy="1454728"/>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GB" sz="4267" b="1" dirty="0">
                <a:solidFill>
                  <a:schemeClr val="lt1"/>
                </a:solidFill>
                <a:latin typeface="Fira Sans Condensed"/>
                <a:ea typeface="Fira Sans Condensed"/>
                <a:cs typeface="Fira Sans Condensed"/>
                <a:sym typeface="Fira Sans Condensed"/>
              </a:rPr>
              <a:t>Stratified Sampling</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399811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What is stratified 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fontScale="92500"/>
          </a:bodyPr>
          <a:lstStyle/>
          <a:p>
            <a:pPr marL="632881" indent="-514350">
              <a:lnSpc>
                <a:spcPct val="100000"/>
              </a:lnSpc>
              <a:buSzPts val="2200"/>
              <a:buFont typeface="+mj-lt"/>
              <a:buAutoNum type="arabicPeriod"/>
            </a:pPr>
            <a:r>
              <a:rPr lang="en-US" sz="2933" dirty="0">
                <a:latin typeface="Fira Sans Condensed"/>
                <a:ea typeface="Fira Sans Condensed"/>
                <a:cs typeface="Fira Sans Condensed"/>
                <a:sym typeface="Fira Sans Condensed"/>
              </a:rPr>
              <a:t>Divide the whole population into non-overlapping subpopulations based on shared characteristics. These subpopulations are called </a:t>
            </a:r>
            <a:r>
              <a:rPr lang="en-US" sz="2933" b="1" dirty="0">
                <a:solidFill>
                  <a:srgbClr val="00B050"/>
                </a:solidFill>
                <a:latin typeface="Fira Sans Condensed"/>
                <a:ea typeface="Fira Sans Condensed"/>
                <a:cs typeface="Fira Sans Condensed"/>
                <a:sym typeface="Fira Sans Condensed"/>
              </a:rPr>
              <a:t>strata</a:t>
            </a:r>
            <a:r>
              <a:rPr lang="en-US" sz="2933" dirty="0">
                <a:latin typeface="Fira Sans Condensed"/>
                <a:ea typeface="Fira Sans Condensed"/>
                <a:cs typeface="Fira Sans Condensed"/>
                <a:sym typeface="Fira Sans Condensed"/>
              </a:rPr>
              <a:t>.</a:t>
            </a:r>
          </a:p>
          <a:p>
            <a:pPr marL="632881" indent="-514350">
              <a:lnSpc>
                <a:spcPct val="100000"/>
              </a:lnSpc>
              <a:buSzPts val="2200"/>
              <a:buFont typeface="+mj-lt"/>
              <a:buAutoNum type="arabicPeriod"/>
            </a:pPr>
            <a:r>
              <a:rPr lang="en-US" sz="2933" dirty="0">
                <a:latin typeface="Fira Sans Condensed"/>
                <a:ea typeface="Fira Sans Condensed"/>
                <a:cs typeface="Fira Sans Condensed"/>
                <a:sym typeface="Fira Sans Condensed"/>
              </a:rPr>
              <a:t>Take independent probability samples (often SRS) from each stratum.</a:t>
            </a:r>
          </a:p>
          <a:p>
            <a:pPr marL="632881" indent="-514350">
              <a:lnSpc>
                <a:spcPct val="100000"/>
              </a:lnSpc>
              <a:buSzPts val="2200"/>
              <a:buFont typeface="+mj-lt"/>
              <a:buAutoNum type="arabicPeriod"/>
            </a:pPr>
            <a:r>
              <a:rPr lang="en-US" sz="2933" dirty="0">
                <a:latin typeface="Fira Sans Condensed"/>
                <a:ea typeface="Fira Sans Condensed"/>
                <a:cs typeface="Fira Sans Condensed"/>
                <a:sym typeface="Fira Sans Condensed"/>
              </a:rPr>
              <a:t>Pool individual samples together to calculate overall population estimates.</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Stratified sampling often requires supplemental information about a population in order to divide it into separate groups.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E.g. if you have a list of all student emails from a university and you want to stratify by gender, this list will need to be linked with a data source that includes each student’s gender</a:t>
            </a:r>
          </a:p>
        </p:txBody>
      </p:sp>
    </p:spTree>
    <p:extLst>
      <p:ext uri="{BB962C8B-B14F-4D97-AF65-F5344CB8AC3E}">
        <p14:creationId xmlns:p14="http://schemas.microsoft.com/office/powerpoint/2010/main" val="279856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Why use stratified 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Prevent a non-representative sample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Seek estimates with known precisions for certain subpopulations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Convenience and lower cost</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Higher precision (lower variance) estimates for population means and totals</a:t>
            </a:r>
          </a:p>
        </p:txBody>
      </p:sp>
    </p:spTree>
    <p:extLst>
      <p:ext uri="{BB962C8B-B14F-4D97-AF65-F5344CB8AC3E}">
        <p14:creationId xmlns:p14="http://schemas.microsoft.com/office/powerpoint/2010/main" val="2510331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Sample and Population Sizes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lnSpcReduction="10000"/>
          </a:bodyPr>
          <a:lstStyle/>
          <a:p>
            <a:pPr marL="118531" indent="0">
              <a:lnSpc>
                <a:spcPct val="100000"/>
              </a:lnSpc>
              <a:buSzPts val="2200"/>
              <a:buNone/>
            </a:pPr>
            <a:r>
              <a:rPr lang="en-US" sz="2933" dirty="0">
                <a:latin typeface="Fira Sans Condensed"/>
                <a:ea typeface="Fira Sans Condensed"/>
                <a:cs typeface="Fira Sans Condensed"/>
                <a:sym typeface="Fira Sans Condensed"/>
              </a:rPr>
              <a:t>Suppose we have a population of size </a:t>
            </a:r>
            <a:r>
              <a:rPr lang="en-US" sz="2933" i="1" dirty="0">
                <a:latin typeface="Fira Sans Condensed"/>
                <a:ea typeface="Fira Sans Condensed"/>
                <a:cs typeface="Fira Sans Condensed"/>
                <a:sym typeface="Fira Sans Condensed"/>
              </a:rPr>
              <a:t>N</a:t>
            </a:r>
            <a:r>
              <a:rPr lang="en-US" sz="2933" dirty="0">
                <a:latin typeface="Fira Sans Condensed"/>
                <a:ea typeface="Fira Sans Condensed"/>
                <a:cs typeface="Fira Sans Condensed"/>
                <a:sym typeface="Fira Sans Condensed"/>
              </a:rPr>
              <a:t> divided into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strata. Let </a:t>
            </a:r>
            <a:r>
              <a:rPr lang="en-US" i="1" dirty="0">
                <a:latin typeface="Fira Sans Condensed"/>
                <a:ea typeface="Fira Sans Condensed"/>
                <a:cs typeface="Fira Sans Condensed"/>
                <a:sym typeface="Fira Sans Condensed"/>
              </a:rPr>
              <a:t>N</a:t>
            </a:r>
            <a:r>
              <a:rPr lang="en-US" sz="2000"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be the number of population units in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Then we must have,</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gn="ctr">
              <a:lnSpc>
                <a:spcPct val="100000"/>
              </a:lnSpc>
              <a:buSzPts val="2200"/>
              <a:buNone/>
            </a:pPr>
            <a:r>
              <a:rPr lang="en-US" sz="2933" i="1" dirty="0">
                <a:latin typeface="Fira Sans Condensed"/>
                <a:ea typeface="Fira Sans Condensed"/>
                <a:cs typeface="Fira Sans Condensed"/>
                <a:sym typeface="Fira Sans Condensed"/>
              </a:rPr>
              <a:t>N</a:t>
            </a:r>
            <a:r>
              <a:rPr lang="en-US" sz="2000" i="1" dirty="0">
                <a:latin typeface="Fira Sans Condensed"/>
                <a:ea typeface="Fira Sans Condensed"/>
                <a:cs typeface="Fira Sans Condensed"/>
                <a:sym typeface="Fira Sans Condensed"/>
              </a:rPr>
              <a:t>1</a:t>
            </a:r>
            <a:r>
              <a:rPr lang="en-US" sz="2933" i="1" dirty="0">
                <a:latin typeface="Fira Sans Condensed"/>
                <a:ea typeface="Fira Sans Condensed"/>
                <a:cs typeface="Fira Sans Condensed"/>
                <a:sym typeface="Fira Sans Condensed"/>
              </a:rPr>
              <a:t> + N</a:t>
            </a:r>
            <a:r>
              <a:rPr lang="en-US" sz="2000" i="1" dirty="0">
                <a:latin typeface="Fira Sans Condensed"/>
                <a:ea typeface="Fira Sans Condensed"/>
                <a:cs typeface="Fira Sans Condensed"/>
                <a:sym typeface="Fira Sans Condensed"/>
              </a:rPr>
              <a:t>2</a:t>
            </a:r>
            <a:r>
              <a:rPr lang="en-US" sz="2933" i="1" dirty="0">
                <a:latin typeface="Fira Sans Condensed"/>
                <a:ea typeface="Fira Sans Condensed"/>
                <a:cs typeface="Fira Sans Condensed"/>
                <a:sym typeface="Fira Sans Condensed"/>
              </a:rPr>
              <a:t> + … + N</a:t>
            </a:r>
            <a:r>
              <a:rPr lang="en-US" sz="2000" i="1" dirty="0">
                <a:latin typeface="Fira Sans Condensed"/>
                <a:ea typeface="Fira Sans Condensed"/>
                <a:cs typeface="Fira Sans Condensed"/>
                <a:sym typeface="Fira Sans Condensed"/>
              </a:rPr>
              <a:t>H</a:t>
            </a:r>
            <a:r>
              <a:rPr lang="en-US" sz="2933" i="1" dirty="0">
                <a:latin typeface="Fira Sans Condensed"/>
                <a:ea typeface="Fira Sans Condensed"/>
                <a:cs typeface="Fira Sans Condensed"/>
                <a:sym typeface="Fira Sans Condensed"/>
              </a:rPr>
              <a:t> = N</a:t>
            </a:r>
          </a:p>
          <a:p>
            <a:pPr marL="118531" indent="0" algn="ctr">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Suppose we then take an SRS from each stratum. Let </a:t>
            </a:r>
            <a:r>
              <a:rPr lang="en-US" sz="2933" i="1" dirty="0" err="1">
                <a:latin typeface="Fira Sans Condensed"/>
                <a:ea typeface="Fira Sans Condensed"/>
                <a:cs typeface="Fira Sans Condensed"/>
                <a:sym typeface="Fira Sans Condensed"/>
              </a:rPr>
              <a:t>n</a:t>
            </a:r>
            <a:r>
              <a:rPr lang="en-US" sz="2000" i="1" dirty="0" err="1">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represent the size of the sample selected from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The total sample size is,</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gn="ctr">
              <a:lnSpc>
                <a:spcPct val="100000"/>
              </a:lnSpc>
              <a:buSzPts val="2200"/>
              <a:buNone/>
            </a:pPr>
            <a:r>
              <a:rPr lang="en-US" sz="2933" i="1" dirty="0">
                <a:latin typeface="Fira Sans Condensed"/>
                <a:ea typeface="Fira Sans Condensed"/>
                <a:cs typeface="Fira Sans Condensed"/>
                <a:sym typeface="Fira Sans Condensed"/>
              </a:rPr>
              <a:t>n</a:t>
            </a:r>
            <a:r>
              <a:rPr lang="en-US" sz="2000" i="1" dirty="0">
                <a:latin typeface="Fira Sans Condensed"/>
                <a:ea typeface="Fira Sans Condensed"/>
                <a:cs typeface="Fira Sans Condensed"/>
                <a:sym typeface="Fira Sans Condensed"/>
              </a:rPr>
              <a:t>1</a:t>
            </a:r>
            <a:r>
              <a:rPr lang="en-US" sz="2933" i="1" dirty="0">
                <a:latin typeface="Fira Sans Condensed"/>
                <a:ea typeface="Fira Sans Condensed"/>
                <a:cs typeface="Fira Sans Condensed"/>
                <a:sym typeface="Fira Sans Condensed"/>
              </a:rPr>
              <a:t> + n</a:t>
            </a:r>
            <a:r>
              <a:rPr lang="en-US" sz="2000" i="1" dirty="0">
                <a:latin typeface="Fira Sans Condensed"/>
                <a:ea typeface="Fira Sans Condensed"/>
                <a:cs typeface="Fira Sans Condensed"/>
                <a:sym typeface="Fira Sans Condensed"/>
              </a:rPr>
              <a:t>2</a:t>
            </a:r>
            <a:r>
              <a:rPr lang="en-US" sz="2933" i="1" dirty="0">
                <a:latin typeface="Fira Sans Condensed"/>
                <a:ea typeface="Fira Sans Condensed"/>
                <a:cs typeface="Fira Sans Condensed"/>
                <a:sym typeface="Fira Sans Condensed"/>
              </a:rPr>
              <a:t> + … + </a:t>
            </a:r>
            <a:r>
              <a:rPr lang="en-US" sz="2933" i="1" dirty="0" err="1">
                <a:latin typeface="Fira Sans Condensed"/>
                <a:ea typeface="Fira Sans Condensed"/>
                <a:cs typeface="Fira Sans Condensed"/>
                <a:sym typeface="Fira Sans Condensed"/>
              </a:rPr>
              <a:t>n</a:t>
            </a:r>
            <a:r>
              <a:rPr lang="en-US" sz="2000" i="1" dirty="0" err="1">
                <a:latin typeface="Fira Sans Condensed"/>
                <a:ea typeface="Fira Sans Condensed"/>
                <a:cs typeface="Fira Sans Condensed"/>
                <a:sym typeface="Fira Sans Condensed"/>
              </a:rPr>
              <a:t>H</a:t>
            </a:r>
            <a:r>
              <a:rPr lang="en-US" sz="2933" i="1" dirty="0">
                <a:latin typeface="Fira Sans Condensed"/>
                <a:ea typeface="Fira Sans Condensed"/>
                <a:cs typeface="Fira Sans Condensed"/>
                <a:sym typeface="Fira Sans Condensed"/>
              </a:rPr>
              <a:t> = n</a:t>
            </a:r>
          </a:p>
          <a:p>
            <a:pPr marL="118531" indent="0" algn="ctr">
              <a:lnSpc>
                <a:spcPct val="100000"/>
              </a:lnSpc>
              <a:buSzPts val="2200"/>
              <a:buNone/>
            </a:pPr>
            <a:endParaRPr lang="en-US" sz="2933" b="1" dirty="0">
              <a:latin typeface="Fira Sans Condensed"/>
              <a:ea typeface="Fira Sans Condensed"/>
              <a:cs typeface="Fira Sans Condensed"/>
              <a:sym typeface="Fira Sans Condensed"/>
            </a:endParaRPr>
          </a:p>
          <a:p>
            <a:pPr marL="118531" indent="0">
              <a:lnSpc>
                <a:spcPct val="100000"/>
              </a:lnSpc>
              <a:buSzPts val="2200"/>
              <a:buNone/>
            </a:pPr>
            <a:r>
              <a:rPr lang="en-US" sz="2933" b="1" dirty="0">
                <a:latin typeface="Fira Sans Condensed"/>
                <a:ea typeface="Fira Sans Condensed"/>
                <a:cs typeface="Fira Sans Condensed"/>
                <a:sym typeface="Fira Sans Condensed"/>
              </a:rPr>
              <a:t>Sample and population sizes do not have to be equal across all strata.</a:t>
            </a:r>
          </a:p>
        </p:txBody>
      </p:sp>
    </p:spTree>
    <p:extLst>
      <p:ext uri="{BB962C8B-B14F-4D97-AF65-F5344CB8AC3E}">
        <p14:creationId xmlns:p14="http://schemas.microsoft.com/office/powerpoint/2010/main" val="1750273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Sample Mean</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The sample mean for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can be calculated,</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To estimate the population mean, the sample mean for the whole sample (from all strata combined) can be calculated,</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This is a weighted mean of all sample strata means.</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p:txBody>
      </p:sp>
      <p:pic>
        <p:nvPicPr>
          <p:cNvPr id="2" name="Google Shape;98;p20" descr="\overline{y}_h=\frac{1}{n_h}\sum_{i=1}^{n_h}x_{hj}">
            <a:extLst>
              <a:ext uri="{FF2B5EF4-FFF2-40B4-BE49-F238E27FC236}">
                <a16:creationId xmlns:a16="http://schemas.microsoft.com/office/drawing/2014/main" id="{91A0C1DA-B0AB-5958-E6D1-CD4AAA61B9C5}"/>
              </a:ext>
            </a:extLst>
          </p:cNvPr>
          <p:cNvPicPr preferRelativeResize="0"/>
          <p:nvPr/>
        </p:nvPicPr>
        <p:blipFill>
          <a:blip r:embed="rId3">
            <a:alphaModFix/>
          </a:blip>
          <a:stretch>
            <a:fillRect/>
          </a:stretch>
        </p:blipFill>
        <p:spPr>
          <a:xfrm>
            <a:off x="4806081" y="2217738"/>
            <a:ext cx="2579838" cy="1211262"/>
          </a:xfrm>
          <a:prstGeom prst="rect">
            <a:avLst/>
          </a:prstGeom>
          <a:noFill/>
          <a:ln>
            <a:noFill/>
          </a:ln>
        </p:spPr>
      </p:pic>
      <p:pic>
        <p:nvPicPr>
          <p:cNvPr id="3" name="Google Shape;99;p20" descr="\overline{y}=\sum_{h=1}^H\frac{N_h}{N}\overline{y}_h">
            <a:extLst>
              <a:ext uri="{FF2B5EF4-FFF2-40B4-BE49-F238E27FC236}">
                <a16:creationId xmlns:a16="http://schemas.microsoft.com/office/drawing/2014/main" id="{EFC5F838-9B9A-839F-EDFD-388BBEA69C6D}"/>
              </a:ext>
            </a:extLst>
          </p:cNvPr>
          <p:cNvPicPr preferRelativeResize="0"/>
          <p:nvPr/>
        </p:nvPicPr>
        <p:blipFill>
          <a:blip r:embed="rId4">
            <a:alphaModFix/>
          </a:blip>
          <a:stretch>
            <a:fillRect/>
          </a:stretch>
        </p:blipFill>
        <p:spPr>
          <a:xfrm>
            <a:off x="4920021" y="4422906"/>
            <a:ext cx="2351957" cy="1211262"/>
          </a:xfrm>
          <a:prstGeom prst="rect">
            <a:avLst/>
          </a:prstGeom>
          <a:noFill/>
          <a:ln>
            <a:noFill/>
          </a:ln>
        </p:spPr>
      </p:pic>
    </p:spTree>
    <p:extLst>
      <p:ext uri="{BB962C8B-B14F-4D97-AF65-F5344CB8AC3E}">
        <p14:creationId xmlns:p14="http://schemas.microsoft.com/office/powerpoint/2010/main" val="3752480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Stratum Sample Variance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The sample variance for the sample from each stratum can be computed the same way as an SRS:</a:t>
            </a:r>
          </a:p>
        </p:txBody>
      </p:sp>
      <p:pic>
        <p:nvPicPr>
          <p:cNvPr id="4" name="Google Shape;106;p21" descr="s_h^2=\sum_{i=1}^{n_h}\frac{(y_{hj}-\overline{y}_h)^2}{n_h-1}">
            <a:extLst>
              <a:ext uri="{FF2B5EF4-FFF2-40B4-BE49-F238E27FC236}">
                <a16:creationId xmlns:a16="http://schemas.microsoft.com/office/drawing/2014/main" id="{03C5138C-227A-DE62-F20C-B21F59EE37F0}"/>
              </a:ext>
            </a:extLst>
          </p:cNvPr>
          <p:cNvPicPr preferRelativeResize="0"/>
          <p:nvPr/>
        </p:nvPicPr>
        <p:blipFill>
          <a:blip r:embed="rId3">
            <a:alphaModFix/>
          </a:blip>
          <a:stretch>
            <a:fillRect/>
          </a:stretch>
        </p:blipFill>
        <p:spPr>
          <a:xfrm>
            <a:off x="4296214" y="2977612"/>
            <a:ext cx="3599571" cy="1237201"/>
          </a:xfrm>
          <a:prstGeom prst="rect">
            <a:avLst/>
          </a:prstGeom>
          <a:noFill/>
          <a:ln>
            <a:noFill/>
          </a:ln>
        </p:spPr>
      </p:pic>
    </p:spTree>
    <p:extLst>
      <p:ext uri="{BB962C8B-B14F-4D97-AF65-F5344CB8AC3E}">
        <p14:creationId xmlns:p14="http://schemas.microsoft.com/office/powerpoint/2010/main" val="3937154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Estimator Variance and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The variance of the sample mean     can be computed,</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The standard error (SE) and coefficient of variation (CV) remain the same as for an SRS:</a:t>
            </a:r>
          </a:p>
        </p:txBody>
      </p:sp>
      <p:pic>
        <p:nvPicPr>
          <p:cNvPr id="2" name="Google Shape;114;p22" descr="\hat{V}(\bar{y})=\sum^H_{h=1}\frac{s^2_h}{n_h}(1-\frac{n_h}{N_h})(\frac{N_h}{N})^2">
            <a:extLst>
              <a:ext uri="{FF2B5EF4-FFF2-40B4-BE49-F238E27FC236}">
                <a16:creationId xmlns:a16="http://schemas.microsoft.com/office/drawing/2014/main" id="{984BF460-4EF9-A8A6-A192-91663BFB8F38}"/>
              </a:ext>
            </a:extLst>
          </p:cNvPr>
          <p:cNvPicPr preferRelativeResize="0"/>
          <p:nvPr/>
        </p:nvPicPr>
        <p:blipFill>
          <a:blip r:embed="rId3">
            <a:alphaModFix/>
          </a:blip>
          <a:stretch>
            <a:fillRect/>
          </a:stretch>
        </p:blipFill>
        <p:spPr>
          <a:xfrm>
            <a:off x="2278954" y="2444237"/>
            <a:ext cx="4483796" cy="1147596"/>
          </a:xfrm>
          <a:prstGeom prst="rect">
            <a:avLst/>
          </a:prstGeom>
          <a:noFill/>
          <a:ln>
            <a:noFill/>
          </a:ln>
        </p:spPr>
      </p:pic>
      <p:pic>
        <p:nvPicPr>
          <p:cNvPr id="3" name="Google Shape;115;p22" descr="SE(\bar{y})=\sqrt{\hat{V}(\bar{y})}">
            <a:extLst>
              <a:ext uri="{FF2B5EF4-FFF2-40B4-BE49-F238E27FC236}">
                <a16:creationId xmlns:a16="http://schemas.microsoft.com/office/drawing/2014/main" id="{9A741E24-1250-DFE2-E1C6-68038A2CC280}"/>
              </a:ext>
            </a:extLst>
          </p:cNvPr>
          <p:cNvPicPr preferRelativeResize="0"/>
          <p:nvPr/>
        </p:nvPicPr>
        <p:blipFill>
          <a:blip r:embed="rId4">
            <a:alphaModFix/>
          </a:blip>
          <a:stretch>
            <a:fillRect/>
          </a:stretch>
        </p:blipFill>
        <p:spPr>
          <a:xfrm>
            <a:off x="2185519" y="5266115"/>
            <a:ext cx="3337166" cy="875242"/>
          </a:xfrm>
          <a:prstGeom prst="rect">
            <a:avLst/>
          </a:prstGeom>
          <a:noFill/>
          <a:ln>
            <a:noFill/>
          </a:ln>
        </p:spPr>
      </p:pic>
      <p:pic>
        <p:nvPicPr>
          <p:cNvPr id="4" name="Google Shape;116;p22" descr="CV(\overline{y})=\frac{SE(\overline{y})}{\overline{y}}">
            <a:extLst>
              <a:ext uri="{FF2B5EF4-FFF2-40B4-BE49-F238E27FC236}">
                <a16:creationId xmlns:a16="http://schemas.microsoft.com/office/drawing/2014/main" id="{D4DF5F08-F654-615B-E583-B66CD40127E9}"/>
              </a:ext>
            </a:extLst>
          </p:cNvPr>
          <p:cNvPicPr preferRelativeResize="0"/>
          <p:nvPr/>
        </p:nvPicPr>
        <p:blipFill>
          <a:blip r:embed="rId5">
            <a:alphaModFix/>
          </a:blip>
          <a:stretch>
            <a:fillRect/>
          </a:stretch>
        </p:blipFill>
        <p:spPr>
          <a:xfrm>
            <a:off x="6442082" y="5180604"/>
            <a:ext cx="3337164" cy="1147596"/>
          </a:xfrm>
          <a:prstGeom prst="rect">
            <a:avLst/>
          </a:prstGeom>
          <a:noFill/>
          <a:ln>
            <a:noFill/>
          </a:ln>
        </p:spPr>
      </p:pic>
      <p:pic>
        <p:nvPicPr>
          <p:cNvPr id="5" name="Google Shape;113;p22" descr="\bar{y}">
            <a:extLst>
              <a:ext uri="{FF2B5EF4-FFF2-40B4-BE49-F238E27FC236}">
                <a16:creationId xmlns:a16="http://schemas.microsoft.com/office/drawing/2014/main" id="{178DE51E-0798-980F-2A16-E1EC967371DA}"/>
              </a:ext>
            </a:extLst>
          </p:cNvPr>
          <p:cNvPicPr preferRelativeResize="0"/>
          <p:nvPr/>
        </p:nvPicPr>
        <p:blipFill>
          <a:blip r:embed="rId6">
            <a:alphaModFix/>
          </a:blip>
          <a:stretch>
            <a:fillRect/>
          </a:stretch>
        </p:blipFill>
        <p:spPr>
          <a:xfrm>
            <a:off x="5788236" y="1667711"/>
            <a:ext cx="250611" cy="426037"/>
          </a:xfrm>
          <a:prstGeom prst="rect">
            <a:avLst/>
          </a:prstGeom>
          <a:noFill/>
          <a:ln>
            <a:noFill/>
          </a:ln>
        </p:spPr>
      </p:pic>
      <p:sp>
        <p:nvSpPr>
          <p:cNvPr id="7" name="TextBox 6">
            <a:extLst>
              <a:ext uri="{FF2B5EF4-FFF2-40B4-BE49-F238E27FC236}">
                <a16:creationId xmlns:a16="http://schemas.microsoft.com/office/drawing/2014/main" id="{9FC9D7CF-72A1-E9D5-5B95-C0FE96355E04}"/>
              </a:ext>
            </a:extLst>
          </p:cNvPr>
          <p:cNvSpPr txBox="1"/>
          <p:nvPr/>
        </p:nvSpPr>
        <p:spPr>
          <a:xfrm>
            <a:off x="7958137" y="2556370"/>
            <a:ext cx="1954910" cy="923330"/>
          </a:xfrm>
          <a:prstGeom prst="rect">
            <a:avLst/>
          </a:prstGeom>
          <a:noFill/>
        </p:spPr>
        <p:txBody>
          <a:bodyPr wrap="square">
            <a:spAutoFit/>
          </a:bodyPr>
          <a:lstStyle/>
          <a:p>
            <a:pPr algn="ctr"/>
            <a:r>
              <a:rPr lang="en-US" sz="1800" dirty="0">
                <a:latin typeface="Fira Sans Condensed"/>
                <a:ea typeface="Fira Sans Condensed"/>
                <a:cs typeface="Fira Sans Condensed"/>
                <a:sym typeface="Fira Sans Condensed"/>
              </a:rPr>
              <a:t>How much our mean will vary across samples</a:t>
            </a:r>
            <a:endParaRPr lang="en-CA" dirty="0"/>
          </a:p>
        </p:txBody>
      </p:sp>
      <p:sp>
        <p:nvSpPr>
          <p:cNvPr id="8" name="Arrow: Right 7">
            <a:extLst>
              <a:ext uri="{FF2B5EF4-FFF2-40B4-BE49-F238E27FC236}">
                <a16:creationId xmlns:a16="http://schemas.microsoft.com/office/drawing/2014/main" id="{4DEDDCD2-2D5D-3A6F-6872-D4C46D037CC0}"/>
              </a:ext>
            </a:extLst>
          </p:cNvPr>
          <p:cNvSpPr/>
          <p:nvPr/>
        </p:nvSpPr>
        <p:spPr>
          <a:xfrm>
            <a:off x="7138988" y="2810866"/>
            <a:ext cx="500063" cy="414337"/>
          </a:xfrm>
          <a:prstGeom prs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66787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Stratified Sample Weights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257175" y="1536633"/>
            <a:ext cx="11519225" cy="5084000"/>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Remember from SRS: a sample weight is how much a sample is ‘worth’, or how much of our original population it represents.</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When using stratified sampling, weights may differ by stratum.</a:t>
            </a:r>
          </a:p>
          <a:p>
            <a:pPr marL="118531" indent="0">
              <a:lnSpc>
                <a:spcPct val="100000"/>
              </a:lnSpc>
              <a:buSzPts val="2200"/>
              <a:buNone/>
            </a:pPr>
            <a:r>
              <a:rPr lang="en-US" sz="2933" dirty="0">
                <a:latin typeface="Fira Sans Condensed"/>
                <a:ea typeface="Fira Sans Condensed"/>
                <a:cs typeface="Fira Sans Condensed"/>
                <a:sym typeface="Fira Sans Condensed"/>
              </a:rPr>
              <a:t>Inclusion probability for unit </a:t>
            </a:r>
            <a:r>
              <a:rPr lang="en-US" sz="2933" i="1" dirty="0" err="1">
                <a:latin typeface="Fira Sans Condensed"/>
                <a:ea typeface="Fira Sans Condensed"/>
                <a:cs typeface="Fira Sans Condensed"/>
                <a:sym typeface="Fira Sans Condensed"/>
              </a:rPr>
              <a:t>i</a:t>
            </a:r>
            <a:r>
              <a:rPr lang="en-US" sz="2933" dirty="0">
                <a:latin typeface="Fira Sans Condensed"/>
                <a:ea typeface="Fira Sans Condensed"/>
                <a:cs typeface="Fira Sans Condensed"/>
                <a:sym typeface="Fira Sans Condensed"/>
              </a:rPr>
              <a:t> of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is,</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Where </a:t>
            </a:r>
            <a:r>
              <a:rPr lang="en-US" sz="2933" i="1" dirty="0" err="1">
                <a:latin typeface="Fira Sans Condensed"/>
                <a:ea typeface="Fira Sans Condensed"/>
                <a:cs typeface="Fira Sans Condensed"/>
                <a:sym typeface="Fira Sans Condensed"/>
              </a:rPr>
              <a:t>n</a:t>
            </a:r>
            <a:r>
              <a:rPr lang="en-US" sz="2400" i="1" dirty="0" err="1">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is the size of SRS from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and </a:t>
            </a:r>
            <a:r>
              <a:rPr lang="en-US" sz="2933" i="1" dirty="0">
                <a:latin typeface="Fira Sans Condensed"/>
                <a:ea typeface="Fira Sans Condensed"/>
                <a:cs typeface="Fira Sans Condensed"/>
                <a:sym typeface="Fira Sans Condensed"/>
              </a:rPr>
              <a:t>N</a:t>
            </a:r>
            <a:r>
              <a:rPr lang="en-US" sz="2000" i="1" dirty="0">
                <a:latin typeface="Fira Sans Condensed"/>
                <a:ea typeface="Fira Sans Condensed"/>
                <a:cs typeface="Fira Sans Condensed"/>
                <a:sym typeface="Fira Sans Condensed"/>
              </a:rPr>
              <a:t>h</a:t>
            </a:r>
            <a:r>
              <a:rPr lang="en-US" sz="2933" i="1" dirty="0">
                <a:latin typeface="Fira Sans Condensed"/>
                <a:ea typeface="Fira Sans Condensed"/>
                <a:cs typeface="Fira Sans Condensed"/>
                <a:sym typeface="Fira Sans Condensed"/>
              </a:rPr>
              <a:t> </a:t>
            </a:r>
            <a:r>
              <a:rPr lang="en-US" sz="2933" dirty="0">
                <a:latin typeface="Fira Sans Condensed"/>
                <a:ea typeface="Fira Sans Condensed"/>
                <a:cs typeface="Fira Sans Condensed"/>
                <a:sym typeface="Fira Sans Condensed"/>
              </a:rPr>
              <a:t>is the total number of units in stratum h. Like before, sampling weight for unit</a:t>
            </a:r>
            <a:r>
              <a:rPr lang="en-US" sz="2933" i="1" dirty="0">
                <a:latin typeface="Fira Sans Condensed"/>
                <a:ea typeface="Fira Sans Condensed"/>
                <a:cs typeface="Fira Sans Condensed"/>
                <a:sym typeface="Fira Sans Condensed"/>
              </a:rPr>
              <a:t> </a:t>
            </a:r>
            <a:r>
              <a:rPr lang="en-US" sz="2933" i="1" dirty="0" err="1">
                <a:latin typeface="Fira Sans Condensed"/>
                <a:ea typeface="Fira Sans Condensed"/>
                <a:cs typeface="Fira Sans Condensed"/>
                <a:sym typeface="Fira Sans Condensed"/>
              </a:rPr>
              <a:t>i</a:t>
            </a:r>
            <a:r>
              <a:rPr lang="en-US" sz="2933" i="1" dirty="0">
                <a:latin typeface="Fira Sans Condensed"/>
                <a:ea typeface="Fira Sans Condensed"/>
                <a:cs typeface="Fira Sans Condensed"/>
                <a:sym typeface="Fira Sans Condensed"/>
              </a:rPr>
              <a:t> </a:t>
            </a:r>
            <a:r>
              <a:rPr lang="en-US" sz="2933" dirty="0">
                <a:latin typeface="Fira Sans Condensed"/>
                <a:ea typeface="Fira Sans Condensed"/>
                <a:cs typeface="Fira Sans Condensed"/>
                <a:sym typeface="Fira Sans Condensed"/>
              </a:rPr>
              <a:t>of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is:</a:t>
            </a:r>
          </a:p>
          <a:p>
            <a:pPr indent="-491054">
              <a:lnSpc>
                <a:spcPct val="100000"/>
              </a:lnSpc>
              <a:buSzPts val="2200"/>
              <a:buFont typeface="Fira Sans Condensed"/>
              <a:buChar char="●"/>
            </a:pPr>
            <a:endParaRPr lang="en-US" sz="2933" b="1" dirty="0">
              <a:latin typeface="Fira Sans Condensed"/>
              <a:ea typeface="Fira Sans Condensed"/>
              <a:cs typeface="Fira Sans Condensed"/>
              <a:sym typeface="Fira Sans Condensed"/>
            </a:endParaRPr>
          </a:p>
        </p:txBody>
      </p:sp>
      <p:pic>
        <p:nvPicPr>
          <p:cNvPr id="4" name="Google Shape;128;p24" descr="\pi_{hi}=\frac{n_h}{N_h}">
            <a:extLst>
              <a:ext uri="{FF2B5EF4-FFF2-40B4-BE49-F238E27FC236}">
                <a16:creationId xmlns:a16="http://schemas.microsoft.com/office/drawing/2014/main" id="{199747F6-1A04-8E72-81FE-009EB5249661}"/>
              </a:ext>
            </a:extLst>
          </p:cNvPr>
          <p:cNvPicPr preferRelativeResize="0"/>
          <p:nvPr/>
        </p:nvPicPr>
        <p:blipFill>
          <a:blip r:embed="rId3">
            <a:alphaModFix/>
          </a:blip>
          <a:stretch>
            <a:fillRect/>
          </a:stretch>
        </p:blipFill>
        <p:spPr>
          <a:xfrm>
            <a:off x="5271071" y="3952296"/>
            <a:ext cx="1649858" cy="698480"/>
          </a:xfrm>
          <a:prstGeom prst="rect">
            <a:avLst/>
          </a:prstGeom>
          <a:noFill/>
          <a:ln>
            <a:noFill/>
          </a:ln>
        </p:spPr>
      </p:pic>
      <p:pic>
        <p:nvPicPr>
          <p:cNvPr id="5" name="Google Shape;129;p24" descr="w_{hi}=\frac{1}{\pi_{hi}}">
            <a:extLst>
              <a:ext uri="{FF2B5EF4-FFF2-40B4-BE49-F238E27FC236}">
                <a16:creationId xmlns:a16="http://schemas.microsoft.com/office/drawing/2014/main" id="{C7B71BB2-C723-4133-E6AB-224CB0DD47FF}"/>
              </a:ext>
            </a:extLst>
          </p:cNvPr>
          <p:cNvPicPr preferRelativeResize="0"/>
          <p:nvPr/>
        </p:nvPicPr>
        <p:blipFill>
          <a:blip r:embed="rId4">
            <a:alphaModFix/>
          </a:blip>
          <a:stretch>
            <a:fillRect/>
          </a:stretch>
        </p:blipFill>
        <p:spPr>
          <a:xfrm>
            <a:off x="5166101" y="5825213"/>
            <a:ext cx="1859798" cy="809708"/>
          </a:xfrm>
          <a:prstGeom prst="rect">
            <a:avLst/>
          </a:prstGeom>
          <a:noFill/>
          <a:ln>
            <a:noFill/>
          </a:ln>
        </p:spPr>
      </p:pic>
    </p:spTree>
    <p:extLst>
      <p:ext uri="{BB962C8B-B14F-4D97-AF65-F5344CB8AC3E}">
        <p14:creationId xmlns:p14="http://schemas.microsoft.com/office/powerpoint/2010/main" val="405331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We will cover...</a:t>
            </a:r>
            <a:endParaRPr b="1" dirty="0">
              <a:latin typeface="Fira Sans Condensed"/>
              <a:ea typeface="Fira Sans Condensed"/>
              <a:cs typeface="Fira Sans Condensed"/>
              <a:sym typeface="Fira Sans Condensed"/>
            </a:endParaRPr>
          </a:p>
        </p:txBody>
      </p:sp>
      <p:sp>
        <p:nvSpPr>
          <p:cNvPr id="68" name="Google Shape;68;p15"/>
          <p:cNvSpPr txBox="1">
            <a:spLocks noGrp="1"/>
          </p:cNvSpPr>
          <p:nvPr>
            <p:ph type="body" idx="1"/>
          </p:nvPr>
        </p:nvSpPr>
        <p:spPr>
          <a:xfrm>
            <a:off x="415600" y="1536633"/>
            <a:ext cx="10615073" cy="4555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US" sz="3200" dirty="0">
                <a:latin typeface="Fira Sans Condensed"/>
                <a:ea typeface="Fira Sans Condensed"/>
                <a:cs typeface="Fira Sans Condensed"/>
                <a:sym typeface="Fira Sans Condensed"/>
              </a:rPr>
              <a:t>Simple probability samples (errors, sample means, weights)</a:t>
            </a:r>
          </a:p>
          <a:p>
            <a:pPr indent="-491054">
              <a:buSzPts val="2200"/>
              <a:buFont typeface="Fira Sans Condensed"/>
              <a:buChar char="●"/>
            </a:pPr>
            <a:r>
              <a:rPr lang="en-US" sz="3200" dirty="0">
                <a:latin typeface="Fira Sans Condensed"/>
                <a:ea typeface="Fira Sans Condensed"/>
                <a:cs typeface="Fira Sans Condensed"/>
                <a:sym typeface="Fira Sans Condensed"/>
              </a:rPr>
              <a:t>Systematic Sampling</a:t>
            </a:r>
          </a:p>
          <a:p>
            <a:pPr indent="-491054">
              <a:buSzPts val="2200"/>
              <a:buFont typeface="Fira Sans Condensed"/>
              <a:buChar char="●"/>
            </a:pPr>
            <a:r>
              <a:rPr lang="en-US" sz="3200" dirty="0">
                <a:latin typeface="Fira Sans Condensed"/>
                <a:ea typeface="Fira Sans Condensed"/>
                <a:cs typeface="Fira Sans Condensed"/>
                <a:sym typeface="Fira Sans Condensed"/>
              </a:rPr>
              <a:t>Stratified sampling and quota sampling</a:t>
            </a:r>
          </a:p>
          <a:p>
            <a:pPr indent="-491054">
              <a:buSzPts val="2200"/>
              <a:buFont typeface="Fira Sans Condensed"/>
              <a:buChar char="●"/>
            </a:pPr>
            <a:endParaRPr lang="en-CA" sz="3200" dirty="0">
              <a:latin typeface="Fira Sans Condensed"/>
              <a:ea typeface="Fira Sans Condensed"/>
              <a:cs typeface="Fira Sans Condensed"/>
              <a:sym typeface="Fira Sans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So how do we divide our population into strata?</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lnSpcReduction="10000"/>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Mean values should differ greatly between strata</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Stratify by a variable that is closely related to the variable(s) you are trying to estimate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For example, if you wish to estimate average height, you might stratify by age or sex instead of address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Data availability</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Is there existing survey data to help you define appropriate strata? If not, are you able to collect preliminary data for this purpose?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More supplementary data often means more strata</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Difficulty and cost</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More strata may mean a higher cost or effort involved</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Is this additional cost worthwhile for the precision you wish to achieve or the type of analysis you wish to conduct?</a:t>
            </a:r>
          </a:p>
        </p:txBody>
      </p:sp>
    </p:spTree>
    <p:extLst>
      <p:ext uri="{BB962C8B-B14F-4D97-AF65-F5344CB8AC3E}">
        <p14:creationId xmlns:p14="http://schemas.microsoft.com/office/powerpoint/2010/main" val="1125048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latin typeface="Fira Sans Condensed"/>
                <a:ea typeface="Fira Sans Condensed"/>
                <a:cs typeface="Fira Sans Condensed"/>
                <a:sym typeface="Fira Sans Condensed"/>
              </a:rPr>
              <a:t>How many units to sample from each stratum?</a:t>
            </a:r>
            <a:br>
              <a:rPr lang="en-US" b="1" dirty="0">
                <a:latin typeface="Fira Sans Condensed"/>
                <a:ea typeface="Fira Sans Condensed"/>
                <a:cs typeface="Fira Sans Condensed"/>
                <a:sym typeface="Fira Sans Condensed"/>
              </a:rPr>
            </a:br>
            <a:endParaRPr lang="en-GB"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lnSpcReduction="10000"/>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Proportional Allocation</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Sample the same proportion of units from each stratum</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Sample weights (𝜋</a:t>
            </a:r>
            <a:r>
              <a:rPr lang="en-US" sz="2000" dirty="0">
                <a:latin typeface="Fira Sans Condensed"/>
                <a:ea typeface="Fira Sans Condensed"/>
                <a:cs typeface="Fira Sans Condensed"/>
                <a:sym typeface="Fira Sans Condensed"/>
              </a:rPr>
              <a:t>h</a:t>
            </a:r>
            <a:r>
              <a:rPr lang="en-US" sz="1800" dirty="0">
                <a:latin typeface="Fira Sans Condensed"/>
                <a:ea typeface="Fira Sans Condensed"/>
                <a:cs typeface="Fira Sans Condensed"/>
                <a:sym typeface="Fira Sans Condensed"/>
              </a:rPr>
              <a:t>i</a:t>
            </a:r>
            <a:r>
              <a:rPr lang="en-US" sz="2533" dirty="0">
                <a:latin typeface="Fira Sans Condensed"/>
                <a:ea typeface="Fira Sans Condensed"/>
                <a:cs typeface="Fira Sans Condensed"/>
                <a:sym typeface="Fira Sans Condensed"/>
              </a:rPr>
              <a:t>) are the same for each sampled unit regardless of stratum</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Optimal Allocation</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Variation among larger sampling units may be greater than variation among smaller sampling units, so a higher proportion of large units should be sampled</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Useful for businesses, cities, and institutions like schools or hospitals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Allocation for Precision with Strata</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Sample to reduce the variation in stratum-level estimates, not population-level estimates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Useful when the goal is comparing estimates between strata</a:t>
            </a:r>
          </a:p>
        </p:txBody>
      </p:sp>
    </p:spTree>
    <p:extLst>
      <p:ext uri="{BB962C8B-B14F-4D97-AF65-F5344CB8AC3E}">
        <p14:creationId xmlns:p14="http://schemas.microsoft.com/office/powerpoint/2010/main" val="1498759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earing sunglasses and looking away&#10;&#10;Description automatically generated">
            <a:extLst>
              <a:ext uri="{FF2B5EF4-FFF2-40B4-BE49-F238E27FC236}">
                <a16:creationId xmlns:a16="http://schemas.microsoft.com/office/drawing/2014/main" id="{07CEC652-3A52-E0FF-2A93-D41E632792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19425" y="1899924"/>
            <a:ext cx="6153149" cy="3058152"/>
          </a:xfrm>
          <a:prstGeom prst="rect">
            <a:avLst/>
          </a:prstGeom>
        </p:spPr>
      </p:pic>
    </p:spTree>
    <p:extLst>
      <p:ext uri="{BB962C8B-B14F-4D97-AF65-F5344CB8AC3E}">
        <p14:creationId xmlns:p14="http://schemas.microsoft.com/office/powerpoint/2010/main" val="2247374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Quota 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Population is divided into subpopulations like strata</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Non-probability sampling is conducted within each subpopulation (Often convenience sampling)</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Specified amounts (quotas) of types of units are selected</a:t>
            </a:r>
          </a:p>
        </p:txBody>
      </p:sp>
    </p:spTree>
    <p:extLst>
      <p:ext uri="{BB962C8B-B14F-4D97-AF65-F5344CB8AC3E}">
        <p14:creationId xmlns:p14="http://schemas.microsoft.com/office/powerpoint/2010/main" val="2691990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Why use quota 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Probability sampling may be expensive or impractical</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May give better results than a pure convenience sample due to enforced quotas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Cheaper than probability samples</a:t>
            </a:r>
          </a:p>
        </p:txBody>
      </p:sp>
    </p:spTree>
    <p:extLst>
      <p:ext uri="{BB962C8B-B14F-4D97-AF65-F5344CB8AC3E}">
        <p14:creationId xmlns:p14="http://schemas.microsoft.com/office/powerpoint/2010/main" val="227998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Why </a:t>
            </a:r>
            <a:r>
              <a:rPr lang="en-GB" b="1" i="1" dirty="0">
                <a:latin typeface="Fira Sans Condensed"/>
                <a:ea typeface="Fira Sans Condensed"/>
                <a:cs typeface="Fira Sans Condensed"/>
                <a:sym typeface="Fira Sans Condensed"/>
              </a:rPr>
              <a:t>not </a:t>
            </a:r>
            <a:r>
              <a:rPr lang="en-GB" b="1" dirty="0">
                <a:latin typeface="Fira Sans Condensed"/>
                <a:ea typeface="Fira Sans Condensed"/>
                <a:cs typeface="Fira Sans Condensed"/>
                <a:sym typeface="Fira Sans Condensed"/>
              </a:rPr>
              <a:t>use quota 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Prone to selection bias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Methods of analysis for probability samples do not apply</a:t>
            </a:r>
          </a:p>
        </p:txBody>
      </p:sp>
    </p:spTree>
    <p:extLst>
      <p:ext uri="{BB962C8B-B14F-4D97-AF65-F5344CB8AC3E}">
        <p14:creationId xmlns:p14="http://schemas.microsoft.com/office/powerpoint/2010/main" val="1263378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Next</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Cluster sampling </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Resampling</a:t>
            </a:r>
          </a:p>
        </p:txBody>
      </p:sp>
    </p:spTree>
    <p:extLst>
      <p:ext uri="{BB962C8B-B14F-4D97-AF65-F5344CB8AC3E}">
        <p14:creationId xmlns:p14="http://schemas.microsoft.com/office/powerpoint/2010/main" val="417756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9DBF338E-07E1-D491-F1BE-D97C2ABE0323}"/>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0A544601-1A5B-81E8-A4F0-C77FDDCEB965}"/>
              </a:ext>
            </a:extLst>
          </p:cNvPr>
          <p:cNvSpPr/>
          <p:nvPr/>
        </p:nvSpPr>
        <p:spPr>
          <a:xfrm>
            <a:off x="230133" y="253133"/>
            <a:ext cx="11736800" cy="6374800"/>
          </a:xfrm>
          <a:prstGeom prst="rect">
            <a:avLst/>
          </a:prstGeom>
          <a:solidFill>
            <a:srgbClr val="009242"/>
          </a:solidFill>
          <a:ln>
            <a:noFill/>
          </a:ln>
        </p:spPr>
        <p:txBody>
          <a:bodyPr spcFirstLastPara="1" wrap="square" lIns="121900" tIns="121900" rIns="121900" bIns="121900" anchor="ctr" anchorCtr="0">
            <a:noAutofit/>
          </a:bodyPr>
          <a:lstStyle/>
          <a:p>
            <a:endParaRPr sz="2400"/>
          </a:p>
        </p:txBody>
      </p:sp>
      <p:sp>
        <p:nvSpPr>
          <p:cNvPr id="74" name="Google Shape;74;p16">
            <a:extLst>
              <a:ext uri="{FF2B5EF4-FFF2-40B4-BE49-F238E27FC236}">
                <a16:creationId xmlns:a16="http://schemas.microsoft.com/office/drawing/2014/main" id="{44EB4BCC-9356-6DCD-7B17-AF133954EB0B}"/>
              </a:ext>
            </a:extLst>
          </p:cNvPr>
          <p:cNvSpPr txBox="1">
            <a:spLocks noGrp="1"/>
          </p:cNvSpPr>
          <p:nvPr>
            <p:ph type="subTitle" idx="4294967295"/>
          </p:nvPr>
        </p:nvSpPr>
        <p:spPr>
          <a:xfrm>
            <a:off x="2085661" y="3020291"/>
            <a:ext cx="8020678" cy="1454728"/>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GB" sz="4267" b="1" dirty="0">
                <a:solidFill>
                  <a:schemeClr val="lt1"/>
                </a:solidFill>
                <a:latin typeface="Fira Sans Condensed"/>
                <a:ea typeface="Fira Sans Condensed"/>
                <a:cs typeface="Fira Sans Condensed"/>
                <a:sym typeface="Fira Sans Condensed"/>
              </a:rPr>
              <a:t>Simple Random Samples</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15398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6846A763-964D-EF2E-9C7A-BF8FF701B254}"/>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B19F72BD-AC54-485E-9568-CABD8132937E}"/>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Recall</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1FC46650-DFE1-3914-C57A-764883FC9FD1}"/>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Probability sampling is a sampling method in which every population unit has a selection probability that is known to those conducting the sampling, and units are selected at random.</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Small probability samples can be used to make inferences about relatively large populations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 </a:t>
            </a:r>
            <a:r>
              <a:rPr lang="en-US" sz="2933" b="1" dirty="0">
                <a:solidFill>
                  <a:srgbClr val="00B050"/>
                </a:solidFill>
                <a:latin typeface="Fira Sans Condensed"/>
                <a:ea typeface="Fira Sans Condensed"/>
                <a:cs typeface="Fira Sans Condensed"/>
                <a:sym typeface="Fira Sans Condensed"/>
              </a:rPr>
              <a:t>simple random sample (SRS) </a:t>
            </a:r>
            <a:r>
              <a:rPr lang="en-US" sz="2933" dirty="0">
                <a:latin typeface="Fira Sans Condensed"/>
                <a:ea typeface="Fira Sans Condensed"/>
                <a:cs typeface="Fira Sans Condensed"/>
                <a:sym typeface="Fira Sans Condensed"/>
              </a:rPr>
              <a:t>is taken when every possible combination of population units has an equal chance of being sampled</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42092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F9F739A9-8B73-47BD-803A-491A83E6F36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DBB4E6-9A81-0D17-172E-FE0FF98D5E43}"/>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SRS With vs Without Replacement</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6E4D48B-44CA-0A98-8D5A-21E12F7667C2}"/>
              </a:ext>
            </a:extLst>
          </p:cNvPr>
          <p:cNvSpPr txBox="1">
            <a:spLocks noGrp="1"/>
          </p:cNvSpPr>
          <p:nvPr>
            <p:ph type="body" idx="1"/>
          </p:nvPr>
        </p:nvSpPr>
        <p:spPr>
          <a:xfrm>
            <a:off x="415600" y="1536632"/>
            <a:ext cx="11360800" cy="5164205"/>
          </a:xfrm>
          <a:prstGeom prst="rect">
            <a:avLst/>
          </a:prstGeom>
        </p:spPr>
        <p:txBody>
          <a:bodyPr spcFirstLastPara="1" vert="horz" wrap="square" lIns="121900" tIns="121900" rIns="121900" bIns="121900" rtlCol="0" anchor="t" anchorCtr="0">
            <a:normAutofit lnSpcReduction="10000"/>
          </a:bodyPr>
          <a:lstStyle/>
          <a:p>
            <a:pPr marL="118531" indent="0">
              <a:lnSpc>
                <a:spcPct val="100000"/>
              </a:lnSpc>
              <a:buSzPts val="2200"/>
              <a:buNone/>
            </a:pPr>
            <a:r>
              <a:rPr lang="en-US" sz="2933" dirty="0">
                <a:latin typeface="Fira Sans Condensed"/>
                <a:ea typeface="Fira Sans Condensed"/>
                <a:cs typeface="Fira Sans Condensed"/>
                <a:sym typeface="Fira Sans Condensed"/>
              </a:rPr>
              <a:t>Consider a population of size </a:t>
            </a:r>
            <a:r>
              <a:rPr lang="en-US" sz="2933" i="1" dirty="0">
                <a:latin typeface="Fira Sans Condensed"/>
                <a:ea typeface="Fira Sans Condensed"/>
                <a:cs typeface="Fira Sans Condensed"/>
                <a:sym typeface="Fira Sans Condensed"/>
              </a:rPr>
              <a:t>N</a:t>
            </a:r>
          </a:p>
          <a:p>
            <a:pPr marL="118531" indent="0">
              <a:lnSpc>
                <a:spcPct val="100000"/>
              </a:lnSpc>
              <a:buSzPts val="2200"/>
              <a:buNone/>
            </a:pPr>
            <a:endParaRPr lang="en-US" sz="2933" i="1"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Simple random sampling with replacement:</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Select one unit for measurement, with probability 1/</a:t>
            </a:r>
            <a:r>
              <a:rPr lang="en-US" sz="2400" i="1" dirty="0">
                <a:latin typeface="Fira Sans Condensed"/>
                <a:ea typeface="Fira Sans Condensed"/>
                <a:cs typeface="Fira Sans Condensed"/>
                <a:sym typeface="Fira Sans Condensed"/>
              </a:rPr>
              <a:t>N</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Sampled unit is returned to the population</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Select second unit for measurement, with probability 1/</a:t>
            </a:r>
            <a:r>
              <a:rPr lang="en-US" sz="2400" i="1" dirty="0">
                <a:latin typeface="Fira Sans Condensed"/>
                <a:ea typeface="Fira Sans Condensed"/>
                <a:cs typeface="Fira Sans Condensed"/>
                <a:sym typeface="Fira Sans Condensed"/>
              </a:rPr>
              <a:t>N</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Repeat until desired sample size is obtained</a:t>
            </a:r>
          </a:p>
          <a:p>
            <a:pPr marL="118531" indent="0">
              <a:lnSpc>
                <a:spcPct val="100000"/>
              </a:lnSpc>
              <a:buSzPts val="2200"/>
              <a:buNone/>
            </a:pPr>
            <a:endParaRPr lang="en-US" sz="2400"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Simple random sampling without replacement:</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Select one unit for measurement, with probability 1/</a:t>
            </a:r>
            <a:r>
              <a:rPr lang="en-US" sz="2400" i="1" dirty="0">
                <a:latin typeface="Fira Sans Condensed"/>
                <a:ea typeface="Fira Sans Condensed"/>
                <a:cs typeface="Fira Sans Condensed"/>
                <a:sym typeface="Fira Sans Condensed"/>
              </a:rPr>
              <a:t>N</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Select second unit for measurement, with probability 1/(</a:t>
            </a:r>
            <a:r>
              <a:rPr lang="en-US" sz="2400" i="1" dirty="0">
                <a:latin typeface="Fira Sans Condensed"/>
                <a:ea typeface="Fira Sans Condensed"/>
                <a:cs typeface="Fira Sans Condensed"/>
                <a:sym typeface="Fira Sans Condensed"/>
              </a:rPr>
              <a:t>N</a:t>
            </a:r>
            <a:r>
              <a:rPr lang="en-US" sz="2400" dirty="0">
                <a:latin typeface="Fira Sans Condensed"/>
                <a:ea typeface="Fira Sans Condensed"/>
                <a:cs typeface="Fira Sans Condensed"/>
                <a:sym typeface="Fira Sans Condensed"/>
              </a:rPr>
              <a:t>-1)</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Repeat until desired sample size is obtained. The final unit in the sample will be selected with probability 1/(</a:t>
            </a:r>
            <a:r>
              <a:rPr lang="en-US" sz="2400" i="1" dirty="0">
                <a:latin typeface="Fira Sans Condensed"/>
                <a:ea typeface="Fira Sans Condensed"/>
                <a:cs typeface="Fira Sans Condensed"/>
                <a:sym typeface="Fira Sans Condensed"/>
              </a:rPr>
              <a:t>N-n</a:t>
            </a:r>
            <a:r>
              <a:rPr lang="en-US" sz="2400" dirty="0">
                <a:latin typeface="Fira Sans Condensed"/>
                <a:ea typeface="Fira Sans Condensed"/>
                <a:cs typeface="Fira Sans Condensed"/>
                <a:sym typeface="Fira Sans Condensed"/>
              </a:rPr>
              <a:t>+1), where </a:t>
            </a:r>
            <a:r>
              <a:rPr lang="en-US" sz="2400" i="1" dirty="0">
                <a:latin typeface="Fira Sans Condensed"/>
                <a:ea typeface="Fira Sans Condensed"/>
                <a:cs typeface="Fira Sans Condensed"/>
                <a:sym typeface="Fira Sans Condensed"/>
              </a:rPr>
              <a:t>n</a:t>
            </a:r>
            <a:r>
              <a:rPr lang="en-US" sz="2400" dirty="0">
                <a:latin typeface="Fira Sans Condensed"/>
                <a:ea typeface="Fira Sans Condensed"/>
                <a:cs typeface="Fira Sans Condensed"/>
                <a:sym typeface="Fira Sans Condensed"/>
              </a:rPr>
              <a:t> is the total sample size.</a:t>
            </a:r>
          </a:p>
        </p:txBody>
      </p:sp>
    </p:spTree>
    <p:extLst>
      <p:ext uri="{BB962C8B-B14F-4D97-AF65-F5344CB8AC3E}">
        <p14:creationId xmlns:p14="http://schemas.microsoft.com/office/powerpoint/2010/main" val="35800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FB3E13A8-5696-A13E-EDCC-EB9D6EFEBEF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C0DBDD75-C75F-1D49-8B99-4E09ACFB752D}"/>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SRS With vs. Without Replacement</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47ACE5C7-CE73-4B06-B709-98495825469F}"/>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b="1" dirty="0">
                <a:latin typeface="Fira Sans Condensed"/>
                <a:ea typeface="Fira Sans Condensed"/>
                <a:cs typeface="Fira Sans Condensed"/>
                <a:sym typeface="Fira Sans Condensed"/>
              </a:rPr>
              <a:t>Basically</a:t>
            </a:r>
            <a:endParaRPr lang="en-US" sz="2933" dirty="0">
              <a:latin typeface="Fira Sans Condensed"/>
              <a:ea typeface="Fira Sans Condensed"/>
              <a:cs typeface="Fira Sans Condensed"/>
              <a:sym typeface="Fira Sans Condensed"/>
            </a:endParaRP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When we sample with replacement, an observation can be selected more than once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When we sample without replacement, once an observation is selected, it cannot be selected again</a:t>
            </a:r>
          </a:p>
        </p:txBody>
      </p:sp>
    </p:spTree>
    <p:extLst>
      <p:ext uri="{BB962C8B-B14F-4D97-AF65-F5344CB8AC3E}">
        <p14:creationId xmlns:p14="http://schemas.microsoft.com/office/powerpoint/2010/main" val="382437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6846A763-964D-EF2E-9C7A-BF8FF701B254}"/>
            </a:ext>
          </a:extLst>
        </p:cNvPr>
        <p:cNvGrpSpPr/>
        <p:nvPr/>
      </p:nvGrpSpPr>
      <p:grpSpPr>
        <a:xfrm>
          <a:off x="0" y="0"/>
          <a:ext cx="0" cy="0"/>
          <a:chOff x="0" y="0"/>
          <a:chExt cx="0" cy="0"/>
        </a:xfrm>
      </p:grpSpPr>
      <p:pic>
        <p:nvPicPr>
          <p:cNvPr id="7" name="Picture 6" descr="A green puppet on a stage">
            <a:extLst>
              <a:ext uri="{FF2B5EF4-FFF2-40B4-BE49-F238E27FC236}">
                <a16:creationId xmlns:a16="http://schemas.microsoft.com/office/drawing/2014/main" id="{AC766186-89E5-B341-B099-E508CE82322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78981" y="1550987"/>
            <a:ext cx="5634038" cy="3756025"/>
          </a:xfrm>
          <a:prstGeom prst="rect">
            <a:avLst/>
          </a:prstGeom>
        </p:spPr>
      </p:pic>
    </p:spTree>
    <p:extLst>
      <p:ext uri="{BB962C8B-B14F-4D97-AF65-F5344CB8AC3E}">
        <p14:creationId xmlns:p14="http://schemas.microsoft.com/office/powerpoint/2010/main" val="275301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Sample Mean and Variance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0" lvl="0" indent="0" algn="l" rtl="0">
              <a:spcBef>
                <a:spcPts val="0"/>
              </a:spcBef>
              <a:spcAft>
                <a:spcPts val="0"/>
              </a:spcAft>
              <a:buNone/>
            </a:pPr>
            <a:r>
              <a:rPr lang="en-US" dirty="0">
                <a:latin typeface="Fira Sans Condensed" panose="020B0503050000020004" pitchFamily="34" charset="0"/>
              </a:rPr>
              <a:t>Consider a sample of size </a:t>
            </a:r>
            <a:r>
              <a:rPr lang="en-US" i="1" dirty="0">
                <a:latin typeface="Fira Sans Condensed" panose="020B0503050000020004" pitchFamily="34" charset="0"/>
              </a:rPr>
              <a:t>n </a:t>
            </a:r>
            <a:r>
              <a:rPr lang="en-US" dirty="0">
                <a:latin typeface="Fira Sans Condensed" panose="020B0503050000020004" pitchFamily="34" charset="0"/>
              </a:rPr>
              <a:t>from a population of size </a:t>
            </a:r>
            <a:r>
              <a:rPr lang="en-US" i="1" dirty="0">
                <a:latin typeface="Fira Sans Condensed" panose="020B0503050000020004" pitchFamily="34" charset="0"/>
              </a:rPr>
              <a:t>N.</a:t>
            </a:r>
          </a:p>
          <a:p>
            <a:pPr marL="0" lvl="0" indent="0" algn="l" rtl="0">
              <a:spcBef>
                <a:spcPts val="1200"/>
              </a:spcBef>
              <a:spcAft>
                <a:spcPts val="0"/>
              </a:spcAft>
              <a:buNone/>
            </a:pPr>
            <a:r>
              <a:rPr lang="en-US" dirty="0">
                <a:latin typeface="Fira Sans Condensed" panose="020B0503050000020004" pitchFamily="34" charset="0"/>
              </a:rPr>
              <a:t>The population mean, 𝝁, can be estimated using the </a:t>
            </a:r>
            <a:r>
              <a:rPr lang="en-US" b="1" dirty="0">
                <a:solidFill>
                  <a:srgbClr val="00B050"/>
                </a:solidFill>
                <a:latin typeface="Fira Sans Condensed" panose="020B0503050000020004" pitchFamily="34" charset="0"/>
              </a:rPr>
              <a:t>sample mean</a:t>
            </a:r>
            <a:r>
              <a:rPr lang="en-US" dirty="0">
                <a:latin typeface="Fira Sans Condensed" panose="020B0503050000020004" pitchFamily="34" charset="0"/>
              </a:rPr>
              <a:t>,    ,which is the sum of all observations in the sample, divided by sample size </a:t>
            </a:r>
            <a:r>
              <a:rPr lang="en-US" i="1" dirty="0">
                <a:latin typeface="Fira Sans Condensed" panose="020B0503050000020004" pitchFamily="34" charset="0"/>
              </a:rPr>
              <a:t>n, </a:t>
            </a:r>
            <a:r>
              <a:rPr lang="en-US" dirty="0">
                <a:latin typeface="Fira Sans Condensed" panose="020B0503050000020004" pitchFamily="34" charset="0"/>
              </a:rPr>
              <a:t> calculated,</a:t>
            </a:r>
          </a:p>
          <a:p>
            <a:pPr marL="0" lvl="0" indent="0" algn="l" rtl="0">
              <a:spcBef>
                <a:spcPts val="1200"/>
              </a:spcBef>
              <a:spcAft>
                <a:spcPts val="0"/>
              </a:spcAft>
              <a:buNone/>
            </a:pPr>
            <a:endParaRPr lang="en-US" dirty="0">
              <a:latin typeface="Fira Sans Condensed" panose="020B0503050000020004" pitchFamily="34" charset="0"/>
            </a:endParaRPr>
          </a:p>
          <a:p>
            <a:pPr marL="0" lvl="0" indent="0" algn="l" rtl="0">
              <a:spcBef>
                <a:spcPts val="1200"/>
              </a:spcBef>
              <a:spcAft>
                <a:spcPts val="0"/>
              </a:spcAft>
              <a:buNone/>
            </a:pPr>
            <a:endParaRPr lang="en-US" dirty="0">
              <a:latin typeface="Fira Sans Condensed" panose="020B0503050000020004" pitchFamily="34" charset="0"/>
            </a:endParaRPr>
          </a:p>
        </p:txBody>
      </p:sp>
      <p:pic>
        <p:nvPicPr>
          <p:cNvPr id="3" name="Google Shape;111;p21" descr="\bar{y}">
            <a:extLst>
              <a:ext uri="{FF2B5EF4-FFF2-40B4-BE49-F238E27FC236}">
                <a16:creationId xmlns:a16="http://schemas.microsoft.com/office/drawing/2014/main" id="{5C3F89B6-D239-A9D3-F6DD-AA9442AD9F8D}"/>
              </a:ext>
            </a:extLst>
          </p:cNvPr>
          <p:cNvPicPr preferRelativeResize="0"/>
          <p:nvPr/>
        </p:nvPicPr>
        <p:blipFill>
          <a:blip r:embed="rId3">
            <a:alphaModFix/>
          </a:blip>
          <a:stretch>
            <a:fillRect/>
          </a:stretch>
        </p:blipFill>
        <p:spPr>
          <a:xfrm>
            <a:off x="10294739" y="2163308"/>
            <a:ext cx="224944" cy="391206"/>
          </a:xfrm>
          <a:prstGeom prst="rect">
            <a:avLst/>
          </a:prstGeom>
          <a:noFill/>
          <a:ln>
            <a:noFill/>
          </a:ln>
        </p:spPr>
      </p:pic>
      <p:pic>
        <p:nvPicPr>
          <p:cNvPr id="4" name="Google Shape;113;p21" descr="\overline{y}=\frac{1}{n}\sum_{i=1}^ny_i">
            <a:extLst>
              <a:ext uri="{FF2B5EF4-FFF2-40B4-BE49-F238E27FC236}">
                <a16:creationId xmlns:a16="http://schemas.microsoft.com/office/drawing/2014/main" id="{DDC78E91-0593-3CAB-D9F8-B015E2D07DBB}"/>
              </a:ext>
            </a:extLst>
          </p:cNvPr>
          <p:cNvPicPr preferRelativeResize="0"/>
          <p:nvPr/>
        </p:nvPicPr>
        <p:blipFill>
          <a:blip r:embed="rId4">
            <a:alphaModFix/>
          </a:blip>
          <a:stretch>
            <a:fillRect/>
          </a:stretch>
        </p:blipFill>
        <p:spPr>
          <a:xfrm>
            <a:off x="5082044" y="3316025"/>
            <a:ext cx="2027912" cy="1012130"/>
          </a:xfrm>
          <a:prstGeom prst="rect">
            <a:avLst/>
          </a:prstGeom>
          <a:noFill/>
          <a:ln>
            <a:noFill/>
          </a:ln>
        </p:spPr>
      </p:pic>
    </p:spTree>
    <p:extLst>
      <p:ext uri="{BB962C8B-B14F-4D97-AF65-F5344CB8AC3E}">
        <p14:creationId xmlns:p14="http://schemas.microsoft.com/office/powerpoint/2010/main" val="2440111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3015</TotalTime>
  <Words>1801</Words>
  <Application>Microsoft Office PowerPoint</Application>
  <PresentationFormat>Widescreen</PresentationFormat>
  <Paragraphs>207</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Aptos</vt:lpstr>
      <vt:lpstr>Aptos Display</vt:lpstr>
      <vt:lpstr>Arial</vt:lpstr>
      <vt:lpstr>Fira Sans Condensed</vt:lpstr>
      <vt:lpstr>Office Theme</vt:lpstr>
      <vt:lpstr>We’ll start at 6:10    Pet photos welcome while we wait!</vt:lpstr>
      <vt:lpstr>Sampling</vt:lpstr>
      <vt:lpstr>We will cover...</vt:lpstr>
      <vt:lpstr>PowerPoint Presentation</vt:lpstr>
      <vt:lpstr>Recall</vt:lpstr>
      <vt:lpstr>SRS With vs Without Replacement</vt:lpstr>
      <vt:lpstr>SRS With vs. Without Replacement</vt:lpstr>
      <vt:lpstr>PowerPoint Presentation</vt:lpstr>
      <vt:lpstr>Sample Mean and Variance</vt:lpstr>
      <vt:lpstr>Sample Mean and Variance</vt:lpstr>
      <vt:lpstr>Estimator Variance</vt:lpstr>
      <vt:lpstr>Estimator Variance</vt:lpstr>
      <vt:lpstr>Standard Error</vt:lpstr>
      <vt:lpstr>Coefficient of Variation</vt:lpstr>
      <vt:lpstr>Sampling Weights</vt:lpstr>
      <vt:lpstr>Sampling Weights for SRS</vt:lpstr>
      <vt:lpstr>PowerPoint Presentation</vt:lpstr>
      <vt:lpstr>Systematic Sampling </vt:lpstr>
      <vt:lpstr>Systematic Sampling and SRS?</vt:lpstr>
      <vt:lpstr>PowerPoint Presentation</vt:lpstr>
      <vt:lpstr>When to use an SRS?</vt:lpstr>
      <vt:lpstr>PowerPoint Presentation</vt:lpstr>
      <vt:lpstr>What is stratified sampling?</vt:lpstr>
      <vt:lpstr>Why use stratified sampling?</vt:lpstr>
      <vt:lpstr>Sample and Population Sizes</vt:lpstr>
      <vt:lpstr>Sample Mean</vt:lpstr>
      <vt:lpstr>Stratum Sample Variance</vt:lpstr>
      <vt:lpstr>Estimator Variance and Error</vt:lpstr>
      <vt:lpstr>Stratified Sample Weights</vt:lpstr>
      <vt:lpstr>So how do we divide our population into strata?</vt:lpstr>
      <vt:lpstr>How many units to sample from each stratum? </vt:lpstr>
      <vt:lpstr>PowerPoint Presentation</vt:lpstr>
      <vt:lpstr>Quota Sampling</vt:lpstr>
      <vt:lpstr>Why use quota sampling?</vt:lpstr>
      <vt:lpstr>Why not use quota sampling?</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Ciara Zogheib</dc:creator>
  <cp:lastModifiedBy>Ciara Zogheib</cp:lastModifiedBy>
  <cp:revision>38</cp:revision>
  <dcterms:created xsi:type="dcterms:W3CDTF">2024-02-29T19:51:23Z</dcterms:created>
  <dcterms:modified xsi:type="dcterms:W3CDTF">2024-03-28T21:56:07Z</dcterms:modified>
</cp:coreProperties>
</file>