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34" r:id="rId4"/>
    <p:sldId id="365" r:id="rId5"/>
    <p:sldId id="367" r:id="rId6"/>
    <p:sldId id="369" r:id="rId7"/>
    <p:sldId id="366" r:id="rId8"/>
    <p:sldId id="370" r:id="rId9"/>
    <p:sldId id="371" r:id="rId10"/>
    <p:sldId id="368" r:id="rId11"/>
    <p:sldId id="372" r:id="rId12"/>
    <p:sldId id="373" r:id="rId13"/>
    <p:sldId id="374" r:id="rId14"/>
    <p:sldId id="375" r:id="rId15"/>
    <p:sldId id="376" r:id="rId16"/>
    <p:sldId id="377" r:id="rId17"/>
    <p:sldId id="378" r:id="rId18"/>
    <p:sldId id="380" r:id="rId19"/>
    <p:sldId id="381" r:id="rId20"/>
    <p:sldId id="379" r:id="rId21"/>
    <p:sldId id="383" r:id="rId22"/>
    <p:sldId id="384" r:id="rId23"/>
    <p:sldId id="3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4" autoAdjust="0"/>
    <p:restoredTop sz="94660"/>
  </p:normalViewPr>
  <p:slideViewPr>
    <p:cSldViewPr snapToGrid="0">
      <p:cViewPr varScale="1">
        <p:scale>
          <a:sx n="57" d="100"/>
          <a:sy n="57" d="100"/>
        </p:scale>
        <p:origin x="48"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DF831-D7AA-498D-A2B7-178FD3E3B037}" type="datetimeFigureOut">
              <a:rPr lang="en-CA" smtClean="0"/>
              <a:t>2024-04-02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CE918-B4C9-4E7C-AB73-D6ACB6862C22}" type="slidenum">
              <a:rPr lang="en-CA" smtClean="0"/>
              <a:t>‹#›</a:t>
            </a:fld>
            <a:endParaRPr lang="en-CA"/>
          </a:p>
        </p:txBody>
      </p:sp>
    </p:spTree>
    <p:extLst>
      <p:ext uri="{BB962C8B-B14F-4D97-AF65-F5344CB8AC3E}">
        <p14:creationId xmlns:p14="http://schemas.microsoft.com/office/powerpoint/2010/main" val="3449858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aca5a18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aca5a1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F8E3AC99-5769-91C3-43CA-B5C44F3E204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F2412783-46B0-CABC-17DB-73015D8C9D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0E355BF9-7C92-7FC1-93F0-50E60F9C0F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92712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124B18E0-E411-8BF2-CB04-C849FD349A21}"/>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0F576919-220D-0689-0973-DC1942BC3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E32D404D-EC18-C97B-83A9-248420BEBE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22976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72227860-0820-DF8C-8952-EA15B8D9B0A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302ECA24-A793-A464-9AB9-2E39C8EFCE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C275BAD-7B69-15D9-CDCE-11195A32A7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60693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B339770D-2FB2-59F8-AF97-3C2A3F03F798}"/>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09B7FD65-2C47-2573-132D-0785DB56F6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740A4B33-BD40-B655-086B-177D5A8EF7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489344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DADAB8F7-C6B6-147E-2EF4-30B56E9DA74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95D77B51-C92A-B681-4DB7-E9A203BD75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75E6723-EF57-4D1D-7C40-E526DC948E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31679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9B47265-F730-800B-598F-71537EA204D4}"/>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33865189-CDB4-4C4C-E380-6508B73660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933139B9-5B64-4571-9C08-BAB56903F6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685195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F0D63010-4C0D-BCFA-D639-373D98C63B96}"/>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0D18668F-2030-F94B-513F-9F84947A42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3B56FD48-CDA5-E2C7-D4C2-B973DFC423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637579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11A0ADD-9866-2B6D-3C99-E4385C2F58D0}"/>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CE8E6E35-D150-FB66-2EC2-C88B50E4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C95C2278-D532-C6D6-C284-CE84FA3C03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893688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F0D59CBB-2CEF-BD78-CB1F-48F6784B9B97}"/>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800C7C40-6802-FCAB-ABED-43470AC571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0B27782F-0480-6E11-B305-9BA3D4166C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900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89EFEA07-4379-8372-3AE3-68B3805A6429}"/>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8D13635A-187D-609E-F981-68B91E5C0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416B8C8E-F84E-A17F-FFD0-F945D051A3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18693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c9e86df8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c9e86df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952B3E3B-61C7-9AB5-3976-809AD202B75D}"/>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9A02CC23-18A4-6DDC-16B5-6A6596813F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83055E3B-2877-EEE8-2369-08CBBE487E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589194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E42DAAAE-7DBB-9B49-1163-60732B41FB68}"/>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CA62AF02-2A31-8938-A436-368E72EC85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3661BEC7-FBA3-7EB3-A931-F0CAB2A0F3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72995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F8167428-7395-DC66-1A2A-58C0085B884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2CD8530-2367-14BB-8195-CFECCAA5D4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ED625B78-2C6F-0031-61A2-46502225C2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10363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354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AFCC0BD9-CFF2-4397-7A01-18E35384C06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60D3DBFA-DDFB-D940-AD79-1041A1073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529FA3F-33A2-A378-0CF1-68E8670E9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77632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A691CE6-CEC5-B267-435E-FB884EF76072}"/>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46D446D7-61E9-C79C-CEA5-C273C7A80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0093A7B0-6870-703F-FFBB-4566C1F985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32066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7EAC7568-CE74-208E-7A33-05F8BBB6B73E}"/>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219C8F55-5FE1-E00E-2E99-79D1409EC6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17411787-97E2-A5FF-2A04-6C1CFC405E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58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53A206F0-2AE7-3D3F-889F-0EAEC17C6E3A}"/>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F26D07C6-9EB8-BB7F-32A0-8B0EFB5B17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3AB3924E-9D5C-D6AF-8023-A156589279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568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9127D87C-2D70-E0EB-7385-E06D4A3B699C}"/>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3FF84545-400D-387F-A643-D27544E471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7EEE544B-1AD4-E454-413C-CAE5C118B2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59431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F7BCB0D6-1DB5-4654-D4B4-A93404623656}"/>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47DE5362-CC01-30CE-2A62-BB1BAAAA7C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F4F15EC5-18A6-67EF-3D7E-C1E271931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838131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1F8D-7BFF-5E38-3309-DB4D692ED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F4CEA0D-4C00-3F07-9889-03143582C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279A1D9-D541-5504-1D43-4B72BC359079}"/>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5" name="Footer Placeholder 4">
            <a:extLst>
              <a:ext uri="{FF2B5EF4-FFF2-40B4-BE49-F238E27FC236}">
                <a16:creationId xmlns:a16="http://schemas.microsoft.com/office/drawing/2014/main" id="{DA52AE84-7CBC-815E-031F-F592F663CD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BD7F62-C833-9CCE-EB91-397CA79C51F3}"/>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98208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356A-AF91-37D4-DB7B-B496B93F431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E7B692-2C7A-3804-B59C-FA9AC2AB55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D5669AF-EEE5-8322-5193-E7897BAD5B8F}"/>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5" name="Footer Placeholder 4">
            <a:extLst>
              <a:ext uri="{FF2B5EF4-FFF2-40B4-BE49-F238E27FC236}">
                <a16:creationId xmlns:a16="http://schemas.microsoft.com/office/drawing/2014/main" id="{5548EFBC-5038-E871-2EBC-810D3D97E5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7A1F9BD-7C63-B5AA-0C79-A52B335F43FA}"/>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389487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78D67C-14A1-8654-229F-C783BAFF0C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BC0197B-EC75-0862-84D5-73A616B5C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0C9EBE-7C4F-7FCD-18EE-66067739CFFD}"/>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5" name="Footer Placeholder 4">
            <a:extLst>
              <a:ext uri="{FF2B5EF4-FFF2-40B4-BE49-F238E27FC236}">
                <a16:creationId xmlns:a16="http://schemas.microsoft.com/office/drawing/2014/main" id="{E316090A-4025-73A4-C5F6-F109A600E5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3D26D1-6714-BB1A-3F6E-C8EE133DD4E8}"/>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194375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87432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35E7-4903-9AA8-1B44-60B088F66FF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739EAA8-CEBB-4880-F37C-FC4CC1719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AC4D08-F638-EDD5-59F3-CF5CD5AD935F}"/>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5" name="Footer Placeholder 4">
            <a:extLst>
              <a:ext uri="{FF2B5EF4-FFF2-40B4-BE49-F238E27FC236}">
                <a16:creationId xmlns:a16="http://schemas.microsoft.com/office/drawing/2014/main" id="{7316B6BB-BB03-C8C1-AE8E-62B362603B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52CEC7-BE30-7499-3ED6-274FBB546E1C}"/>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126284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FFB9-492E-EB7F-BA47-887B67C62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5934583-1B6E-31F0-2E67-EB97887D76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4D4E47-54C0-11E9-3F0D-0A345EC25333}"/>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5" name="Footer Placeholder 4">
            <a:extLst>
              <a:ext uri="{FF2B5EF4-FFF2-40B4-BE49-F238E27FC236}">
                <a16:creationId xmlns:a16="http://schemas.microsoft.com/office/drawing/2014/main" id="{5179FB53-509A-4422-2574-9376A716B0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81E3A3-3310-CD57-8440-9563A9D3A8A8}"/>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147347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2609-869C-A376-E786-AB2238A69A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09DF149-15AC-7DD7-244D-3E1F4955A5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F7F789A-7B83-9E21-8969-840F318E8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29B01E4-8CC5-9501-46F0-E8E852D52261}"/>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6" name="Footer Placeholder 5">
            <a:extLst>
              <a:ext uri="{FF2B5EF4-FFF2-40B4-BE49-F238E27FC236}">
                <a16:creationId xmlns:a16="http://schemas.microsoft.com/office/drawing/2014/main" id="{0B5AB1B9-9CCC-D316-CCF4-E174F07203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01EBA5-BF0C-AA63-63F9-D5698B83EC9E}"/>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24540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62B4-6C91-BF5A-9C81-C32B45D044A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C86596-6F6B-46F1-53A7-10A3CEE65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8C02BA-DE89-6175-D428-A3546EB8F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45AC510-1275-87F0-2F36-8C3611A8C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9BCC6-9EFC-B1EC-7448-FB76732D3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1CC8F41-0963-1C42-64AE-4DA5E6DF346A}"/>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8" name="Footer Placeholder 7">
            <a:extLst>
              <a:ext uri="{FF2B5EF4-FFF2-40B4-BE49-F238E27FC236}">
                <a16:creationId xmlns:a16="http://schemas.microsoft.com/office/drawing/2014/main" id="{42C7AEDF-37A2-B91B-9603-925A0320EF3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F539797-A393-67B2-BD47-F6A14F89479F}"/>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31823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40BF-ADB5-4190-3122-FB91B55C391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A0C8B25-2DD0-0FAF-63B9-098BDA491295}"/>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4" name="Footer Placeholder 3">
            <a:extLst>
              <a:ext uri="{FF2B5EF4-FFF2-40B4-BE49-F238E27FC236}">
                <a16:creationId xmlns:a16="http://schemas.microsoft.com/office/drawing/2014/main" id="{2C07E990-0FEB-E544-291F-ACB0751359C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D7DA7A0-258B-246A-7981-84AFBABF26A8}"/>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54852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4B37A-FE16-3FCD-9229-AE3ABB673B9A}"/>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3" name="Footer Placeholder 2">
            <a:extLst>
              <a:ext uri="{FF2B5EF4-FFF2-40B4-BE49-F238E27FC236}">
                <a16:creationId xmlns:a16="http://schemas.microsoft.com/office/drawing/2014/main" id="{0BF4F73B-C167-11BB-A9D0-AA68F85A23F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F9DE612-8E52-0586-2720-28C576EE41FB}"/>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4268413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C38C-9411-4B0A-B46C-0C97CB204C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A9CA201-9AB3-AC81-59F1-CD8DAB683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397A78-72E2-20E1-8D45-95B67F0E1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A957D-542C-EA5F-99F3-185114CE5DE0}"/>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6" name="Footer Placeholder 5">
            <a:extLst>
              <a:ext uri="{FF2B5EF4-FFF2-40B4-BE49-F238E27FC236}">
                <a16:creationId xmlns:a16="http://schemas.microsoft.com/office/drawing/2014/main" id="{2D39C303-9EE4-610D-DDDC-BE3D8AF11F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7F11900-B2E6-28BC-F4A8-8F83E67C4A39}"/>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259502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9C42-FD14-B876-C8E4-9DA955D750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9B383D7-2A9A-2300-DB63-7C447450B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559BFD2-EA90-484D-7901-21F0BAC38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BA393-C2FB-1645-42B2-2B24E4AC6CA2}"/>
              </a:ext>
            </a:extLst>
          </p:cNvPr>
          <p:cNvSpPr>
            <a:spLocks noGrp="1"/>
          </p:cNvSpPr>
          <p:nvPr>
            <p:ph type="dt" sz="half" idx="10"/>
          </p:nvPr>
        </p:nvSpPr>
        <p:spPr/>
        <p:txBody>
          <a:bodyPr/>
          <a:lstStyle/>
          <a:p>
            <a:fld id="{C1EEF3E3-3F91-43DC-B7EF-2C753F008A6C}" type="datetimeFigureOut">
              <a:rPr lang="en-CA" smtClean="0"/>
              <a:t>2024-04-02</a:t>
            </a:fld>
            <a:endParaRPr lang="en-CA"/>
          </a:p>
        </p:txBody>
      </p:sp>
      <p:sp>
        <p:nvSpPr>
          <p:cNvPr id="6" name="Footer Placeholder 5">
            <a:extLst>
              <a:ext uri="{FF2B5EF4-FFF2-40B4-BE49-F238E27FC236}">
                <a16:creationId xmlns:a16="http://schemas.microsoft.com/office/drawing/2014/main" id="{2DDFB804-F97C-D325-8F16-C0885F55BB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E74BA2-CE16-9A0E-166D-9CE76B5F1DA2}"/>
              </a:ext>
            </a:extLst>
          </p:cNvPr>
          <p:cNvSpPr>
            <a:spLocks noGrp="1"/>
          </p:cNvSpPr>
          <p:nvPr>
            <p:ph type="sldNum" sz="quarter" idx="12"/>
          </p:nvPr>
        </p:nvSpPr>
        <p:spPr/>
        <p:txBody>
          <a:bodyPr/>
          <a:lstStyle/>
          <a:p>
            <a:fld id="{51B96C53-D56F-4776-BB6A-9D4531B382AD}" type="slidenum">
              <a:rPr lang="en-CA" smtClean="0"/>
              <a:t>‹#›</a:t>
            </a:fld>
            <a:endParaRPr lang="en-CA"/>
          </a:p>
        </p:txBody>
      </p:sp>
    </p:spTree>
    <p:extLst>
      <p:ext uri="{BB962C8B-B14F-4D97-AF65-F5344CB8AC3E}">
        <p14:creationId xmlns:p14="http://schemas.microsoft.com/office/powerpoint/2010/main" val="310098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659DC-8A7E-857C-7378-46FC4A4C3D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46B21F7-D0E1-4AED-2096-EC8F4EFCB9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169FED-AC43-6889-130B-6BBA0E9D1D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EEF3E3-3F91-43DC-B7EF-2C753F008A6C}" type="datetimeFigureOut">
              <a:rPr lang="en-CA" smtClean="0"/>
              <a:t>2024-04-02</a:t>
            </a:fld>
            <a:endParaRPr lang="en-CA"/>
          </a:p>
        </p:txBody>
      </p:sp>
      <p:sp>
        <p:nvSpPr>
          <p:cNvPr id="5" name="Footer Placeholder 4">
            <a:extLst>
              <a:ext uri="{FF2B5EF4-FFF2-40B4-BE49-F238E27FC236}">
                <a16:creationId xmlns:a16="http://schemas.microsoft.com/office/drawing/2014/main" id="{282FAF74-068A-28EE-EED9-F1C8E9787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0578ECC-E84B-8603-2D4E-62A2499E0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B96C53-D56F-4776-BB6A-9D4531B382AD}" type="slidenum">
              <a:rPr lang="en-CA" smtClean="0"/>
              <a:t>‹#›</a:t>
            </a:fld>
            <a:endParaRPr lang="en-CA"/>
          </a:p>
        </p:txBody>
      </p:sp>
    </p:spTree>
    <p:extLst>
      <p:ext uri="{BB962C8B-B14F-4D97-AF65-F5344CB8AC3E}">
        <p14:creationId xmlns:p14="http://schemas.microsoft.com/office/powerpoint/2010/main" val="2868988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ensus.gov/history/pdf/acsdesign-methodology2014.pdf"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GB" b="1" dirty="0">
                <a:solidFill>
                  <a:srgbClr val="009242"/>
                </a:solidFill>
                <a:latin typeface="Fira Sans Condensed"/>
                <a:ea typeface="Fira Sans Condensed"/>
                <a:cs typeface="Fira Sans Condensed"/>
                <a:sym typeface="Fira Sans Condensed"/>
              </a:rPr>
              <a:t>Sampling</a:t>
            </a:r>
            <a:endParaRPr b="1" dirty="0">
              <a:solidFill>
                <a:srgbClr val="009242"/>
              </a:solidFill>
              <a:latin typeface="Fira Sans Condensed"/>
              <a:ea typeface="Fira Sans Condensed"/>
              <a:cs typeface="Fira Sans Condensed"/>
              <a:sym typeface="Fira Sans Condensed"/>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GB" b="1" dirty="0">
                <a:solidFill>
                  <a:schemeClr val="dk1"/>
                </a:solidFill>
                <a:latin typeface="Fira Sans Condensed"/>
                <a:ea typeface="Fira Sans Condensed"/>
                <a:cs typeface="Fira Sans Condensed"/>
                <a:sym typeface="Fira Sans Condensed"/>
              </a:rPr>
              <a:t>Errors</a:t>
            </a:r>
            <a:endParaRPr b="1" dirty="0">
              <a:solidFill>
                <a:schemeClr val="dk1"/>
              </a:solidFill>
              <a:latin typeface="Fira Sans Condensed"/>
              <a:ea typeface="Fira Sans Condensed"/>
              <a:cs typeface="Fira Sans Condensed"/>
              <a:sym typeface="Fira Sans Condensed"/>
            </a:endParaRPr>
          </a:p>
        </p:txBody>
      </p:sp>
      <p:sp>
        <p:nvSpPr>
          <p:cNvPr id="56" name="Google Shape;56;p13"/>
          <p:cNvSpPr txBox="1">
            <a:spLocks noGrp="1"/>
          </p:cNvSpPr>
          <p:nvPr>
            <p:ph type="body" idx="4294967295"/>
          </p:nvPr>
        </p:nvSpPr>
        <p:spPr>
          <a:xfrm>
            <a:off x="415600" y="5338467"/>
            <a:ext cx="11360800" cy="901200"/>
          </a:xfrm>
          <a:prstGeom prst="rect">
            <a:avLst/>
          </a:prstGeom>
        </p:spPr>
        <p:txBody>
          <a:bodyPr spcFirstLastPara="1" vert="horz" wrap="square" lIns="121900" tIns="121900" rIns="121900" bIns="121900" rtlCol="0" anchor="t" anchorCtr="0">
            <a:noAutofit/>
          </a:bodyPr>
          <a:lstStyle/>
          <a:p>
            <a:pPr marL="0" indent="0" algn="ctr">
              <a:lnSpc>
                <a:spcPct val="100000"/>
              </a:lnSpc>
              <a:spcBef>
                <a:spcPts val="1600"/>
              </a:spcBef>
              <a:spcAft>
                <a:spcPts val="1600"/>
              </a:spcAft>
              <a:buNone/>
            </a:pPr>
            <a:r>
              <a:rPr lang="en-GB" sz="2133" dirty="0">
                <a:latin typeface="Fira Sans Condensed"/>
                <a:ea typeface="Fira Sans Condensed"/>
                <a:cs typeface="Fira Sans Condensed"/>
                <a:sym typeface="Fira Sans Condensed"/>
              </a:rPr>
              <a:t>Data Sciences Institute, University of Toronto</a:t>
            </a:r>
            <a:endParaRPr sz="2133" dirty="0">
              <a:latin typeface="Fira Sans Condensed"/>
              <a:ea typeface="Fira Sans Condensed"/>
              <a:cs typeface="Fira Sans Condensed"/>
              <a:sym typeface="Fira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ABD60805-1C60-8E66-8420-92A052E2CA29}"/>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14E48860-CA90-B69F-A40C-CFBEE04BDDBD}"/>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Selection Bias produces Coverage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050FED9A-876A-B93B-208E-15BFE9003A49}"/>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Coverage error </a:t>
            </a:r>
            <a:r>
              <a:rPr lang="en-US" sz="2933" dirty="0">
                <a:latin typeface="Fira Sans Condensed"/>
                <a:ea typeface="Fira Sans Condensed"/>
                <a:cs typeface="Fira Sans Condensed"/>
                <a:sym typeface="Fira Sans Condensed"/>
              </a:rPr>
              <a:t>is when the sampling frame does not match the target population </a:t>
            </a:r>
          </a:p>
          <a:p>
            <a:pPr lvl="1" indent="-491054">
              <a:lnSpc>
                <a:spcPct val="100000"/>
              </a:lnSpc>
              <a:buSzPts val="2200"/>
              <a:buFont typeface="Fira Sans Condensed"/>
              <a:buChar char="●"/>
            </a:pPr>
            <a:r>
              <a:rPr lang="en-US" sz="2533" dirty="0" err="1">
                <a:latin typeface="Fira Sans Condensed"/>
                <a:ea typeface="Fira Sans Condensed"/>
                <a:cs typeface="Fira Sans Condensed"/>
                <a:sym typeface="Fira Sans Condensed"/>
              </a:rPr>
              <a:t>Undercoverage</a:t>
            </a:r>
            <a:r>
              <a:rPr lang="en-US" sz="2533" dirty="0">
                <a:latin typeface="Fira Sans Condensed"/>
                <a:ea typeface="Fira Sans Condensed"/>
                <a:cs typeface="Fira Sans Condensed"/>
                <a:sym typeface="Fira Sans Condensed"/>
              </a:rPr>
              <a:t> = Failing to include all the target population in the sample frame</a:t>
            </a:r>
          </a:p>
          <a:p>
            <a:pPr lvl="1" indent="-491054">
              <a:lnSpc>
                <a:spcPct val="100000"/>
              </a:lnSpc>
              <a:buSzPts val="2200"/>
              <a:buFont typeface="Fira Sans Condensed"/>
              <a:buChar char="●"/>
            </a:pPr>
            <a:r>
              <a:rPr lang="en-US" sz="2533" dirty="0" err="1">
                <a:latin typeface="Fira Sans Condensed"/>
                <a:ea typeface="Fira Sans Condensed"/>
                <a:cs typeface="Fira Sans Condensed"/>
                <a:sym typeface="Fira Sans Condensed"/>
              </a:rPr>
              <a:t>Overcoverage</a:t>
            </a:r>
            <a:r>
              <a:rPr lang="en-US" sz="2533" dirty="0">
                <a:latin typeface="Fira Sans Condensed"/>
                <a:ea typeface="Fira Sans Condensed"/>
                <a:cs typeface="Fira Sans Condensed"/>
                <a:sym typeface="Fira Sans Condensed"/>
              </a:rPr>
              <a:t> = Including units in the sample frame that are not in the target population</a:t>
            </a:r>
          </a:p>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Coverage bias </a:t>
            </a:r>
            <a:r>
              <a:rPr lang="en-US" sz="2933" dirty="0">
                <a:latin typeface="Fira Sans Condensed"/>
                <a:ea typeface="Fira Sans Condensed"/>
                <a:cs typeface="Fira Sans Condensed"/>
                <a:sym typeface="Fira Sans Condensed"/>
              </a:rPr>
              <a:t>is when coverage error makes sample estimates differ from the population value</a:t>
            </a:r>
            <a:endParaRPr lang="en-US" sz="29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42883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A9868F38-F115-2A7B-D37F-FA903C11B3B3}"/>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3304CF19-B761-D46A-5C90-72705AFD06CD}"/>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So how do we measure coverage?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22B794E-93F9-318B-6619-AC677B9B11EC}"/>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It’s a challenge!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 can: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Compare to known values from the population</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Compare to external studies or data sources</a:t>
            </a:r>
          </a:p>
        </p:txBody>
      </p:sp>
    </p:spTree>
    <p:extLst>
      <p:ext uri="{BB962C8B-B14F-4D97-AF65-F5344CB8AC3E}">
        <p14:creationId xmlns:p14="http://schemas.microsoft.com/office/powerpoint/2010/main" val="235230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63DFC649-6558-8435-88F1-C3B278B4089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53A8A193-F26D-54F2-E8FC-808A03A616D6}"/>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Measurement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9E11E67-2F18-D3F4-CF70-F56A0F744822}"/>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Measurement error </a:t>
            </a:r>
            <a:r>
              <a:rPr lang="en-US" sz="2933" dirty="0">
                <a:latin typeface="Fira Sans Condensed"/>
                <a:ea typeface="Fira Sans Condensed"/>
                <a:cs typeface="Fira Sans Condensed"/>
                <a:sym typeface="Fira Sans Condensed"/>
              </a:rPr>
              <a:t>is when survey responses differ from true population value</a:t>
            </a:r>
          </a:p>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Measurement bias </a:t>
            </a:r>
            <a:r>
              <a:rPr lang="en-US" sz="2933" dirty="0">
                <a:latin typeface="Fira Sans Condensed"/>
                <a:ea typeface="Fira Sans Condensed"/>
                <a:cs typeface="Fira Sans Condensed"/>
                <a:sym typeface="Fira Sans Condensed"/>
              </a:rPr>
              <a:t>is when measurement errors occur consistently in one direction</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Sources: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Respondent untruth, misunderstanding, or forgetfulness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Trying to impress an interviewer</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Presentation (question order, interviewer persona)</a:t>
            </a:r>
          </a:p>
        </p:txBody>
      </p:sp>
    </p:spTree>
    <p:extLst>
      <p:ext uri="{BB962C8B-B14F-4D97-AF65-F5344CB8AC3E}">
        <p14:creationId xmlns:p14="http://schemas.microsoft.com/office/powerpoint/2010/main" val="371661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6932C4DB-C24D-2F9C-480D-E06F11B73111}"/>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380B305D-C334-5902-E184-95C8A3F64B43}"/>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Nonresponse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5D1E264D-89DC-3BB6-32FF-8B45588E2206}"/>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Nonresponse error </a:t>
            </a:r>
            <a:r>
              <a:rPr lang="en-US" sz="2933" dirty="0">
                <a:latin typeface="Fira Sans Condensed"/>
                <a:ea typeface="Fira Sans Condensed"/>
                <a:cs typeface="Fira Sans Condensed"/>
                <a:sym typeface="Fira Sans Condensed"/>
              </a:rPr>
              <a:t>= Some members of our sample do not respond or participate; missing data for whatever reason</a:t>
            </a:r>
          </a:p>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Nonresponse bias </a:t>
            </a:r>
            <a:r>
              <a:rPr lang="en-US" sz="2933" dirty="0">
                <a:latin typeface="Fira Sans Condensed"/>
                <a:ea typeface="Fira Sans Condensed"/>
                <a:cs typeface="Fira Sans Condensed"/>
                <a:sym typeface="Fira Sans Condensed"/>
              </a:rPr>
              <a:t>= When respondents are systematically different from nonrespondents; means our results will not represent our whole target population</a:t>
            </a:r>
            <a:endParaRPr lang="en-US" sz="29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3186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5ED08A59-959E-1D8B-31BA-82816D3FD5E4}"/>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0B024C63-0CE3-EA3A-88B1-E35BBF0198F1}"/>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Types of Nonresponse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D4840863-E2A7-D1D2-C8FD-929D82498F96}"/>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Unit nonresponse </a:t>
            </a:r>
            <a:r>
              <a:rPr lang="en-US" sz="2933" dirty="0">
                <a:latin typeface="Fira Sans Condensed"/>
                <a:ea typeface="Fira Sans Condensed"/>
                <a:cs typeface="Fira Sans Condensed"/>
                <a:sym typeface="Fira Sans Condensed"/>
              </a:rPr>
              <a:t>= When an entire sampling unit is missing (e.g. a person does not respond)</a:t>
            </a:r>
          </a:p>
          <a:p>
            <a:pPr indent="-491054">
              <a:lnSpc>
                <a:spcPct val="100000"/>
              </a:lnSpc>
              <a:buSzPts val="2200"/>
              <a:buFont typeface="Fira Sans Condensed"/>
              <a:buChar char="●"/>
            </a:pPr>
            <a:r>
              <a:rPr lang="en-US" sz="2933" b="1" dirty="0">
                <a:solidFill>
                  <a:srgbClr val="00B050"/>
                </a:solidFill>
                <a:latin typeface="Fira Sans Condensed"/>
                <a:sym typeface="Fira Sans Condensed"/>
              </a:rPr>
              <a:t>Item nonresponse </a:t>
            </a:r>
            <a:r>
              <a:rPr lang="en-US" sz="2933" dirty="0">
                <a:latin typeface="Fira Sans Condensed"/>
                <a:ea typeface="Fira Sans Condensed"/>
                <a:cs typeface="Fira Sans Condensed"/>
                <a:sym typeface="Fira Sans Condensed"/>
              </a:rPr>
              <a:t>= When a specific measurement or variable for a given sampling unit is missing (e.g. a person responds but does not answer a particular question)</a:t>
            </a:r>
            <a:endParaRPr lang="en-US" sz="29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87284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A92E9611-9619-FC4C-EBAE-80013D26C929}"/>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F5937CAD-5B25-1158-E44F-144C9CB0881D}"/>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Nonresponse can lead to…</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07614D67-9DB6-E16E-914D-A362763C297F}"/>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Non-representative samples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Bias!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Misallocation of resources</a:t>
            </a:r>
          </a:p>
        </p:txBody>
      </p:sp>
    </p:spTree>
    <p:extLst>
      <p:ext uri="{BB962C8B-B14F-4D97-AF65-F5344CB8AC3E}">
        <p14:creationId xmlns:p14="http://schemas.microsoft.com/office/powerpoint/2010/main" val="263992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95DBD93-CDD9-B6C0-B07E-154808499FF8}"/>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E699AF89-3742-59BA-0D47-2573CCBCD260}"/>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Processing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E9B4BA4B-80C1-A117-E3B6-01C93C10B11B}"/>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Errors in data entry or editing</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Sources: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Incorrect transcription</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Typos in data entry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Open-ended question (e.g. trying to code multiple responses as a single response)</a:t>
            </a:r>
          </a:p>
        </p:txBody>
      </p:sp>
    </p:spTree>
    <p:extLst>
      <p:ext uri="{BB962C8B-B14F-4D97-AF65-F5344CB8AC3E}">
        <p14:creationId xmlns:p14="http://schemas.microsoft.com/office/powerpoint/2010/main" val="124401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FA3B130-AF89-27AD-38B1-50DCCF5AB8D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A19FA34-7F73-201A-8A3E-36582B8335DA}"/>
              </a:ext>
            </a:extLst>
          </p:cNvPr>
          <p:cNvSpPr/>
          <p:nvPr/>
        </p:nvSpPr>
        <p:spPr>
          <a:xfrm>
            <a:off x="1814052" y="1533834"/>
            <a:ext cx="8613058" cy="1327355"/>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3" name="Google Shape;193;p34">
            <a:extLst>
              <a:ext uri="{FF2B5EF4-FFF2-40B4-BE49-F238E27FC236}">
                <a16:creationId xmlns:a16="http://schemas.microsoft.com/office/drawing/2014/main" id="{8C9D8257-CBD1-DEA9-7AED-ADE33FB519DC}"/>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Total Survey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054DA4DB-0EB1-B740-2767-67E5E31DC343}"/>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gn="ctr">
              <a:lnSpc>
                <a:spcPct val="100000"/>
              </a:lnSpc>
              <a:buSzPts val="2200"/>
              <a:buNone/>
            </a:pPr>
            <a:r>
              <a:rPr lang="en-US" sz="3600" b="1" dirty="0">
                <a:latin typeface="Fira Sans Condensed"/>
                <a:ea typeface="Fira Sans Condensed"/>
                <a:cs typeface="Fira Sans Condensed"/>
                <a:sym typeface="Fira Sans Condensed"/>
              </a:rPr>
              <a:t>Total Survey Error = Representation Errors + Measurement Errors + Processing Errors</a:t>
            </a:r>
          </a:p>
          <a:p>
            <a:pPr marL="118531" indent="0">
              <a:lnSpc>
                <a:spcPct val="100000"/>
              </a:lnSpc>
              <a:buSzPts val="2200"/>
              <a:buNone/>
            </a:pPr>
            <a:endParaRPr lang="en-US" sz="3600" b="1" dirty="0">
              <a:latin typeface="Fira Sans Condensed"/>
              <a:ea typeface="Fira Sans Condensed"/>
              <a:cs typeface="Fira Sans Condensed"/>
              <a:sym typeface="Fira Sans Condensed"/>
            </a:endParaRPr>
          </a:p>
          <a:p>
            <a:pPr marL="118531" indent="0">
              <a:lnSpc>
                <a:spcPct val="100000"/>
              </a:lnSpc>
              <a:buSzPts val="2200"/>
              <a:buNone/>
            </a:pPr>
            <a:r>
              <a:rPr lang="en-US" sz="3600" dirty="0">
                <a:latin typeface="Fira Sans Condensed"/>
                <a:ea typeface="Fira Sans Condensed"/>
                <a:cs typeface="Fira Sans Condensed"/>
                <a:sym typeface="Fira Sans Condensed"/>
              </a:rPr>
              <a:t>Basically: two types of errors (bias and variance), and sources of these errors include representation (coverage, sampling error, selection bias, nonresponse), measurement, and processing.</a:t>
            </a:r>
          </a:p>
          <a:p>
            <a:pPr marL="118531" indent="0">
              <a:lnSpc>
                <a:spcPct val="100000"/>
              </a:lnSpc>
              <a:buSzPts val="2200"/>
              <a:buNone/>
            </a:pPr>
            <a:endParaRPr lang="en-US" sz="29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429073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94;p34">
            <a:extLst>
              <a:ext uri="{FF2B5EF4-FFF2-40B4-BE49-F238E27FC236}">
                <a16:creationId xmlns:a16="http://schemas.microsoft.com/office/drawing/2014/main" id="{4CF95462-D411-1BE2-4F25-650754C295C5}"/>
              </a:ext>
            </a:extLst>
          </p:cNvPr>
          <p:cNvSpPr txBox="1">
            <a:spLocks/>
          </p:cNvSpPr>
          <p:nvPr/>
        </p:nvSpPr>
        <p:spPr>
          <a:xfrm>
            <a:off x="415600" y="620495"/>
            <a:ext cx="11360800" cy="5084000"/>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8531" indent="0" algn="ctr">
              <a:lnSpc>
                <a:spcPct val="100000"/>
              </a:lnSpc>
              <a:buSzPts val="2200"/>
              <a:buFont typeface="Arial" panose="020B0604020202020204" pitchFamily="34" charset="0"/>
              <a:buNone/>
            </a:pPr>
            <a:r>
              <a:rPr lang="en-US" sz="3600" dirty="0">
                <a:latin typeface="Fira Sans Condensed"/>
                <a:ea typeface="Fira Sans Condensed"/>
                <a:cs typeface="Fira Sans Condensed"/>
                <a:sym typeface="Fira Sans Condensed"/>
              </a:rPr>
              <a:t>“Representation is about making inferences from your respondents to your target population.” </a:t>
            </a:r>
            <a:r>
              <a:rPr lang="en-US" sz="3600" i="1" dirty="0">
                <a:latin typeface="Fira Sans Condensed"/>
                <a:ea typeface="Fira Sans Condensed"/>
                <a:cs typeface="Fira Sans Condensed"/>
                <a:sym typeface="Fira Sans Condensed"/>
              </a:rPr>
              <a:t>(</a:t>
            </a:r>
            <a:r>
              <a:rPr lang="en-US" sz="3600" i="1" dirty="0" err="1">
                <a:latin typeface="Fira Sans Condensed"/>
                <a:ea typeface="Fira Sans Condensed"/>
                <a:cs typeface="Fira Sans Condensed"/>
                <a:sym typeface="Fira Sans Condensed"/>
              </a:rPr>
              <a:t>Salganik</a:t>
            </a:r>
            <a:r>
              <a:rPr lang="en-US" sz="3600" i="1" dirty="0">
                <a:latin typeface="Fira Sans Condensed"/>
                <a:ea typeface="Fira Sans Condensed"/>
                <a:cs typeface="Fira Sans Condensed"/>
                <a:sym typeface="Fira Sans Condensed"/>
              </a:rPr>
              <a:t>, 2018)</a:t>
            </a:r>
          </a:p>
          <a:p>
            <a:pPr marL="118531" indent="0">
              <a:lnSpc>
                <a:spcPct val="100000"/>
              </a:lnSpc>
              <a:buSzPts val="2200"/>
              <a:buFont typeface="Arial" panose="020B0604020202020204" pitchFamily="34" charset="0"/>
              <a:buNone/>
            </a:pPr>
            <a:endParaRPr lang="en-US" sz="2933" b="1" dirty="0">
              <a:latin typeface="Fira Sans Condensed"/>
              <a:ea typeface="Fira Sans Condensed"/>
              <a:cs typeface="Fira Sans Condensed"/>
              <a:sym typeface="Fira Sans Condensed"/>
            </a:endParaRPr>
          </a:p>
        </p:txBody>
      </p:sp>
      <p:grpSp>
        <p:nvGrpSpPr>
          <p:cNvPr id="19" name="Group 18">
            <a:extLst>
              <a:ext uri="{FF2B5EF4-FFF2-40B4-BE49-F238E27FC236}">
                <a16:creationId xmlns:a16="http://schemas.microsoft.com/office/drawing/2014/main" id="{7F34A948-5FD3-61D4-9E23-44FBD849B23A}"/>
              </a:ext>
            </a:extLst>
          </p:cNvPr>
          <p:cNvGrpSpPr/>
          <p:nvPr/>
        </p:nvGrpSpPr>
        <p:grpSpPr>
          <a:xfrm>
            <a:off x="269517" y="2415137"/>
            <a:ext cx="11652966" cy="3822368"/>
            <a:chOff x="686936" y="2262766"/>
            <a:chExt cx="11652966" cy="3822368"/>
          </a:xfrm>
        </p:grpSpPr>
        <p:grpSp>
          <p:nvGrpSpPr>
            <p:cNvPr id="16" name="Group 15">
              <a:extLst>
                <a:ext uri="{FF2B5EF4-FFF2-40B4-BE49-F238E27FC236}">
                  <a16:creationId xmlns:a16="http://schemas.microsoft.com/office/drawing/2014/main" id="{DA1B049B-D94B-2695-9A9D-D401599F68B3}"/>
                </a:ext>
              </a:extLst>
            </p:cNvPr>
            <p:cNvGrpSpPr/>
            <p:nvPr/>
          </p:nvGrpSpPr>
          <p:grpSpPr>
            <a:xfrm>
              <a:off x="686936" y="2262766"/>
              <a:ext cx="10818128" cy="3822368"/>
              <a:chOff x="532500" y="2174275"/>
              <a:chExt cx="7533781" cy="2661910"/>
            </a:xfrm>
          </p:grpSpPr>
          <p:sp>
            <p:nvSpPr>
              <p:cNvPr id="2" name="Google Shape;142;p28">
                <a:extLst>
                  <a:ext uri="{FF2B5EF4-FFF2-40B4-BE49-F238E27FC236}">
                    <a16:creationId xmlns:a16="http://schemas.microsoft.com/office/drawing/2014/main" id="{23AC445F-864F-82E7-F5D1-AF0296D7811C}"/>
                  </a:ext>
                </a:extLst>
              </p:cNvPr>
              <p:cNvSpPr/>
              <p:nvPr/>
            </p:nvSpPr>
            <p:spPr>
              <a:xfrm>
                <a:off x="532500" y="3283525"/>
                <a:ext cx="1457400" cy="714600"/>
              </a:xfrm>
              <a:prstGeom prst="roundRect">
                <a:avLst>
                  <a:gd name="adj" fmla="val 16667"/>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Condensed" panose="020B0503050000020004" pitchFamily="34" charset="0"/>
                  </a:rPr>
                  <a:t>Target Population</a:t>
                </a:r>
                <a:endParaRPr sz="2800" dirty="0">
                  <a:latin typeface="Fira Sans Condensed" panose="020B0503050000020004" pitchFamily="34" charset="0"/>
                </a:endParaRPr>
              </a:p>
            </p:txBody>
          </p:sp>
          <p:sp>
            <p:nvSpPr>
              <p:cNvPr id="3" name="Google Shape;143;p28">
                <a:extLst>
                  <a:ext uri="{FF2B5EF4-FFF2-40B4-BE49-F238E27FC236}">
                    <a16:creationId xmlns:a16="http://schemas.microsoft.com/office/drawing/2014/main" id="{23B18882-92F8-5D6E-8518-A51D4307F0DF}"/>
                  </a:ext>
                </a:extLst>
              </p:cNvPr>
              <p:cNvSpPr/>
              <p:nvPr/>
            </p:nvSpPr>
            <p:spPr>
              <a:xfrm>
                <a:off x="2739700" y="3283525"/>
                <a:ext cx="1457400" cy="714600"/>
              </a:xfrm>
              <a:prstGeom prst="roundRect">
                <a:avLst>
                  <a:gd name="adj" fmla="val 16667"/>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Condensed" panose="020B0503050000020004" pitchFamily="34" charset="0"/>
                  </a:rPr>
                  <a:t>Frame Population</a:t>
                </a:r>
                <a:endParaRPr sz="2800" dirty="0">
                  <a:latin typeface="Fira Sans Condensed" panose="020B0503050000020004" pitchFamily="34" charset="0"/>
                </a:endParaRPr>
              </a:p>
            </p:txBody>
          </p:sp>
          <p:sp>
            <p:nvSpPr>
              <p:cNvPr id="4" name="Google Shape;144;p28">
                <a:extLst>
                  <a:ext uri="{FF2B5EF4-FFF2-40B4-BE49-F238E27FC236}">
                    <a16:creationId xmlns:a16="http://schemas.microsoft.com/office/drawing/2014/main" id="{F3849C75-0863-4C8C-EFC6-50FEF8C9C15B}"/>
                  </a:ext>
                </a:extLst>
              </p:cNvPr>
              <p:cNvSpPr/>
              <p:nvPr/>
            </p:nvSpPr>
            <p:spPr>
              <a:xfrm>
                <a:off x="4946900" y="3283525"/>
                <a:ext cx="1457400" cy="714600"/>
              </a:xfrm>
              <a:prstGeom prst="roundRect">
                <a:avLst>
                  <a:gd name="adj" fmla="val 16667"/>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Condensed" panose="020B0503050000020004" pitchFamily="34" charset="0"/>
                  </a:rPr>
                  <a:t>Sample Population</a:t>
                </a:r>
                <a:endParaRPr sz="2800" dirty="0">
                  <a:latin typeface="Fira Sans Condensed" panose="020B0503050000020004" pitchFamily="34" charset="0"/>
                </a:endParaRPr>
              </a:p>
            </p:txBody>
          </p:sp>
          <p:sp>
            <p:nvSpPr>
              <p:cNvPr id="5" name="Google Shape;146;p28">
                <a:extLst>
                  <a:ext uri="{FF2B5EF4-FFF2-40B4-BE49-F238E27FC236}">
                    <a16:creationId xmlns:a16="http://schemas.microsoft.com/office/drawing/2014/main" id="{049831D1-91AF-2F52-0959-3D9CED0787D8}"/>
                  </a:ext>
                </a:extLst>
              </p:cNvPr>
              <p:cNvSpPr/>
              <p:nvPr/>
            </p:nvSpPr>
            <p:spPr>
              <a:xfrm>
                <a:off x="2024600" y="3579625"/>
                <a:ext cx="680400" cy="12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7;p28">
                <a:extLst>
                  <a:ext uri="{FF2B5EF4-FFF2-40B4-BE49-F238E27FC236}">
                    <a16:creationId xmlns:a16="http://schemas.microsoft.com/office/drawing/2014/main" id="{ED1FBF2B-B1A4-D328-B836-D6A57A4D4D05}"/>
                  </a:ext>
                </a:extLst>
              </p:cNvPr>
              <p:cNvSpPr/>
              <p:nvPr/>
            </p:nvSpPr>
            <p:spPr>
              <a:xfrm>
                <a:off x="4231800" y="3579625"/>
                <a:ext cx="680400" cy="12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8;p28">
                <a:extLst>
                  <a:ext uri="{FF2B5EF4-FFF2-40B4-BE49-F238E27FC236}">
                    <a16:creationId xmlns:a16="http://schemas.microsoft.com/office/drawing/2014/main" id="{6F4D702E-2E47-04BB-0650-C3FC57C2CDF9}"/>
                  </a:ext>
                </a:extLst>
              </p:cNvPr>
              <p:cNvSpPr/>
              <p:nvPr/>
            </p:nvSpPr>
            <p:spPr>
              <a:xfrm>
                <a:off x="6439000" y="3579625"/>
                <a:ext cx="680400" cy="12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9;p28">
                <a:extLst>
                  <a:ext uri="{FF2B5EF4-FFF2-40B4-BE49-F238E27FC236}">
                    <a16:creationId xmlns:a16="http://schemas.microsoft.com/office/drawing/2014/main" id="{F547954C-5A23-CFD2-B395-FB26FC616EF5}"/>
                  </a:ext>
                </a:extLst>
              </p:cNvPr>
              <p:cNvSpPr/>
              <p:nvPr/>
            </p:nvSpPr>
            <p:spPr>
              <a:xfrm>
                <a:off x="1852400" y="2258550"/>
                <a:ext cx="1147200" cy="57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Fira Sans Condensed" panose="020B0503050000020004" pitchFamily="34" charset="0"/>
                  </a:rPr>
                  <a:t>Coverage Error</a:t>
                </a:r>
                <a:endParaRPr sz="1600" dirty="0">
                  <a:latin typeface="Fira Sans Condensed" panose="020B0503050000020004" pitchFamily="34" charset="0"/>
                </a:endParaRPr>
              </a:p>
            </p:txBody>
          </p:sp>
          <p:sp>
            <p:nvSpPr>
              <p:cNvPr id="9" name="Google Shape;150;p28">
                <a:extLst>
                  <a:ext uri="{FF2B5EF4-FFF2-40B4-BE49-F238E27FC236}">
                    <a16:creationId xmlns:a16="http://schemas.microsoft.com/office/drawing/2014/main" id="{3AAE3EAE-3189-579F-3685-46D248F57C04}"/>
                  </a:ext>
                </a:extLst>
              </p:cNvPr>
              <p:cNvSpPr/>
              <p:nvPr/>
            </p:nvSpPr>
            <p:spPr>
              <a:xfrm>
                <a:off x="3998400" y="2258550"/>
                <a:ext cx="1147200" cy="57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latin typeface="Fira Sans Condensed" panose="020B0503050000020004" pitchFamily="34" charset="0"/>
                  </a:rPr>
                  <a:t>Sampling Error</a:t>
                </a:r>
                <a:endParaRPr sz="1600">
                  <a:latin typeface="Fira Sans Condensed" panose="020B0503050000020004" pitchFamily="34" charset="0"/>
                </a:endParaRPr>
              </a:p>
            </p:txBody>
          </p:sp>
          <p:sp>
            <p:nvSpPr>
              <p:cNvPr id="10" name="Google Shape;151;p28">
                <a:extLst>
                  <a:ext uri="{FF2B5EF4-FFF2-40B4-BE49-F238E27FC236}">
                    <a16:creationId xmlns:a16="http://schemas.microsoft.com/office/drawing/2014/main" id="{F4F5B769-4C63-3E65-7B24-E4B85C06E1AD}"/>
                  </a:ext>
                </a:extLst>
              </p:cNvPr>
              <p:cNvSpPr/>
              <p:nvPr/>
            </p:nvSpPr>
            <p:spPr>
              <a:xfrm>
                <a:off x="5491519" y="2174275"/>
                <a:ext cx="2574762" cy="572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Fira Sans Condensed" panose="020B0503050000020004" pitchFamily="34" charset="0"/>
                  </a:rPr>
                  <a:t>Non-</a:t>
                </a:r>
                <a:endParaRPr sz="1600" dirty="0">
                  <a:latin typeface="Fira Sans Condensed" panose="020B0503050000020004" pitchFamily="34" charset="0"/>
                </a:endParaRPr>
              </a:p>
              <a:p>
                <a:pPr marL="0" lvl="0" indent="0" algn="ctr" rtl="0">
                  <a:spcBef>
                    <a:spcPts val="0"/>
                  </a:spcBef>
                  <a:spcAft>
                    <a:spcPts val="0"/>
                  </a:spcAft>
                  <a:buNone/>
                </a:pPr>
                <a:r>
                  <a:rPr lang="en-CA" sz="1600" dirty="0">
                    <a:latin typeface="Fira Sans Condensed" panose="020B0503050000020004" pitchFamily="34" charset="0"/>
                  </a:rPr>
                  <a:t>R</a:t>
                </a:r>
                <a:r>
                  <a:rPr lang="en" sz="1600" dirty="0">
                    <a:latin typeface="Fira Sans Condensed" panose="020B0503050000020004" pitchFamily="34" charset="0"/>
                  </a:rPr>
                  <a:t>esponse, Measurement Error, Processing Error</a:t>
                </a:r>
                <a:endParaRPr sz="1600" dirty="0">
                  <a:latin typeface="Fira Sans Condensed" panose="020B0503050000020004" pitchFamily="34" charset="0"/>
                </a:endParaRPr>
              </a:p>
            </p:txBody>
          </p:sp>
          <p:cxnSp>
            <p:nvCxnSpPr>
              <p:cNvPr id="11" name="Google Shape;152;p28">
                <a:extLst>
                  <a:ext uri="{FF2B5EF4-FFF2-40B4-BE49-F238E27FC236}">
                    <a16:creationId xmlns:a16="http://schemas.microsoft.com/office/drawing/2014/main" id="{F958BD64-2017-206E-ADCC-350E0F90A9D5}"/>
                  </a:ext>
                </a:extLst>
              </p:cNvPr>
              <p:cNvCxnSpPr/>
              <p:nvPr/>
            </p:nvCxnSpPr>
            <p:spPr>
              <a:xfrm rot="10800000">
                <a:off x="4569300" y="2831225"/>
                <a:ext cx="600" cy="762600"/>
              </a:xfrm>
              <a:prstGeom prst="straightConnector1">
                <a:avLst/>
              </a:prstGeom>
              <a:noFill/>
              <a:ln w="9525" cap="flat" cmpd="sng">
                <a:solidFill>
                  <a:schemeClr val="dk2"/>
                </a:solidFill>
                <a:prstDash val="dash"/>
                <a:round/>
                <a:headEnd type="none" w="med" len="med"/>
                <a:tailEnd type="triangle" w="med" len="med"/>
              </a:ln>
            </p:spPr>
          </p:cxnSp>
          <p:cxnSp>
            <p:nvCxnSpPr>
              <p:cNvPr id="12" name="Google Shape;153;p28">
                <a:extLst>
                  <a:ext uri="{FF2B5EF4-FFF2-40B4-BE49-F238E27FC236}">
                    <a16:creationId xmlns:a16="http://schemas.microsoft.com/office/drawing/2014/main" id="{F7381AB1-D010-CC0B-20B7-6523E770AD8D}"/>
                  </a:ext>
                </a:extLst>
              </p:cNvPr>
              <p:cNvCxnSpPr/>
              <p:nvPr/>
            </p:nvCxnSpPr>
            <p:spPr>
              <a:xfrm rot="10800000">
                <a:off x="2364500" y="2831225"/>
                <a:ext cx="600" cy="762600"/>
              </a:xfrm>
              <a:prstGeom prst="straightConnector1">
                <a:avLst/>
              </a:prstGeom>
              <a:noFill/>
              <a:ln w="9525" cap="flat" cmpd="sng">
                <a:solidFill>
                  <a:schemeClr val="dk2"/>
                </a:solidFill>
                <a:prstDash val="dash"/>
                <a:round/>
                <a:headEnd type="none" w="med" len="med"/>
                <a:tailEnd type="triangle" w="med" len="med"/>
              </a:ln>
            </p:spPr>
          </p:cxnSp>
          <p:cxnSp>
            <p:nvCxnSpPr>
              <p:cNvPr id="13" name="Google Shape;154;p28">
                <a:extLst>
                  <a:ext uri="{FF2B5EF4-FFF2-40B4-BE49-F238E27FC236}">
                    <a16:creationId xmlns:a16="http://schemas.microsoft.com/office/drawing/2014/main" id="{AB005999-271B-F551-255C-305A6CE3B667}"/>
                  </a:ext>
                </a:extLst>
              </p:cNvPr>
              <p:cNvCxnSpPr/>
              <p:nvPr/>
            </p:nvCxnSpPr>
            <p:spPr>
              <a:xfrm rot="10800000">
                <a:off x="6778900" y="2800850"/>
                <a:ext cx="600" cy="762600"/>
              </a:xfrm>
              <a:prstGeom prst="straightConnector1">
                <a:avLst/>
              </a:prstGeom>
              <a:noFill/>
              <a:ln w="9525" cap="flat" cmpd="sng">
                <a:solidFill>
                  <a:schemeClr val="dk2"/>
                </a:solidFill>
                <a:prstDash val="dash"/>
                <a:round/>
                <a:headEnd type="none" w="med" len="med"/>
                <a:tailEnd type="triangle" w="med" len="med"/>
              </a:ln>
            </p:spPr>
          </p:cxnSp>
          <p:sp>
            <p:nvSpPr>
              <p:cNvPr id="14" name="Google Shape;155;p28">
                <a:extLst>
                  <a:ext uri="{FF2B5EF4-FFF2-40B4-BE49-F238E27FC236}">
                    <a16:creationId xmlns:a16="http://schemas.microsoft.com/office/drawing/2014/main" id="{FE43428B-0E8E-4BDC-AEF0-14B63C9AC59C}"/>
                  </a:ext>
                </a:extLst>
              </p:cNvPr>
              <p:cNvSpPr/>
              <p:nvPr/>
            </p:nvSpPr>
            <p:spPr>
              <a:xfrm flipH="1">
                <a:off x="978925" y="4034125"/>
                <a:ext cx="7075500" cy="7626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6;p28">
                <a:extLst>
                  <a:ext uri="{FF2B5EF4-FFF2-40B4-BE49-F238E27FC236}">
                    <a16:creationId xmlns:a16="http://schemas.microsoft.com/office/drawing/2014/main" id="{12AE348A-7D1A-98B3-CE4E-8F9E98A51DC8}"/>
                  </a:ext>
                </a:extLst>
              </p:cNvPr>
              <p:cNvSpPr txBox="1"/>
              <p:nvPr/>
            </p:nvSpPr>
            <p:spPr>
              <a:xfrm>
                <a:off x="4067550" y="4450400"/>
                <a:ext cx="1008900" cy="3857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latin typeface="Fira Sans Condensed" panose="020B0503050000020004" pitchFamily="34" charset="0"/>
                  </a:rPr>
                  <a:t>Inference</a:t>
                </a:r>
                <a:endParaRPr b="1" dirty="0">
                  <a:latin typeface="Fira Sans Condensed" panose="020B0503050000020004" pitchFamily="34" charset="0"/>
                </a:endParaRPr>
              </a:p>
            </p:txBody>
          </p:sp>
        </p:grpSp>
        <p:sp>
          <p:nvSpPr>
            <p:cNvPr id="18" name="Google Shape;145;p28">
              <a:extLst>
                <a:ext uri="{FF2B5EF4-FFF2-40B4-BE49-F238E27FC236}">
                  <a16:creationId xmlns:a16="http://schemas.microsoft.com/office/drawing/2014/main" id="{013E339A-8C8E-15F2-01B2-A4F998810E58}"/>
                </a:ext>
              </a:extLst>
            </p:cNvPr>
            <p:cNvSpPr/>
            <p:nvPr/>
          </p:nvSpPr>
          <p:spPr>
            <a:xfrm>
              <a:off x="10254050" y="3838374"/>
              <a:ext cx="2085852" cy="974027"/>
            </a:xfrm>
            <a:prstGeom prst="roundRect">
              <a:avLst>
                <a:gd name="adj" fmla="val 16667"/>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Fira Sans Condensed" panose="020B0503050000020004" pitchFamily="34" charset="0"/>
                </a:rPr>
                <a:t>Respondents</a:t>
              </a:r>
              <a:endParaRPr sz="2400" dirty="0">
                <a:latin typeface="Fira Sans Condensed" panose="020B0503050000020004" pitchFamily="34" charset="0"/>
              </a:endParaRPr>
            </a:p>
          </p:txBody>
        </p:sp>
      </p:grpSp>
    </p:spTree>
    <p:extLst>
      <p:ext uri="{BB962C8B-B14F-4D97-AF65-F5344CB8AC3E}">
        <p14:creationId xmlns:p14="http://schemas.microsoft.com/office/powerpoint/2010/main" val="1371257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F00AC8DF-0656-AC7F-386B-9125FB06698A}"/>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EE52586A-472A-7064-44A6-B8F1BBAD7610}"/>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0714EED1-A59C-E8CA-CDCA-6DB18335905E}"/>
              </a:ext>
            </a:extLst>
          </p:cNvPr>
          <p:cNvSpPr txBox="1">
            <a:spLocks noGrp="1"/>
          </p:cNvSpPr>
          <p:nvPr>
            <p:ph type="subTitle" idx="4294967295"/>
          </p:nvPr>
        </p:nvSpPr>
        <p:spPr>
          <a:xfrm>
            <a:off x="2085661" y="3020290"/>
            <a:ext cx="8020678" cy="2215387"/>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Activities: Evaluating Sampling Strategies</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81093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Today, we will...</a:t>
            </a:r>
            <a:endParaRPr b="1" dirty="0">
              <a:latin typeface="Fira Sans Condensed"/>
              <a:ea typeface="Fira Sans Condensed"/>
              <a:cs typeface="Fira Sans Condensed"/>
              <a:sym typeface="Fira Sans Condensed"/>
            </a:endParaRPr>
          </a:p>
        </p:txBody>
      </p:sp>
      <p:sp>
        <p:nvSpPr>
          <p:cNvPr id="68" name="Google Shape;68;p15"/>
          <p:cNvSpPr txBox="1">
            <a:spLocks noGrp="1"/>
          </p:cNvSpPr>
          <p:nvPr>
            <p:ph type="body" idx="1"/>
          </p:nvPr>
        </p:nvSpPr>
        <p:spPr>
          <a:xfrm>
            <a:off x="415600" y="1536633"/>
            <a:ext cx="10615073" cy="4555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CA" sz="3200" dirty="0">
                <a:latin typeface="Fira Sans Condensed"/>
                <a:ea typeface="Fira Sans Condensed"/>
                <a:cs typeface="Fira Sans Condensed"/>
                <a:sym typeface="Fira Sans Condensed"/>
              </a:rPr>
              <a:t>I</a:t>
            </a:r>
            <a:r>
              <a:rPr lang="en-US" sz="3200" dirty="0" err="1">
                <a:latin typeface="Fira Sans Condensed"/>
                <a:ea typeface="Fira Sans Condensed"/>
                <a:cs typeface="Fira Sans Condensed"/>
                <a:sym typeface="Fira Sans Condensed"/>
              </a:rPr>
              <a:t>dentify</a:t>
            </a:r>
            <a:r>
              <a:rPr lang="en-US" sz="3200" dirty="0">
                <a:latin typeface="Fira Sans Condensed"/>
                <a:ea typeface="Fira Sans Condensed"/>
                <a:cs typeface="Fira Sans Condensed"/>
                <a:sym typeface="Fira Sans Condensed"/>
              </a:rPr>
              <a:t> sources of error in sampling and survey methodology</a:t>
            </a:r>
          </a:p>
          <a:p>
            <a:pPr indent="-491054">
              <a:buSzPts val="2200"/>
              <a:buFont typeface="Fira Sans Condensed"/>
              <a:buChar char="●"/>
            </a:pPr>
            <a:r>
              <a:rPr lang="en-US" sz="3200" dirty="0">
                <a:latin typeface="Fira Sans Condensed"/>
                <a:ea typeface="Fira Sans Condensed"/>
                <a:cs typeface="Fira Sans Condensed"/>
                <a:sym typeface="Fira Sans Condensed"/>
              </a:rPr>
              <a:t>Distinguish between different types of errors, such as variance and bias, sampling and non-sampling errors, etc.</a:t>
            </a:r>
          </a:p>
          <a:p>
            <a:pPr indent="-491054">
              <a:buSzPts val="2200"/>
              <a:buFont typeface="Fira Sans Condensed"/>
              <a:buChar char="●"/>
            </a:pPr>
            <a:endParaRPr sz="3200" dirty="0">
              <a:latin typeface="Fira Sans Condensed"/>
              <a:ea typeface="Fira Sans Condensed"/>
              <a:cs typeface="Fira Sans Condensed"/>
              <a:sym typeface="Fira Sans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3336BE72-507C-5055-4588-0950F11035B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DA1EEE1A-F1B9-B779-5192-B3F993C33CA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Activity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EE77003F-9E3E-BF20-D762-EB107A755F28}"/>
              </a:ext>
            </a:extLst>
          </p:cNvPr>
          <p:cNvSpPr txBox="1">
            <a:spLocks noGrp="1"/>
          </p:cNvSpPr>
          <p:nvPr>
            <p:ph type="body" idx="1"/>
          </p:nvPr>
        </p:nvSpPr>
        <p:spPr>
          <a:xfrm>
            <a:off x="206477" y="1433397"/>
            <a:ext cx="11569923" cy="4687184"/>
          </a:xfrm>
          <a:prstGeom prst="rect">
            <a:avLst/>
          </a:prstGeom>
        </p:spPr>
        <p:txBody>
          <a:bodyPr spcFirstLastPara="1" vert="horz" wrap="square" lIns="121900" tIns="121900" rIns="121900" bIns="121900" rtlCol="0" anchor="t" anchorCtr="0">
            <a:normAutofit lnSpcReduction="10000"/>
          </a:bodyPr>
          <a:lstStyle/>
          <a:p>
            <a:pPr marL="118531" indent="0">
              <a:lnSpc>
                <a:spcPct val="100000"/>
              </a:lnSpc>
              <a:buSzPts val="2200"/>
              <a:buNone/>
            </a:pPr>
            <a:r>
              <a:rPr lang="en-US" sz="2933" dirty="0">
                <a:latin typeface="Fira Sans Condensed"/>
                <a:ea typeface="Fira Sans Condensed"/>
                <a:cs typeface="Fira Sans Condensed"/>
                <a:sym typeface="Fira Sans Condensed"/>
              </a:rPr>
              <a:t>Suppose U of T has 10,000 part-time students (the population). We are interested in the average money a part-time student spends on books. We take two different samples.  First, we use convenience sampling and survey ten students from an organic chemistry class. Many of these students are taking first term calculus. The amount of money they spend on books is as follows:  $128, $87, $173, $116, $130, $204, $147, $189, $93, $153  The second sample is taken using a list of senior citizens who take P.E. classes and taking every fifth senior citizen on the list, for a total of ten senior citizens. They spend:  $50, $40, $36, $15, $50, $100, $40 $53, $22, $22. It is unlikely that any student is in both samples. </a:t>
            </a:r>
            <a:endParaRPr lang="en-US" sz="2933" b="1" dirty="0">
              <a:latin typeface="Fira Sans Condensed"/>
              <a:ea typeface="Fira Sans Condensed"/>
              <a:cs typeface="Fira Sans Condensed"/>
              <a:sym typeface="Fira Sans Condensed"/>
            </a:endParaRPr>
          </a:p>
        </p:txBody>
      </p:sp>
      <p:sp>
        <p:nvSpPr>
          <p:cNvPr id="3" name="TextBox 2">
            <a:extLst>
              <a:ext uri="{FF2B5EF4-FFF2-40B4-BE49-F238E27FC236}">
                <a16:creationId xmlns:a16="http://schemas.microsoft.com/office/drawing/2014/main" id="{A2345960-A227-1BAF-CA2A-7F1247537A3C}"/>
              </a:ext>
            </a:extLst>
          </p:cNvPr>
          <p:cNvSpPr txBox="1"/>
          <p:nvPr/>
        </p:nvSpPr>
        <p:spPr>
          <a:xfrm>
            <a:off x="624723" y="5643527"/>
            <a:ext cx="11360800" cy="954107"/>
          </a:xfrm>
          <a:prstGeom prst="rect">
            <a:avLst/>
          </a:prstGeom>
          <a:noFill/>
        </p:spPr>
        <p:txBody>
          <a:bodyPr wrap="square">
            <a:spAutoFit/>
          </a:bodyPr>
          <a:lstStyle/>
          <a:p>
            <a:pPr rtl="0">
              <a:spcBef>
                <a:spcPts val="0"/>
              </a:spcBef>
              <a:spcAft>
                <a:spcPts val="1200"/>
              </a:spcAft>
            </a:pPr>
            <a:r>
              <a:rPr lang="en-US" sz="2800" b="1" i="0" u="none" strike="noStrike" dirty="0">
                <a:effectLst/>
                <a:latin typeface="Fira Sans Condensed" panose="020B0503050000020004" pitchFamily="34" charset="0"/>
              </a:rPr>
              <a:t>Do you think that either of these samples is representative of the entire 10,000 part-time student population? Why? </a:t>
            </a:r>
            <a:endParaRPr lang="en-US" sz="2800" dirty="0">
              <a:effectLst/>
              <a:latin typeface="Fira Sans Condensed" panose="020B0503050000020004" pitchFamily="34" charset="0"/>
            </a:endParaRPr>
          </a:p>
        </p:txBody>
      </p:sp>
    </p:spTree>
    <p:extLst>
      <p:ext uri="{BB962C8B-B14F-4D97-AF65-F5344CB8AC3E}">
        <p14:creationId xmlns:p14="http://schemas.microsoft.com/office/powerpoint/2010/main" val="2786891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B1307EC4-0F2A-2BF6-033F-379B2D51681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C7029E66-9888-0195-0284-D457182D74F9}"/>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Activity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7F70CE0-3A03-9FCF-C520-5BFDA5F3DCAD}"/>
              </a:ext>
            </a:extLst>
          </p:cNvPr>
          <p:cNvSpPr txBox="1">
            <a:spLocks noGrp="1"/>
          </p:cNvSpPr>
          <p:nvPr>
            <p:ph type="body" idx="1"/>
          </p:nvPr>
        </p:nvSpPr>
        <p:spPr>
          <a:xfrm>
            <a:off x="206477" y="1433397"/>
            <a:ext cx="11569923" cy="4687184"/>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A local radio station has a fanbase of 20,000 listeners. The station wants to know if its audience would prefer more music or more talk shows. Asking all 20,000 listeners is an almost impossible task. The station uses convenience sampling and surveys the first 200 people they meet at one of the station’s music concert events. 24 people said they’d prefer more talk shows, and 176 people said they’d prefer more music. </a:t>
            </a:r>
            <a:endParaRPr lang="en-US" sz="2933" b="1" dirty="0">
              <a:latin typeface="Fira Sans Condensed"/>
              <a:ea typeface="Fira Sans Condensed"/>
              <a:cs typeface="Fira Sans Condensed"/>
              <a:sym typeface="Fira Sans Condensed"/>
            </a:endParaRPr>
          </a:p>
        </p:txBody>
      </p:sp>
      <p:sp>
        <p:nvSpPr>
          <p:cNvPr id="3" name="TextBox 2">
            <a:extLst>
              <a:ext uri="{FF2B5EF4-FFF2-40B4-BE49-F238E27FC236}">
                <a16:creationId xmlns:a16="http://schemas.microsoft.com/office/drawing/2014/main" id="{2FE47EDD-4584-0393-2388-D7C1C9AC403F}"/>
              </a:ext>
            </a:extLst>
          </p:cNvPr>
          <p:cNvSpPr txBox="1"/>
          <p:nvPr/>
        </p:nvSpPr>
        <p:spPr>
          <a:xfrm>
            <a:off x="624723" y="4788120"/>
            <a:ext cx="11360800" cy="954107"/>
          </a:xfrm>
          <a:prstGeom prst="rect">
            <a:avLst/>
          </a:prstGeom>
          <a:noFill/>
        </p:spPr>
        <p:txBody>
          <a:bodyPr wrap="square">
            <a:spAutoFit/>
          </a:bodyPr>
          <a:lstStyle/>
          <a:p>
            <a:pPr rtl="0">
              <a:spcBef>
                <a:spcPts val="0"/>
              </a:spcBef>
              <a:spcAft>
                <a:spcPts val="1200"/>
              </a:spcAft>
            </a:pPr>
            <a:r>
              <a:rPr lang="en-US" sz="2800" b="1" i="0" u="none" strike="noStrike" dirty="0">
                <a:effectLst/>
                <a:latin typeface="Fira Sans Condensed" panose="020B0503050000020004" pitchFamily="34" charset="0"/>
              </a:rPr>
              <a:t>Do you think that either of these samples is representative of the entire 20,000 listener population? Why? </a:t>
            </a:r>
            <a:endParaRPr lang="en-US" sz="2800" dirty="0">
              <a:effectLst/>
              <a:latin typeface="Fira Sans Condensed" panose="020B0503050000020004" pitchFamily="34" charset="0"/>
            </a:endParaRPr>
          </a:p>
        </p:txBody>
      </p:sp>
    </p:spTree>
    <p:extLst>
      <p:ext uri="{BB962C8B-B14F-4D97-AF65-F5344CB8AC3E}">
        <p14:creationId xmlns:p14="http://schemas.microsoft.com/office/powerpoint/2010/main" val="1993053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5843DAB8-1874-F61E-63BE-2AE24A1C358B}"/>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F8198339-975C-ECE2-9926-DDBAB81FF04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Activity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F0E2A96-B7E8-A2C3-3FF6-FFE06A690EBB}"/>
              </a:ext>
            </a:extLst>
          </p:cNvPr>
          <p:cNvSpPr txBox="1">
            <a:spLocks noGrp="1"/>
          </p:cNvSpPr>
          <p:nvPr>
            <p:ph type="body" idx="1"/>
          </p:nvPr>
        </p:nvSpPr>
        <p:spPr>
          <a:xfrm>
            <a:off x="709245" y="1507138"/>
            <a:ext cx="10773510" cy="5114887"/>
          </a:xfrm>
          <a:prstGeom prst="rect">
            <a:avLst/>
          </a:prstGeom>
        </p:spPr>
        <p:txBody>
          <a:bodyPr spcFirstLastPara="1" vert="horz" wrap="square" lIns="121900" tIns="121900" rIns="121900" bIns="121900" rtlCol="0" anchor="t" anchorCtr="0">
            <a:normAutofit lnSpcReduction="10000"/>
          </a:bodyPr>
          <a:lstStyle/>
          <a:p>
            <a:pPr marL="118531" indent="0">
              <a:lnSpc>
                <a:spcPct val="100000"/>
              </a:lnSpc>
              <a:buSzPts val="2200"/>
              <a:buNone/>
            </a:pPr>
            <a:r>
              <a:rPr lang="en-US" sz="2933" dirty="0">
                <a:latin typeface="Fira Sans Condensed"/>
                <a:ea typeface="Fira Sans Condensed"/>
                <a:cs typeface="Fira Sans Condensed"/>
                <a:sym typeface="Fira Sans Condensed"/>
              </a:rPr>
              <a:t>Airline companies are interested in the consistency of the number of babies on each flight, so that they have adequate safety equipment. Suppose an airline conducts a survey. Over Thanksgiving weekend, it surveys six flights from Toronto to Montreal to determine the number of babies on the flights. It determines the amount of safety equipment needed by the result of that study.</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632881" indent="-514350">
              <a:lnSpc>
                <a:spcPct val="100000"/>
              </a:lnSpc>
              <a:buSzPts val="2200"/>
              <a:buAutoNum type="arabicPeriod"/>
            </a:pPr>
            <a:r>
              <a:rPr lang="en-US" sz="2933" b="1" dirty="0">
                <a:latin typeface="Fira Sans Condensed"/>
                <a:ea typeface="Fira Sans Condensed"/>
                <a:cs typeface="Fira Sans Condensed"/>
                <a:sym typeface="Fira Sans Condensed"/>
              </a:rPr>
              <a:t>List three potential sources of error in how the survey was conducted.</a:t>
            </a:r>
          </a:p>
          <a:p>
            <a:pPr marL="632881" indent="-514350">
              <a:lnSpc>
                <a:spcPct val="100000"/>
              </a:lnSpc>
              <a:buSzPts val="2200"/>
              <a:buAutoNum type="arabicPeriod"/>
            </a:pPr>
            <a:r>
              <a:rPr lang="en-US" sz="2933" b="1" dirty="0">
                <a:latin typeface="Fira Sans Condensed"/>
                <a:ea typeface="Fira Sans Condensed"/>
                <a:cs typeface="Fira Sans Condensed"/>
                <a:sym typeface="Fira Sans Condensed"/>
              </a:rPr>
              <a:t>List three ways that you would improve the survey if it were to be repeated. </a:t>
            </a:r>
          </a:p>
        </p:txBody>
      </p:sp>
    </p:spTree>
    <p:extLst>
      <p:ext uri="{BB962C8B-B14F-4D97-AF65-F5344CB8AC3E}">
        <p14:creationId xmlns:p14="http://schemas.microsoft.com/office/powerpoint/2010/main" val="848874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DD0E9F86-94B9-4729-6970-34AF95DA90F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017235E1-2147-C5E0-4A19-A89B8AC5D3A2}"/>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Activity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9225F50-1767-47CF-2982-E7D778CFC1C1}"/>
              </a:ext>
            </a:extLst>
          </p:cNvPr>
          <p:cNvSpPr txBox="1">
            <a:spLocks noGrp="1"/>
          </p:cNvSpPr>
          <p:nvPr>
            <p:ph type="body" idx="1"/>
          </p:nvPr>
        </p:nvSpPr>
        <p:spPr>
          <a:xfrm>
            <a:off x="415600" y="1536632"/>
            <a:ext cx="11360800" cy="5321367"/>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Documentation of data collection and sampling approaches is a necessary part of doing good data science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 need to be able to produce this documentation but also to read it and extract the necessary information</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b="1" dirty="0">
                <a:latin typeface="Fira Sans Condensed"/>
                <a:ea typeface="Fira Sans Condensed"/>
                <a:cs typeface="Fira Sans Condensed"/>
                <a:sym typeface="Fira Sans Condensed"/>
              </a:rPr>
              <a:t>For this activity:</a:t>
            </a:r>
          </a:p>
          <a:p>
            <a:pPr indent="-491054">
              <a:lnSpc>
                <a:spcPct val="100000"/>
              </a:lnSpc>
              <a:buSzPts val="2200"/>
              <a:buFont typeface="Fira Sans Condensed"/>
              <a:buChar char="●"/>
            </a:pPr>
            <a:r>
              <a:rPr lang="en-US" sz="2933" b="1" dirty="0">
                <a:latin typeface="Fira Sans Condensed"/>
                <a:ea typeface="Fira Sans Condensed"/>
                <a:cs typeface="Fira Sans Condensed"/>
                <a:sym typeface="Fira Sans Condensed"/>
              </a:rPr>
              <a:t>Explore the data documentation for the 2014 American Community Survey (</a:t>
            </a:r>
            <a:r>
              <a:rPr lang="en-US" sz="2933" b="1" dirty="0">
                <a:latin typeface="Fira Sans Condensed"/>
                <a:ea typeface="Fira Sans Condensed"/>
                <a:cs typeface="Fira Sans Condensed"/>
                <a:sym typeface="Fira Sans Condensed"/>
                <a:hlinkClick r:id="rId3"/>
              </a:rPr>
              <a:t>https://www.census.gov/history/pdf/acsdesign-methodology2014.pdf</a:t>
            </a:r>
            <a:r>
              <a:rPr lang="en-US" sz="2933" b="1" dirty="0">
                <a:latin typeface="Fira Sans Condensed"/>
                <a:ea typeface="Fira Sans Condensed"/>
                <a:cs typeface="Fira Sans Condensed"/>
                <a:sym typeface="Fira Sans Condensed"/>
              </a:rPr>
              <a:t> )</a:t>
            </a:r>
          </a:p>
          <a:p>
            <a:pPr indent="-491054">
              <a:lnSpc>
                <a:spcPct val="100000"/>
              </a:lnSpc>
              <a:buSzPts val="2200"/>
              <a:buFont typeface="Fira Sans Condensed"/>
              <a:buChar char="●"/>
            </a:pPr>
            <a:r>
              <a:rPr lang="en-US" sz="2933" b="1" dirty="0">
                <a:latin typeface="Fira Sans Condensed"/>
                <a:ea typeface="Fira Sans Condensed"/>
                <a:cs typeface="Fira Sans Condensed"/>
                <a:sym typeface="Fira Sans Condensed"/>
              </a:rPr>
              <a:t>Find our how the survey administrators dealt with nonresponse, processing error, coverage error, and measurement error</a:t>
            </a:r>
          </a:p>
        </p:txBody>
      </p:sp>
    </p:spTree>
    <p:extLst>
      <p:ext uri="{BB962C8B-B14F-4D97-AF65-F5344CB8AC3E}">
        <p14:creationId xmlns:p14="http://schemas.microsoft.com/office/powerpoint/2010/main" val="159299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Variance and Bias</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15398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68AB581-A5C9-8A66-E4C9-FD7624C656DC}"/>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EA9350E-3835-4ED0-EE0A-6A1FB301E99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What are variance vs bias?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22E16A5-B0AB-1F17-BFA8-E7FE916B2D0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solidFill>
                  <a:srgbClr val="00B050"/>
                </a:solidFill>
                <a:latin typeface="Fira Sans Condensed"/>
                <a:sym typeface="Fira Sans Condensed"/>
              </a:rPr>
              <a:t>Variance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Random error</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Describes the variability of our calculated quantities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We want to minimize this</a:t>
            </a:r>
          </a:p>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Bias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Systematic error</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Difference between the calculated (sample) and true quantities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We want to eliminate this (is it possible?)</a:t>
            </a:r>
          </a:p>
        </p:txBody>
      </p:sp>
    </p:spTree>
    <p:extLst>
      <p:ext uri="{BB962C8B-B14F-4D97-AF65-F5344CB8AC3E}">
        <p14:creationId xmlns:p14="http://schemas.microsoft.com/office/powerpoint/2010/main" val="411090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1E2F8F36-65FD-DAC9-47CB-84E9A65E00A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B15B77C1-F728-243A-5E2D-306547FB55E0}"/>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US" b="1" dirty="0">
                <a:latin typeface="Fira Sans Condensed"/>
                <a:ea typeface="Fira Sans Condensed"/>
                <a:cs typeface="Fira Sans Condensed"/>
                <a:sym typeface="Fira Sans Condensed"/>
              </a:rPr>
              <a:t>What are variance vs bias?</a:t>
            </a:r>
          </a:p>
        </p:txBody>
      </p:sp>
      <p:pic>
        <p:nvPicPr>
          <p:cNvPr id="1026" name="Picture 2">
            <a:extLst>
              <a:ext uri="{FF2B5EF4-FFF2-40B4-BE49-F238E27FC236}">
                <a16:creationId xmlns:a16="http://schemas.microsoft.com/office/drawing/2014/main" id="{45311AD7-5230-333E-2DA1-F857E2A48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021" y="1806933"/>
            <a:ext cx="9421957"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60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DFCD0241-8F95-7D28-512F-FF7736FC4F25}"/>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158564A5-AB1B-6EEB-2ACC-495A71343133}"/>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3BACC0AC-96D8-8276-2832-9C21017F60E8}"/>
              </a:ext>
            </a:extLst>
          </p:cNvPr>
          <p:cNvSpPr txBox="1">
            <a:spLocks noGrp="1"/>
          </p:cNvSpPr>
          <p:nvPr>
            <p:ph type="subTitle" idx="4294967295"/>
          </p:nvPr>
        </p:nvSpPr>
        <p:spPr>
          <a:xfrm>
            <a:off x="2085661" y="3020291"/>
            <a:ext cx="8020678" cy="1454728"/>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Types of Errors</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53323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A27D7BD-B1EB-F1D9-28D3-DB8DAF9FA38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2B796425-0AF5-9888-8898-7211810B74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Sampling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A093EBC-313D-8A77-D551-FA4B8EF6595E}"/>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Error that results from taking a given sample instead of measuring the whole population; </a:t>
            </a:r>
            <a:r>
              <a:rPr lang="en-US" sz="2933" b="1" dirty="0">
                <a:latin typeface="Fira Sans Condensed"/>
                <a:ea typeface="Fira Sans Condensed"/>
                <a:cs typeface="Fira Sans Condensed"/>
                <a:sym typeface="Fira Sans Condensed"/>
              </a:rPr>
              <a:t>error from variance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Different samples will likely produce different sample statistics, and these sample statistics will likely be different from the true population parameter</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Sampling error can only be avoided if the frame population and sample population are exactly the same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General rule: smaller sample size produces greater sampling error</a:t>
            </a:r>
          </a:p>
        </p:txBody>
      </p:sp>
    </p:spTree>
    <p:extLst>
      <p:ext uri="{BB962C8B-B14F-4D97-AF65-F5344CB8AC3E}">
        <p14:creationId xmlns:p14="http://schemas.microsoft.com/office/powerpoint/2010/main" val="341367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5C98E8AA-59A8-759A-5CB2-1E1CA38D7E51}"/>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FA78B04F-2910-1561-F6E4-9427F26B607A}"/>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Non-Sampling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3956090E-DDE0-5D5B-F6E4-1E693B78D500}"/>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Does not occur as a result of sample variability</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Often systemic (e.g. because of study design or some characteristic of the population)</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Includes selection bias, measurement error, nonresponse</a:t>
            </a:r>
          </a:p>
        </p:txBody>
      </p:sp>
    </p:spTree>
    <p:extLst>
      <p:ext uri="{BB962C8B-B14F-4D97-AF65-F5344CB8AC3E}">
        <p14:creationId xmlns:p14="http://schemas.microsoft.com/office/powerpoint/2010/main" val="248855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216EE9BC-C4B7-8749-9FFC-179708E98D7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E249BC10-8E2A-04B7-3B7A-204D014653AC}"/>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Selection Bias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37184AB1-2AA9-EB73-3D1A-D27B3B441FD8}"/>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When some population units are unintentionally excluded from the sample population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Sources: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Selection procedure depends on some characteristic associated with what we’re measuring</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Substituting a convenient respondent when one is not available</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Only sampling volunteers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Coverage error</a:t>
            </a:r>
          </a:p>
        </p:txBody>
      </p:sp>
    </p:spTree>
    <p:extLst>
      <p:ext uri="{BB962C8B-B14F-4D97-AF65-F5344CB8AC3E}">
        <p14:creationId xmlns:p14="http://schemas.microsoft.com/office/powerpoint/2010/main" val="3381387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TotalTime>
  <Words>1097</Words>
  <Application>Microsoft Office PowerPoint</Application>
  <PresentationFormat>Widescreen</PresentationFormat>
  <Paragraphs>100</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Fira Sans Condensed</vt:lpstr>
      <vt:lpstr>Office Theme</vt:lpstr>
      <vt:lpstr>Sampling</vt:lpstr>
      <vt:lpstr>Today, we will...</vt:lpstr>
      <vt:lpstr>PowerPoint Presentation</vt:lpstr>
      <vt:lpstr>What are variance vs bias?</vt:lpstr>
      <vt:lpstr>What are variance vs bias?</vt:lpstr>
      <vt:lpstr>PowerPoint Presentation</vt:lpstr>
      <vt:lpstr>Sampling Error</vt:lpstr>
      <vt:lpstr>Non-Sampling Error</vt:lpstr>
      <vt:lpstr>Selection Bias</vt:lpstr>
      <vt:lpstr>Selection Bias produces Coverage Error</vt:lpstr>
      <vt:lpstr>So how do we measure coverage?</vt:lpstr>
      <vt:lpstr>Measurement Error</vt:lpstr>
      <vt:lpstr>Nonresponse</vt:lpstr>
      <vt:lpstr>Types of Nonresponse</vt:lpstr>
      <vt:lpstr>Nonresponse can lead to…</vt:lpstr>
      <vt:lpstr>Processing Error</vt:lpstr>
      <vt:lpstr>Total Survey Error</vt:lpstr>
      <vt:lpstr>PowerPoint Presentation</vt:lpstr>
      <vt:lpstr>PowerPoint Presentation</vt:lpstr>
      <vt:lpstr>Activity</vt:lpstr>
      <vt:lpstr>Activity</vt:lpstr>
      <vt:lpstr>Activity</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Ciara Zogheib</dc:creator>
  <cp:lastModifiedBy>Ciara Zogheib</cp:lastModifiedBy>
  <cp:revision>7</cp:revision>
  <dcterms:created xsi:type="dcterms:W3CDTF">2024-03-01T16:00:47Z</dcterms:created>
  <dcterms:modified xsi:type="dcterms:W3CDTF">2024-04-02T20:55:40Z</dcterms:modified>
</cp:coreProperties>
</file>