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337" r:id="rId4"/>
    <p:sldId id="320" r:id="rId5"/>
    <p:sldId id="259" r:id="rId6"/>
    <p:sldId id="319" r:id="rId7"/>
    <p:sldId id="322" r:id="rId8"/>
    <p:sldId id="323" r:id="rId9"/>
    <p:sldId id="321" r:id="rId10"/>
    <p:sldId id="324" r:id="rId11"/>
    <p:sldId id="325" r:id="rId12"/>
    <p:sldId id="326" r:id="rId13"/>
    <p:sldId id="328" r:id="rId14"/>
    <p:sldId id="268" r:id="rId15"/>
    <p:sldId id="269" r:id="rId16"/>
    <p:sldId id="270" r:id="rId17"/>
    <p:sldId id="329" r:id="rId18"/>
    <p:sldId id="273" r:id="rId19"/>
    <p:sldId id="274" r:id="rId20"/>
    <p:sldId id="275" r:id="rId21"/>
    <p:sldId id="276" r:id="rId22"/>
    <p:sldId id="330" r:id="rId23"/>
    <p:sldId id="278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92" r:id="rId32"/>
    <p:sldId id="293" r:id="rId33"/>
    <p:sldId id="294" r:id="rId34"/>
    <p:sldId id="295" r:id="rId35"/>
    <p:sldId id="331" r:id="rId36"/>
    <p:sldId id="297" r:id="rId37"/>
    <p:sldId id="298" r:id="rId38"/>
    <p:sldId id="338" r:id="rId39"/>
    <p:sldId id="332" r:id="rId40"/>
    <p:sldId id="300" r:id="rId41"/>
    <p:sldId id="301" r:id="rId42"/>
    <p:sldId id="333" r:id="rId43"/>
    <p:sldId id="304" r:id="rId44"/>
    <p:sldId id="306" r:id="rId45"/>
    <p:sldId id="307" r:id="rId46"/>
    <p:sldId id="334" r:id="rId47"/>
    <p:sldId id="313" r:id="rId48"/>
    <p:sldId id="339" r:id="rId49"/>
    <p:sldId id="336" r:id="rId50"/>
    <p:sldId id="33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2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7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66727-9F67-43B3-B1C8-DCF7E2E0765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1BB83-DA9B-4124-9EEC-1364184136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83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ca5a18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ca5a18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F19234C-B23A-B745-EFE0-A8F71429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DA65A376-10B9-9193-EDE6-380DA358B3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B9CB6E07-8D7C-A2AA-3AC2-CC0A19D5D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935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7E847C6-53B0-C758-4653-B686BF908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E60D963D-8DD6-C9D1-DADA-9FCE10DD3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FF542D5E-065A-97E5-5030-72596B278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700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C5BAE79-0662-C41C-12B3-1B36A4092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737F6067-7F32-C5A0-E943-5FDAB2166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94D69F6D-E178-7151-9F95-C77C82B92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837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3973e2f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3973e2fa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973e2fa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973e2fa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3973e2fa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3973e2fa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E6E3C163-42BB-1FA6-AC90-A2C4C33B2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D27F776A-8A7B-3028-67F8-05F9AEC5C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A7567875-8EE7-5778-8C8F-2A55FBFC51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908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3973e2fa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3973e2fa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973e2fa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973e2fa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3973e2fa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3973e2fa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3973e2fa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3973e2fa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C1A24A00-55AC-0EAB-CEDB-847FB6AB7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071BD576-1F84-0C12-9BA9-D673B185F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E3869A70-BE1E-A815-1724-1CB900702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286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3973e2fa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3973e2fab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13973e2fa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13973e2fa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3973e2fab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13973e2fab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3973e2fab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13973e2fab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3973e2fab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3973e2fab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As an exercise, go through 5 choose 2 and the logic behind the equation.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13973e2fab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13973e2fab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4bc0d320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14bc0d320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bc0d320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bc0d320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9e86df8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c9e86df8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9024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3973e2fa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3973e2fa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4bc0d320e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4bc0d320e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4bc0d320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4bc0d320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14bc0d320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14bc0d320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59206B4-6427-AB5C-9033-4B73B092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A41D4016-532D-718D-9468-4AA8E475F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5C68F648-0D37-503D-2F28-83B575F42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1362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13973e2fab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13973e2fab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3973e2fab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13973e2fab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2c64b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2c64b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A1A4054-925C-6916-7E0A-566DDB93E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0115815A-1843-1635-8495-4BB7A8055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E12472F8-1542-1564-7744-6A82A1830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3504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3973e2fab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13973e2fab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3973e2fa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3973e2fa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D0905D3-E8A8-40F8-61E6-D055B3D9F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B1A2C3BD-5D98-7D05-88E7-703FFD9778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F13EC45B-F099-CABE-4E1F-9756310DBD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270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3973e2fab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3973e2fab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Walk through a simple proof deriving the computational formula for variance from the usual formula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14bc0d32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14bc0d32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4bc0d320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4bc0d320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BD7CFC1-15AD-9378-19CF-FB0B5347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c9e86df84_0_0:notes">
            <a:extLst>
              <a:ext uri="{FF2B5EF4-FFF2-40B4-BE49-F238E27FC236}">
                <a16:creationId xmlns:a16="http://schemas.microsoft.com/office/drawing/2014/main" id="{FF8A8BBB-814C-A4B0-DD31-FA4A89D23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c9e86df84_0_0:notes">
            <a:extLst>
              <a:ext uri="{FF2B5EF4-FFF2-40B4-BE49-F238E27FC236}">
                <a16:creationId xmlns:a16="http://schemas.microsoft.com/office/drawing/2014/main" id="{45BDB744-97D8-82C2-023C-27425F33CA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3544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14bc0d320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14bc0d320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Open R file “5.1-Probability-CLT Demo.R” and work through the demo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c2c64b9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c2c64b9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7545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7BFA452-6E82-425F-D0CA-893ACDCB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C6926459-67A7-8AB8-B49C-0FF0C548E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4B6C804D-CB03-9119-DDDF-F699A157B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5188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58A20F20-DB20-C828-DA02-932595AC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3BB18DD9-C510-D63A-66DF-2EFC3942D3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0000747D-E964-BE9C-A8B9-2EA3AC293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512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3D252300-D4CC-795E-BFA1-E5470A0E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9F4982EB-9FEE-F7AC-33D0-4175141116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9789BB8D-7B16-D8F4-E917-6D4FA4047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74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458FE23D-9A49-E783-9AC4-CA01690E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2D60DE22-5D5E-2DE2-76BE-DB56347A4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4E564B12-2D09-0A05-8C42-AC09153CBB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829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52058EDA-ECEB-12CD-AD70-F73F8CED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C4503A28-4665-E6B7-FE21-E085DEE31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DB665F87-0784-17CF-3D10-EE118D05D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467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9662CCB-E892-0990-BA64-496A34803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7FA3C280-3A54-9C03-5FFB-6C50BA1D7A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DDF2C6CD-D472-F16D-3CD0-2CF721B72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053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B01BB857-122C-84EC-3910-FF8D5ED0A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faca5a184d_0_95:notes">
            <a:extLst>
              <a:ext uri="{FF2B5EF4-FFF2-40B4-BE49-F238E27FC236}">
                <a16:creationId xmlns:a16="http://schemas.microsoft.com/office/drawing/2014/main" id="{8AD03583-3031-0E31-C306-57D69D8CD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faca5a184d_0_95:notes">
            <a:extLst>
              <a:ext uri="{FF2B5EF4-FFF2-40B4-BE49-F238E27FC236}">
                <a16:creationId xmlns:a16="http://schemas.microsoft.com/office/drawing/2014/main" id="{06E8A729-7128-1CC4-C6E1-F11C37990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69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6631-945C-A43B-455F-7126D23B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01817-147A-1645-3252-D8618D210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D7B8C-47CD-DBEE-ED9C-CF75AB6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E962-DB92-0436-825A-40380979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90A90-BBD5-253E-9A5C-0B90EE59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90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0950-587A-6634-1C39-70DAD925F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29B75-141D-DD90-7205-4A551A86C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DC90-1E19-9B56-D74E-FDB7A35C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459C-0808-1E8B-52D9-89DFEBA1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B001-007E-4A57-3716-188428A9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624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71F78-B1D6-ACF2-77DC-A5E62B4DA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77684-9BD6-1044-F502-03AFB30C6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B61B6-36BD-796B-6CCE-F6C87F14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EC49-AB0C-DBF9-789C-87F2D322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BA61F-19BF-2EA9-16BB-3908B5EE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469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37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4E4F-CF1A-28E3-5879-DC3E2AAF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921D5-F957-50CF-03AA-9ADAF094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C7D8E-EABC-BDB5-F79F-F1A85B74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B664-0F6F-A06A-03F8-C928B906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BE9C-705B-AE1F-5C48-5FC4C6EE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077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9427-264D-B632-1337-5F63B1EA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009E-BE25-A5F3-13B5-5676A9204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F10EE-1651-EFA0-EFFE-21826B63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EBB8-2615-1464-7EB4-A2CEE57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2932B-FE0F-03CD-CB42-8A6D4C1B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F762-624C-FDEB-D0B0-E79CA13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276EA-8F69-7234-4DA4-7FBBA2DE7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0174-063D-3BB1-C357-CA1A48D6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5356F-5D8C-28D9-9948-6320FE0F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79853-E48C-C829-5C88-CF6E7714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77DA6-3E57-CB01-8400-BB74316F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353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141B-154F-C641-1482-1312D603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B3B1F-2D92-74F2-3D86-319BE074C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B79AC-9E18-79EF-6179-9B452F7E6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EA1915-B9EB-8B2F-2116-2BCE9FFC3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F032B-8CD1-CD84-A3B7-79960FD1F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215E4-FBAB-DE41-85C0-CA696414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95DE3A-0085-11F8-42D9-D04039DD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02194-E69D-8274-08BD-F5666D9B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6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5188C-2A1B-1871-C107-FC0D845E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5C053-53F6-EDF9-6777-9F42A34D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C6D15-5F6A-FED3-2E4F-859C02DE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4E444F-95BE-4356-F42F-A9C05B9B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459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02DA8-3D7E-1C4B-2A6C-FAFB98B7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60157-CA81-3287-AAE0-DB7C3DEE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07BE-0A89-921F-C658-E0B34AAA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AA12-CC17-0407-067B-BC769D2D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2D902-1E0F-131F-6E7D-4C0427BF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1D15D-3B1E-9329-B2C2-7443B1FE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00967-2954-726B-DAFF-578C901F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10FB-25E1-CB98-5A8B-CE8BADA7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9378-9F73-1E9B-C172-F72BF7EE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386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B0F2-5229-6B96-FFFD-B2FBEC8A9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6DA7-8084-67BF-09E2-3FDF07680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30F25-3517-9555-5A41-3317579E4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3EA7F-EA22-2CAE-9D2E-84F03338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4A994-570B-F683-34D5-48F77B71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9C082-7608-F602-5D6A-B4B21171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251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7E403-0E69-67BF-0A7B-3C241688A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5FD60-5457-8864-FE21-DDB019A8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3BE4-CDF4-4C98-409C-96F75D76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B8515-5BD7-4FBE-93F7-A341E37B546B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02B75-97FD-F68E-C6A3-D44DB8B6F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198C-5F6B-B5C0-4168-FEAE09256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DDA04-6A8E-46B0-AC58-B2DD8CCF8F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450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gi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gi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Sampling</a:t>
            </a:r>
            <a:endParaRPr b="1" dirty="0">
              <a:solidFill>
                <a:srgbClr val="00924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Probability 101</a:t>
            </a:r>
            <a:endParaRPr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4294967295"/>
          </p:nvPr>
        </p:nvSpPr>
        <p:spPr>
          <a:xfrm>
            <a:off x="415600" y="5338467"/>
            <a:ext cx="11360800" cy="90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1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Data Sciences Institute, University of Toronto</a:t>
            </a:r>
            <a:endParaRPr sz="21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839BF66-A512-3D4F-8913-3FE01503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ACFC8E54-C035-4845-5B9C-FA25D55B2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Partitions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38B93B40-D931-8BD0-1847-3585AAC3F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494184"/>
            <a:ext cx="11360800" cy="51264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event B is </a:t>
            </a:r>
            <a:r>
              <a:rPr lang="en-US" sz="2933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partitioned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into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events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B1 , B2 ,...,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 = B1 ⋃ B2 ⋃ … ⋃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– every outcome in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belongs to some event, none are left out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B1 , B2 ,...,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are </a:t>
            </a:r>
            <a:r>
              <a:rPr lang="en-US" sz="2933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mutually exclusive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– if an outcome is in event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Bi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 it is not in any other event</a:t>
            </a:r>
          </a:p>
        </p:txBody>
      </p:sp>
      <p:sp>
        <p:nvSpPr>
          <p:cNvPr id="2" name="Google Shape;130;p21">
            <a:extLst>
              <a:ext uri="{FF2B5EF4-FFF2-40B4-BE49-F238E27FC236}">
                <a16:creationId xmlns:a16="http://schemas.microsoft.com/office/drawing/2014/main" id="{E9C23354-4512-7170-8260-213C0A3B2D9A}"/>
              </a:ext>
            </a:extLst>
          </p:cNvPr>
          <p:cNvSpPr txBox="1">
            <a:spLocks/>
          </p:cNvSpPr>
          <p:nvPr/>
        </p:nvSpPr>
        <p:spPr>
          <a:xfrm>
            <a:off x="2015809" y="2343966"/>
            <a:ext cx="8520600" cy="1912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6" name="Google Shape;154;p21">
            <a:extLst>
              <a:ext uri="{FF2B5EF4-FFF2-40B4-BE49-F238E27FC236}">
                <a16:creationId xmlns:a16="http://schemas.microsoft.com/office/drawing/2014/main" id="{653C6667-EF1B-12F3-1323-C07856E55EC8}"/>
              </a:ext>
            </a:extLst>
          </p:cNvPr>
          <p:cNvSpPr txBox="1"/>
          <p:nvPr/>
        </p:nvSpPr>
        <p:spPr>
          <a:xfrm>
            <a:off x="8769704" y="6450002"/>
            <a:ext cx="33351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Sans Condensed" panose="020B0503050000020004" pitchFamily="34" charset="0"/>
              </a:rPr>
              <a:t>Adapted from Pitman (1993), Figure 1</a:t>
            </a:r>
            <a:endParaRPr sz="1400" dirty="0">
              <a:latin typeface="Fira Sans Condensed" panose="020B05030500000200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F1CDEF-6976-DBF8-BC07-4990AEA72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83" y="3905153"/>
            <a:ext cx="9160034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5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8143540-FCD9-647B-A338-554B08D74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109B4BB3-463A-3439-5D60-0BCFCF24F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Rules of Probability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B21E524-D82B-883C-ABD1-A9D63B2E4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an event B over an outcome space 𝛀,</a:t>
            </a:r>
          </a:p>
          <a:p>
            <a:pPr marL="118531" indent="0">
              <a:buSzPts val="2200"/>
              <a:buNone/>
            </a:pPr>
            <a:endParaRPr lang="en-US" sz="2933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632881" indent="-514350">
              <a:lnSpc>
                <a:spcPct val="150000"/>
              </a:lnSpc>
              <a:buSzPts val="2200"/>
              <a:buAutoNum type="arabicPeriod"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Non-negativity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P(B) ≥ 0</a:t>
            </a:r>
          </a:p>
          <a:p>
            <a:pPr marL="632881" indent="-514350">
              <a:lnSpc>
                <a:spcPct val="150000"/>
              </a:lnSpc>
              <a:buSzPts val="2200"/>
              <a:buAutoNum type="arabicPeriod"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Addition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If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B1 , B2 ,..., Bn 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is a partition of B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,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then 							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P(B) = P(B1) + P(B2) + … + P(Bn)</a:t>
            </a:r>
          </a:p>
          <a:p>
            <a:pPr marL="632881" indent="-514350">
              <a:lnSpc>
                <a:spcPct val="150000"/>
              </a:lnSpc>
              <a:buSzPts val="2200"/>
              <a:buAutoNum type="arabicPeriod"/>
            </a:pPr>
            <a:r>
              <a:rPr lang="en-US" sz="2933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Total one</a:t>
            </a:r>
            <a:r>
              <a:rPr lang="en-US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: </a:t>
            </a:r>
            <a:r>
              <a:rPr lang="en-US" sz="2933" i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P(𝛀) = 1</a:t>
            </a:r>
          </a:p>
        </p:txBody>
      </p:sp>
    </p:spTree>
    <p:extLst>
      <p:ext uri="{BB962C8B-B14F-4D97-AF65-F5344CB8AC3E}">
        <p14:creationId xmlns:p14="http://schemas.microsoft.com/office/powerpoint/2010/main" val="261713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2495143-CEDB-E8E0-2F77-C27B87DD4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7ED0AC5F-2C41-4128-1A74-11CA7680B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Example: Drawing cards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E79B93D4-A167-2F60-82AF-C88AB2C1B4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495068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Fira Sans Condensed" panose="020B0503050000020004" pitchFamily="34" charset="0"/>
              </a:rPr>
              <a:t>Suppose you have a regular deck of cards. Let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dirty="0">
                <a:latin typeface="Fira Sans Condensed" panose="020B0503050000020004" pitchFamily="34" charset="0"/>
              </a:rPr>
              <a:t> represent the event “drawing a heart”. Let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 and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2</a:t>
            </a:r>
            <a:r>
              <a:rPr lang="en-US" sz="2400" dirty="0">
                <a:latin typeface="Fira Sans Condensed" panose="020B0503050000020004" pitchFamily="34" charset="0"/>
              </a:rPr>
              <a:t> be a partition of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dirty="0">
                <a:latin typeface="Fira Sans Condensed" panose="020B0503050000020004" pitchFamily="34" charset="0"/>
              </a:rPr>
              <a:t>, with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 = “drawing non-numeric heart card (J, Q, K, A)” and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2</a:t>
            </a:r>
            <a:r>
              <a:rPr lang="en-US" sz="2400" dirty="0">
                <a:latin typeface="Fira Sans Condensed" panose="020B0503050000020004" pitchFamily="34" charset="0"/>
              </a:rPr>
              <a:t> = “drawing a numeric heart card (2,…,10)”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 and </a:t>
            </a:r>
            <a:r>
              <a:rPr lang="en-US" sz="2400" i="1" dirty="0">
                <a:latin typeface="Fira Sans Condensed" panose="020B0503050000020004" pitchFamily="34" charset="0"/>
              </a:rPr>
              <a:t>B</a:t>
            </a:r>
            <a:r>
              <a:rPr lang="en-US" sz="2400" i="1" baseline="-25000" dirty="0">
                <a:latin typeface="Fira Sans Condensed" panose="020B0503050000020004" pitchFamily="34" charset="0"/>
              </a:rPr>
              <a:t>2</a:t>
            </a:r>
            <a:r>
              <a:rPr lang="en-US" sz="2400" baseline="-25000" dirty="0">
                <a:latin typeface="Fira Sans Condensed" panose="020B0503050000020004" pitchFamily="34" charset="0"/>
              </a:rPr>
              <a:t> </a:t>
            </a:r>
            <a:r>
              <a:rPr lang="en-US" sz="2400" dirty="0">
                <a:latin typeface="Fira Sans Condensed" panose="020B0503050000020004" pitchFamily="34" charset="0"/>
              </a:rPr>
              <a:t> is a valid partition, since all heart cards are either numeric or non numeric, and a card cannot be both numeric and non-numeric (mutual exclusivity)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Fira Sans Condensed" panose="020B0503050000020004" pitchFamily="34" charset="0"/>
              </a:rPr>
              <a:t>P(B) = 13/52 = 1/4 ≥ 0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Fira Sans Condensed" panose="020B0503050000020004" pitchFamily="34" charset="0"/>
              </a:rPr>
              <a:t>P(B</a:t>
            </a:r>
            <a:r>
              <a:rPr lang="en-US" sz="2400" baseline="-25000" dirty="0">
                <a:latin typeface="Fira Sans Condensed" panose="020B0503050000020004" pitchFamily="34" charset="0"/>
              </a:rPr>
              <a:t>1</a:t>
            </a:r>
            <a:r>
              <a:rPr lang="en-US" sz="2400" dirty="0">
                <a:latin typeface="Fira Sans Condensed" panose="020B0503050000020004" pitchFamily="34" charset="0"/>
              </a:rPr>
              <a:t>) + P(B</a:t>
            </a:r>
            <a:r>
              <a:rPr lang="en-US" sz="2400" baseline="-25000" dirty="0">
                <a:latin typeface="Fira Sans Condensed" panose="020B0503050000020004" pitchFamily="34" charset="0"/>
              </a:rPr>
              <a:t>2</a:t>
            </a:r>
            <a:r>
              <a:rPr lang="en-US" sz="2400" dirty="0">
                <a:latin typeface="Fira Sans Condensed" panose="020B0503050000020004" pitchFamily="34" charset="0"/>
              </a:rPr>
              <a:t>) = 4/52 + 9/52 = 13/52 = 1/4 = P(B)</a:t>
            </a:r>
          </a:p>
          <a:p>
            <a:pPr marL="457200" lvl="0" indent="-3429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 dirty="0">
                <a:latin typeface="Fira Sans Condensed" panose="020B0503050000020004" pitchFamily="34" charset="0"/>
              </a:rPr>
              <a:t>P(𝛀) = P(“draw any card in the deck”) = 1</a:t>
            </a:r>
          </a:p>
        </p:txBody>
      </p:sp>
    </p:spTree>
    <p:extLst>
      <p:ext uri="{BB962C8B-B14F-4D97-AF65-F5344CB8AC3E}">
        <p14:creationId xmlns:p14="http://schemas.microsoft.com/office/powerpoint/2010/main" val="349799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E44812B-C06B-70F6-96F9-8F72B0DCB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EF0C1E4E-BB67-4EDD-4E4A-9614A312103B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2FFD7DC7-DBDF-986C-3F7A-73B7FAFB05D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Conditional Probability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6145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Conditional Probability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415600" y="3045467"/>
            <a:ext cx="11360800" cy="30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notation for conditional probability is P(</a:t>
            </a:r>
            <a:r>
              <a:rPr lang="en" i="1" dirty="0">
                <a:latin typeface="Fira Sans Condensed" panose="020B0503050000020004" pitchFamily="34" charset="0"/>
              </a:rPr>
              <a:t>A|B</a:t>
            </a:r>
            <a:r>
              <a:rPr lang="en" dirty="0">
                <a:latin typeface="Fira Sans Condensed" panose="020B0503050000020004" pitchFamily="34" charset="0"/>
              </a:rPr>
              <a:t>), which can be read as “the probability of </a:t>
            </a:r>
            <a:r>
              <a:rPr lang="en" i="1" dirty="0">
                <a:latin typeface="Fira Sans Condensed" panose="020B0503050000020004" pitchFamily="34" charset="0"/>
              </a:rPr>
              <a:t>A</a:t>
            </a:r>
            <a:r>
              <a:rPr lang="en" dirty="0">
                <a:latin typeface="Fira Sans Condensed" panose="020B0503050000020004" pitchFamily="34" charset="0"/>
              </a:rPr>
              <a:t> given </a:t>
            </a:r>
            <a:r>
              <a:rPr lang="en" i="1" dirty="0">
                <a:latin typeface="Fira Sans Condensed" panose="020B0503050000020004" pitchFamily="34" charset="0"/>
              </a:rPr>
              <a:t>B</a:t>
            </a:r>
            <a:r>
              <a:rPr lang="en" dirty="0">
                <a:latin typeface="Fira Sans Condensed" panose="020B0503050000020004" pitchFamily="34" charset="0"/>
              </a:rPr>
              <a:t>”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formula for conditional probability is,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As long as P(</a:t>
            </a:r>
            <a:r>
              <a:rPr lang="en" i="1" dirty="0">
                <a:latin typeface="Fira Sans Condensed" panose="020B0503050000020004" pitchFamily="34" charset="0"/>
              </a:rPr>
              <a:t>B</a:t>
            </a:r>
            <a:r>
              <a:rPr lang="en" dirty="0">
                <a:latin typeface="Fira Sans Condensed" panose="020B0503050000020004" pitchFamily="34" charset="0"/>
              </a:rPr>
              <a:t>) ≠ 0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916000" y="1547015"/>
            <a:ext cx="10360000" cy="1308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Conditional probability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can be described as the probability that event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A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will happen 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given that event </a:t>
            </a:r>
            <a:r>
              <a:rPr lang="en" sz="2400" b="1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B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has already happened</a:t>
            </a:r>
            <a:endParaRPr sz="2400" b="1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79" name="Google Shape;179;p25" title="[89,89,89,&quot;https://latex-staging.easygenerator.com/eqneditor/editor.php?latex=%20P(A%7CB)%20%3D%20%5Cfrac%7BP(A%20%5Ccap%20B)%7D%7BP(B)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3234" y="4802618"/>
            <a:ext cx="3805532" cy="101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Rolling a die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85" name="Google Shape;185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0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dirty="0">
                <a:latin typeface="Fira Sans Condensed" panose="020B0503050000020004" pitchFamily="34" charset="0"/>
              </a:rPr>
              <a:t>Suppose you roll a regular die, but haven’t yet looked at the result. Let event A be “rolling a 4”, and let event B be “rolling an even number”.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probability that number you rolled is a 4 is,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Now suppose I look at the die and tell you that the number you rolled is </a:t>
            </a:r>
            <a:r>
              <a:rPr lang="en" b="1" dirty="0">
                <a:latin typeface="Fira Sans Condensed" panose="020B0503050000020004" pitchFamily="34" charset="0"/>
              </a:rPr>
              <a:t>even</a:t>
            </a:r>
            <a:r>
              <a:rPr lang="en" dirty="0">
                <a:latin typeface="Fira Sans Condensed" panose="020B0503050000020004" pitchFamily="34" charset="0"/>
              </a:rPr>
              <a:t>. Given this new information, the probability that the number you rolled is a 4 is,</a:t>
            </a: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186" name="Google Shape;186;p26" title="[89,89,89,&quot;https://latex-staging.easygenerator.com/eqneditor/editor.php?latex=%20P(A)%20%3D%20%5Cfrac%7B1%7D%7B6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7733" y="3332000"/>
            <a:ext cx="1316499" cy="65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 title="[89,89,89,&quot;https://latex-staging.easygenerator.com/eqneditor/editor.php?latex=%20P(A%7CB)%20%3D%20%5Cfrac%7BP(A%20%5Ccap%20B)%7D%7BP(B)%7D%20%3D%20%5Cfrac%7BP(%5Ctextrm%7B%22rolling%20a%204%22%20AND%20%22rolling%20an%20even%20number%22%7D)%7D%7BP(%5Ctextrm%7B%22rolling%20an%20even%20number%22%7D)%7D%20%3D%20%5Cfrac%7B%5Cfrac%7B1%7D%7B6%7D%7D%7B%5Cfrac%7B1%7D%7B2%7D%7D%20%3D%20%5Cfrac%7B1%7D%7B3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501" y="5695533"/>
            <a:ext cx="10144977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Independence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If events A and B are </a:t>
            </a:r>
            <a:r>
              <a:rPr lang="en" b="1" dirty="0">
                <a:latin typeface="Fira Sans Condensed" panose="020B0503050000020004" pitchFamily="34" charset="0"/>
              </a:rPr>
              <a:t>independent</a:t>
            </a:r>
            <a:r>
              <a:rPr lang="en" dirty="0">
                <a:latin typeface="Fira Sans Condensed" panose="020B0503050000020004" pitchFamily="34" charset="0"/>
              </a:rPr>
              <a:t>, event A is not affected by the occurrence of event B.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This can be described mathematically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From the formula for conditional probability, we can then derive the following formula for independent events,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same applies for any number of disjoint events.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194" name="Google Shape;194;p27" title="[89,89,89,&quot;https://latex-staging.easygenerator.com/eqneditor/editor.php?latex=%20P(A%7CB)%20%3D%20P(A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1534" y="3239592"/>
            <a:ext cx="2808935" cy="41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 title="[89,89,89,&quot;https://latex-staging.easygenerator.com/eqneditor/editor.php?latex=%20P(A%20%5Ccap%20B)%20%3D%20P(A)P(B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501" y="5034374"/>
            <a:ext cx="4110972" cy="418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D6026B8F-AC6A-ED5C-BA38-E35042429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18F97B3F-A9D8-4B15-1DB9-F7A1179B0B6D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5D044156-AD07-1DC7-4944-380C2BDFFCB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Random Variables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2472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Random Variables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457200" indent="-457200">
              <a:lnSpc>
                <a:spcPct val="150000"/>
              </a:lnSpc>
            </a:pP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Random variables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are a way to describe a set of possible outcomes with a distribution of probabilities over the set of outcomes.</a:t>
            </a:r>
          </a:p>
          <a:p>
            <a:pPr marL="457200" indent="-457200">
              <a:lnSpc>
                <a:spcPct val="150000"/>
              </a:lnSpc>
            </a:pPr>
            <a:r>
              <a:rPr lang="en" dirty="0">
                <a:latin typeface="Fira Sans Condensed" panose="020B0503050000020004" pitchFamily="34" charset="0"/>
              </a:rPr>
              <a:t>Usually denoted with capital letters: </a:t>
            </a:r>
            <a:r>
              <a:rPr lang="en" i="1" dirty="0">
                <a:latin typeface="Fira Sans Condensed" panose="020B0503050000020004" pitchFamily="34" charset="0"/>
              </a:rPr>
              <a:t>X, Y, Z</a:t>
            </a:r>
            <a:r>
              <a:rPr lang="en" dirty="0">
                <a:latin typeface="Fira Sans Condensed" panose="020B0503050000020004" pitchFamily="34" charset="0"/>
              </a:rPr>
              <a:t>, etc.</a:t>
            </a:r>
          </a:p>
          <a:p>
            <a:pPr marL="457200" indent="-457200">
              <a:lnSpc>
                <a:spcPct val="150000"/>
              </a:lnSpc>
            </a:pPr>
            <a:r>
              <a:rPr lang="en" dirty="0">
                <a:latin typeface="Fira Sans Condensed" panose="020B0503050000020004" pitchFamily="34" charset="0"/>
              </a:rPr>
              <a:t>Random variables are similar to events</a:t>
            </a:r>
          </a:p>
          <a:p>
            <a:pPr marL="1066785" lvl="1" indent="-457200">
              <a:lnSpc>
                <a:spcPct val="150000"/>
              </a:lnSpc>
            </a:pPr>
            <a:r>
              <a:rPr lang="en" sz="2800" dirty="0">
                <a:latin typeface="Fira Sans Condensed" panose="020B0503050000020004" pitchFamily="34" charset="0"/>
              </a:rPr>
              <a:t>Events are a specific outcome or set of outcomes, while random variables describe possible outcomes and their various probabilities</a:t>
            </a:r>
          </a:p>
          <a:p>
            <a:pPr marL="1066785" lvl="1" indent="-457200">
              <a:lnSpc>
                <a:spcPct val="150000"/>
              </a:lnSpc>
            </a:pPr>
            <a:r>
              <a:rPr lang="en" sz="2800" dirty="0">
                <a:latin typeface="Fira Sans Condensed" panose="020B0503050000020004" pitchFamily="34" charset="0"/>
              </a:rPr>
              <a:t>An event “Number on the die is a five” or {5} or X = 5 is one possible outcome of the random variable X, “the number obtained by rolling a die”</a:t>
            </a:r>
            <a:endParaRPr sz="28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Random Variables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range</a:t>
            </a:r>
            <a:r>
              <a:rPr lang="en" dirty="0">
                <a:latin typeface="Fira Sans Condensed" panose="020B0503050000020004" pitchFamily="34" charset="0"/>
              </a:rPr>
              <a:t> of a random variable is all of the values it could possibly take. This can be continuous (0 ≤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≤ 10) or discrete (X ∈ {1, 2, 3}).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distribution of random variable is determined by the probabilities of values within its range,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P(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=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) for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∈ range of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endParaRPr i="1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We will...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615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Introduce essential probability concepts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Discuss statistical distributions (and why they matter!)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Use examples to build statistical intuition</a:t>
            </a:r>
            <a:endParaRPr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b="1" dirty="0">
                <a:latin typeface="Fira Sans Condensed"/>
              </a:rPr>
              <a:t>Example: Rolling two dice</a:t>
            </a:r>
            <a:endParaRPr sz="3600" b="1" dirty="0">
              <a:latin typeface="Fira Sans Condensed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Let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represent the sum of the faces showing on two rolled dice.</a:t>
            </a:r>
            <a:endParaRPr dirty="0">
              <a:latin typeface="Fira Sans Condensed" panose="020B0503050000020004" pitchFamily="34" charset="0"/>
            </a:endParaRPr>
          </a:p>
        </p:txBody>
      </p:sp>
      <p:graphicFrame>
        <p:nvGraphicFramePr>
          <p:cNvPr id="225" name="Google Shape;225;p32"/>
          <p:cNvGraphicFramePr/>
          <p:nvPr>
            <p:extLst>
              <p:ext uri="{D42A27DB-BD31-4B8C-83A1-F6EECF244321}">
                <p14:modId xmlns:p14="http://schemas.microsoft.com/office/powerpoint/2010/main" val="616277959"/>
              </p:ext>
            </p:extLst>
          </p:nvPr>
        </p:nvGraphicFramePr>
        <p:xfrm>
          <a:off x="818230" y="2403401"/>
          <a:ext cx="10555540" cy="4080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07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979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182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Fira Sans Condensed" panose="020B0503050000020004" pitchFamily="34" charset="0"/>
                        </a:rPr>
                        <a:t>x</a:t>
                      </a:r>
                      <a:endParaRPr sz="2400" i="1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3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4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7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8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9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10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30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Fira Sans Condensed" panose="020B0503050000020004" pitchFamily="34" charset="0"/>
                        </a:rPr>
                        <a:t>Possible outcomes</a:t>
                      </a:r>
                      <a:endParaRPr sz="15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1+1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1+2,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5, 2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4, 3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3, 4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2, 5</a:t>
                      </a:r>
                      <a:r>
                        <a:rPr lang="en" sz="24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1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2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3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3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4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4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6, 6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5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6</a:t>
                      </a: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+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P(</a:t>
                      </a:r>
                      <a:r>
                        <a:rPr lang="en" sz="2400" i="1" dirty="0">
                          <a:latin typeface="Fira Sans Condensed" panose="020B0503050000020004" pitchFamily="34" charset="0"/>
                        </a:rPr>
                        <a:t>X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 = </a:t>
                      </a:r>
                      <a:r>
                        <a:rPr lang="en" sz="2400" i="1" dirty="0">
                          <a:latin typeface="Fira Sans Condensed" panose="020B0503050000020004" pitchFamily="34" charset="0"/>
                        </a:rPr>
                        <a:t>x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)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1/36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1/18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1/12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1/9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5/36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5/36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1/9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1/12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1/18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1/36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121900" marR="121900" marT="121900" marB="1219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000" b="1" dirty="0">
                <a:latin typeface="Fira Sans Condensed"/>
              </a:rPr>
              <a:t>Indicator Variables</a:t>
            </a:r>
            <a:endParaRPr sz="4000" b="1" dirty="0">
              <a:latin typeface="Fira Sans Condensed"/>
            </a:endParaRPr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25704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Indicator variables</a:t>
            </a:r>
            <a:r>
              <a:rPr lang="en" dirty="0">
                <a:latin typeface="Fira Sans Condensed" panose="020B0503050000020004" pitchFamily="34" charset="0"/>
              </a:rPr>
              <a:t>, denoted </a:t>
            </a:r>
            <a:r>
              <a:rPr lang="en" i="1" dirty="0">
                <a:latin typeface="Fira Sans Condensed" panose="020B0503050000020004" pitchFamily="34" charset="0"/>
                <a:ea typeface="Times New Roman"/>
                <a:cs typeface="Times New Roman"/>
                <a:sym typeface="Times New Roman"/>
              </a:rPr>
              <a:t>I</a:t>
            </a:r>
            <a:r>
              <a:rPr lang="en" i="1" baseline="-25000" dirty="0">
                <a:latin typeface="Fira Sans Condensed" panose="020B0503050000020004" pitchFamily="34" charset="0"/>
              </a:rPr>
              <a:t>A </a:t>
            </a:r>
            <a:r>
              <a:rPr lang="en" i="1" dirty="0">
                <a:latin typeface="Fira Sans Condensed" panose="020B0503050000020004" pitchFamily="34" charset="0"/>
              </a:rPr>
              <a:t>,</a:t>
            </a:r>
            <a:r>
              <a:rPr lang="en" dirty="0">
                <a:latin typeface="Fira Sans Condensed" panose="020B0503050000020004" pitchFamily="34" charset="0"/>
              </a:rPr>
              <a:t> are specific type of random variable that take the value 0 or 1 to indicate a the occurrence of a given event </a:t>
            </a:r>
            <a:r>
              <a:rPr lang="en" i="1" dirty="0">
                <a:latin typeface="Fira Sans Condensed" panose="020B0503050000020004" pitchFamily="34" charset="0"/>
              </a:rPr>
              <a:t>A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Some examples of indicator variables may be votes in a two-party election (with event </a:t>
            </a:r>
            <a:r>
              <a:rPr lang="en" i="1" dirty="0">
                <a:latin typeface="Fira Sans Condensed" panose="020B0503050000020004" pitchFamily="34" charset="0"/>
              </a:rPr>
              <a:t>A</a:t>
            </a:r>
            <a:r>
              <a:rPr lang="en" dirty="0">
                <a:latin typeface="Fira Sans Condensed" panose="020B0503050000020004" pitchFamily="34" charset="0"/>
              </a:rPr>
              <a:t> being a vote for a particular candidate), votes for or against a bill, satisfied versus not satisfied reviews for a product, etc. </a:t>
            </a:r>
            <a:endParaRPr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AF4B44F3-E1B9-5CA5-38EA-AE4C3432A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5819F041-3373-BD94-1DFC-36F37268C046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E383D6D7-F806-21AF-F949-BE1D5621DEB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Distributions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17586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Distributions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415600" y="3222433"/>
            <a:ext cx="11360800" cy="28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Distributions can be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discrete</a:t>
            </a:r>
            <a:r>
              <a:rPr lang="en" dirty="0">
                <a:latin typeface="Fira Sans Condensed" panose="020B0503050000020004" pitchFamily="34" charset="0"/>
              </a:rPr>
              <a:t> (if the outcome space is distinct events, like rolling a die) or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continuous</a:t>
            </a:r>
            <a:r>
              <a:rPr lang="en" dirty="0">
                <a:latin typeface="Fira Sans Condensed" panose="020B0503050000020004" pitchFamily="34" charset="0"/>
              </a:rPr>
              <a:t> (if the outcome space is a range of values, like choosing any real number between 1 and 10).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Some features of interests for distributions may be their mean, variance, mode, skew, etc.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1055233" y="1526900"/>
            <a:ext cx="9816000" cy="13564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dirty="0">
                <a:latin typeface="Fira Sans Condensed" panose="020B0503050000020004" pitchFamily="34" charset="0"/>
              </a:rPr>
              <a:t>A </a:t>
            </a:r>
            <a:r>
              <a:rPr lang="en" sz="2400" b="1" dirty="0">
                <a:latin typeface="Fira Sans Condensed" panose="020B0503050000020004" pitchFamily="34" charset="0"/>
              </a:rPr>
              <a:t>probability distribution</a:t>
            </a:r>
            <a:r>
              <a:rPr lang="en" sz="2400" dirty="0">
                <a:latin typeface="Fira Sans Condensed" panose="020B0503050000020004" pitchFamily="34" charset="0"/>
              </a:rPr>
              <a:t> is a statistical function that describes the probabilities of all possible events in an outcome space. </a:t>
            </a:r>
            <a:endParaRPr sz="24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Binomial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54" name="Google Shape;254;p37"/>
          <p:cNvSpPr txBox="1">
            <a:spLocks noGrp="1"/>
          </p:cNvSpPr>
          <p:nvPr>
            <p:ph type="body" idx="1"/>
          </p:nvPr>
        </p:nvSpPr>
        <p:spPr>
          <a:xfrm>
            <a:off x="415600" y="1683467"/>
            <a:ext cx="11360800" cy="238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binomial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concerns sequences of events with two possible outcomes: </a:t>
            </a:r>
            <a:r>
              <a:rPr lang="en" b="1" dirty="0">
                <a:latin typeface="Fira Sans Condensed" panose="020B0503050000020004" pitchFamily="34" charset="0"/>
              </a:rPr>
              <a:t>success</a:t>
            </a:r>
            <a:r>
              <a:rPr lang="en" dirty="0">
                <a:latin typeface="Fira Sans Condensed" panose="020B0503050000020004" pitchFamily="34" charset="0"/>
              </a:rPr>
              <a:t> and </a:t>
            </a:r>
            <a:r>
              <a:rPr lang="en" b="1" dirty="0">
                <a:latin typeface="Fira Sans Condensed" panose="020B0503050000020004" pitchFamily="34" charset="0"/>
              </a:rPr>
              <a:t>failure.</a:t>
            </a:r>
            <a:endParaRPr b="1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Success occurs with probability </a:t>
            </a:r>
            <a:r>
              <a:rPr lang="en" b="1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, and failure occurs with probability            </a:t>
            </a:r>
            <a:r>
              <a:rPr lang="en" b="1" i="1" dirty="0">
                <a:latin typeface="Fira Sans Condensed" panose="020B0503050000020004" pitchFamily="34" charset="0"/>
              </a:rPr>
              <a:t>q</a:t>
            </a:r>
            <a:r>
              <a:rPr lang="en" b="1" dirty="0">
                <a:latin typeface="Fira Sans Condensed" panose="020B0503050000020004" pitchFamily="34" charset="0"/>
              </a:rPr>
              <a:t> = 1 - </a:t>
            </a:r>
            <a:r>
              <a:rPr lang="en" b="1" i="1" dirty="0">
                <a:latin typeface="Fira Sans Condensed" panose="020B0503050000020004" pitchFamily="34" charset="0"/>
              </a:rPr>
              <a:t>p</a:t>
            </a:r>
            <a:r>
              <a:rPr lang="en" i="1" dirty="0">
                <a:latin typeface="Fira Sans Condensed" panose="020B0503050000020004" pitchFamily="34" charset="0"/>
              </a:rPr>
              <a:t>. </a:t>
            </a:r>
            <a:r>
              <a:rPr lang="en" dirty="0">
                <a:latin typeface="Fira Sans Condensed" panose="020B0503050000020004" pitchFamily="34" charset="0"/>
              </a:rPr>
              <a:t>Trials defined this way are called </a:t>
            </a:r>
            <a:r>
              <a:rPr lang="en" b="1" dirty="0">
                <a:latin typeface="Fira Sans Condensed" panose="020B0503050000020004" pitchFamily="34" charset="0"/>
              </a:rPr>
              <a:t>Bernoulli trials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1066400" y="4156467"/>
            <a:ext cx="10059200" cy="19092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667">
                <a:solidFill>
                  <a:schemeClr val="dk1"/>
                </a:solidFill>
              </a:rPr>
              <a:t>The binomial distribution helps determine the probability of getting </a:t>
            </a:r>
            <a:r>
              <a:rPr lang="en" sz="2667" b="1" i="1">
                <a:solidFill>
                  <a:schemeClr val="dk1"/>
                </a:solidFill>
              </a:rPr>
              <a:t>k</a:t>
            </a:r>
            <a:r>
              <a:rPr lang="en" sz="2667" b="1">
                <a:solidFill>
                  <a:schemeClr val="dk1"/>
                </a:solidFill>
              </a:rPr>
              <a:t> successes in </a:t>
            </a:r>
            <a:r>
              <a:rPr lang="en" sz="2667" b="1" i="1">
                <a:solidFill>
                  <a:schemeClr val="dk1"/>
                </a:solidFill>
              </a:rPr>
              <a:t>n</a:t>
            </a:r>
            <a:r>
              <a:rPr lang="en" sz="2667" b="1">
                <a:solidFill>
                  <a:schemeClr val="dk1"/>
                </a:solidFill>
              </a:rPr>
              <a:t> independent trials (with replacement)</a:t>
            </a:r>
            <a:endParaRPr sz="2133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Binomial Distribution Formula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0474073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For 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 independent trials with probability </a:t>
            </a:r>
            <a:r>
              <a:rPr lang="en" i="1" dirty="0">
                <a:latin typeface="Fira Sans Condensed" panose="020B0503050000020004" pitchFamily="34" charset="0"/>
              </a:rPr>
              <a:t>p </a:t>
            </a:r>
            <a:r>
              <a:rPr lang="en" dirty="0">
                <a:latin typeface="Fira Sans Condensed" panose="020B0503050000020004" pitchFamily="34" charset="0"/>
              </a:rPr>
              <a:t>of success and probability </a:t>
            </a:r>
            <a:r>
              <a:rPr lang="en" i="1" dirty="0">
                <a:latin typeface="Fira Sans Condensed" panose="020B0503050000020004" pitchFamily="34" charset="0"/>
              </a:rPr>
              <a:t>q</a:t>
            </a:r>
            <a:r>
              <a:rPr lang="en" dirty="0">
                <a:latin typeface="Fira Sans Condensed" panose="020B0503050000020004" pitchFamily="34" charset="0"/>
              </a:rPr>
              <a:t> = 1 - </a:t>
            </a:r>
            <a:r>
              <a:rPr lang="en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 of failure, the probability of</a:t>
            </a:r>
            <a:r>
              <a:rPr lang="en" b="1" dirty="0">
                <a:latin typeface="Fira Sans Condensed" panose="020B0503050000020004" pitchFamily="34" charset="0"/>
              </a:rPr>
              <a:t> </a:t>
            </a:r>
            <a:r>
              <a:rPr lang="en" b="1" i="1" dirty="0">
                <a:latin typeface="Fira Sans Condensed" panose="020B0503050000020004" pitchFamily="34" charset="0"/>
              </a:rPr>
              <a:t>k</a:t>
            </a:r>
            <a:r>
              <a:rPr lang="en" b="1" dirty="0">
                <a:latin typeface="Fira Sans Condensed" panose="020B0503050000020004" pitchFamily="34" charset="0"/>
              </a:rPr>
              <a:t> success in </a:t>
            </a:r>
            <a:r>
              <a:rPr lang="en" b="1" i="1" dirty="0">
                <a:latin typeface="Fira Sans Condensed" panose="020B0503050000020004" pitchFamily="34" charset="0"/>
              </a:rPr>
              <a:t>n</a:t>
            </a:r>
            <a:r>
              <a:rPr lang="en" b="1" dirty="0">
                <a:latin typeface="Fira Sans Condensed" panose="020B0503050000020004" pitchFamily="34" charset="0"/>
              </a:rPr>
              <a:t> independent trials</a:t>
            </a:r>
            <a:r>
              <a:rPr lang="en" dirty="0">
                <a:latin typeface="Fira Sans Condensed" panose="020B0503050000020004" pitchFamily="34" charset="0"/>
              </a:rPr>
              <a:t> (with replacement) is,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       is called “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 choose </a:t>
            </a:r>
            <a:r>
              <a:rPr lang="en" i="1" dirty="0">
                <a:latin typeface="Fira Sans Condensed" panose="020B0503050000020004" pitchFamily="34" charset="0"/>
              </a:rPr>
              <a:t>k</a:t>
            </a:r>
            <a:r>
              <a:rPr lang="en" dirty="0">
                <a:latin typeface="Fira Sans Condensed" panose="020B0503050000020004" pitchFamily="34" charset="0"/>
              </a:rPr>
              <a:t>” and describes the number of possible combinations of </a:t>
            </a:r>
            <a:r>
              <a:rPr lang="en" i="1" dirty="0">
                <a:latin typeface="Fira Sans Condensed" panose="020B0503050000020004" pitchFamily="34" charset="0"/>
              </a:rPr>
              <a:t>k</a:t>
            </a:r>
            <a:r>
              <a:rPr lang="en" dirty="0">
                <a:latin typeface="Fira Sans Condensed" panose="020B0503050000020004" pitchFamily="34" charset="0"/>
              </a:rPr>
              <a:t> successes and </a:t>
            </a:r>
            <a:r>
              <a:rPr lang="en" i="1" dirty="0">
                <a:latin typeface="Fira Sans Condensed" panose="020B0503050000020004" pitchFamily="34" charset="0"/>
              </a:rPr>
              <a:t>n - k</a:t>
            </a:r>
            <a:r>
              <a:rPr lang="en" dirty="0">
                <a:latin typeface="Fira Sans Condensed" panose="020B0503050000020004" pitchFamily="34" charset="0"/>
              </a:rPr>
              <a:t> failures: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62" name="Google Shape;262;p38" title="[89,89,89,&quot;https://latex-staging.easygenerator.com/eqneditor/editor.php?latex=%20P(k%20%5Ctextrm%7B%20successes%20in%20%7D%20n%20%5Ctextrm%7B%20trials%7D)%20%3D%20%7Bn%20%5Cchoose%20k%7D%20p%5Ek%20q%5E%7Bn-k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118" y="2925782"/>
            <a:ext cx="6289732" cy="89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8" title="[89,89,89,&quot;https://latex-staging.easygenerator.com/eqneditor/editor.php?latex=%20%7Bn%20%5Cchoose%20k%7D%20%3D%20%5Cfrac%7Bn!%7D%7Bk!(n-k)!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8267" y="5213015"/>
            <a:ext cx="2795439" cy="898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8" title="[89,89,89,&quot;https://latex-staging.easygenerator.com/eqneditor/editor.php?latex=%20%7Bn%20%5Cchoose%20k%7D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001" y="3943697"/>
            <a:ext cx="426700" cy="6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000" b="1" dirty="0">
                <a:latin typeface="Fira Sans Condensed" panose="020B0503050000020004" pitchFamily="34" charset="0"/>
              </a:rPr>
              <a:t>Binomial Distribution</a:t>
            </a:r>
            <a:endParaRPr sz="4000" b="1" dirty="0">
              <a:latin typeface="Fira Sans Condensed" panose="020B0503050000020004" pitchFamily="34" charset="0"/>
            </a:endParaRPr>
          </a:p>
        </p:txBody>
      </p:sp>
      <p:sp>
        <p:nvSpPr>
          <p:cNvPr id="270" name="Google Shape;270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568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For a large number of trials 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, we expect the number of successes to be about </a:t>
            </a:r>
            <a:r>
              <a:rPr lang="en" i="1" dirty="0">
                <a:latin typeface="Fira Sans Condensed" panose="020B0503050000020004" pitchFamily="34" charset="0"/>
              </a:rPr>
              <a:t>np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For n = 100 and p = 0.5, the distribution of number of successes is centered around 50 (the most likely) and the total number of successes gets less likely as the numbers get farther from 50.</a:t>
            </a: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600" y="917733"/>
            <a:ext cx="6208400" cy="57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Drawing cards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77" name="Google Shape;277;p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dirty="0">
                <a:latin typeface="Fira Sans Condensed" panose="020B0503050000020004" pitchFamily="34" charset="0"/>
              </a:rPr>
              <a:t>Suppose you draw </a:t>
            </a:r>
            <a:r>
              <a:rPr lang="en" i="1" dirty="0">
                <a:latin typeface="Fira Sans Condensed" panose="020B0503050000020004" pitchFamily="34" charset="0"/>
              </a:rPr>
              <a:t>n</a:t>
            </a:r>
            <a:r>
              <a:rPr lang="en" dirty="0">
                <a:latin typeface="Fira Sans Condensed" panose="020B0503050000020004" pitchFamily="34" charset="0"/>
              </a:rPr>
              <a:t> = 5 cards from a standard deck, and your desired outcome is drawing a club.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Then </a:t>
            </a:r>
            <a:r>
              <a:rPr lang="en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 = 13/52 = ¼ and </a:t>
            </a:r>
            <a:r>
              <a:rPr lang="en" i="1" dirty="0">
                <a:latin typeface="Fira Sans Condensed" panose="020B0503050000020004" pitchFamily="34" charset="0"/>
              </a:rPr>
              <a:t>q</a:t>
            </a:r>
            <a:r>
              <a:rPr lang="en" dirty="0">
                <a:latin typeface="Fira Sans Condensed" panose="020B0503050000020004" pitchFamily="34" charset="0"/>
              </a:rPr>
              <a:t> = 1 - </a:t>
            </a:r>
            <a:r>
              <a:rPr lang="en" i="1" dirty="0">
                <a:latin typeface="Fira Sans Condensed" panose="020B0503050000020004" pitchFamily="34" charset="0"/>
              </a:rPr>
              <a:t>p</a:t>
            </a:r>
            <a:r>
              <a:rPr lang="en" dirty="0">
                <a:latin typeface="Fira Sans Condensed" panose="020B0503050000020004" pitchFamily="34" charset="0"/>
              </a:rPr>
              <a:t> = 1 - ¼ = ¾.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For </a:t>
            </a:r>
            <a:r>
              <a:rPr lang="en" i="1" dirty="0">
                <a:latin typeface="Fira Sans Condensed" panose="020B0503050000020004" pitchFamily="34" charset="0"/>
              </a:rPr>
              <a:t>k</a:t>
            </a:r>
            <a:r>
              <a:rPr lang="en" dirty="0">
                <a:latin typeface="Fira Sans Condensed" panose="020B0503050000020004" pitchFamily="34" charset="0"/>
              </a:rPr>
              <a:t> = 1 success, the possible combinations of cards drawn are:</a:t>
            </a: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{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▯▯▯▯}, {▯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▯▯▯}, {▯▯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▯▯}, {▯▯▯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▯}, {▯▯▯▯</a:t>
            </a:r>
            <a:r>
              <a:rPr lang="en" dirty="0">
                <a:solidFill>
                  <a:srgbClr val="6AA84F"/>
                </a:solidFill>
                <a:latin typeface="Fira Sans Condensed" panose="020B0503050000020004" pitchFamily="34" charset="0"/>
              </a:rPr>
              <a:t>♣</a:t>
            </a:r>
            <a:r>
              <a:rPr lang="en" dirty="0">
                <a:latin typeface="Fira Sans Condensed" panose="020B0503050000020004" pitchFamily="34" charset="0"/>
              </a:rPr>
              <a:t>}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Mathematically this can be represented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lnSpc>
                <a:spcPct val="10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78" name="Google Shape;278;p40" title="[0,0,0,&quot;https://latex-staging.easygenerator.com/eqneditor/editor.php?latex=%20%7B5%20%5Cchoose%201%7D%20%3D%20%5Cfrac%7B5!%7D%7B1!(5%20-%201)!%7D%20%3D%20%5Cfrac%7B5%20%5Ccdot%204%20%5Ccdot%203%20%5Ccdot%202%20%5Ccdot%201%7D%7B1(4%20%5Ccdot%203%20%5Ccdot%202%20%5Ccdot%201)%7D%20%3D%205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467" y="5290775"/>
            <a:ext cx="5769068" cy="870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sz="4000" b="1" dirty="0">
                <a:latin typeface="Fira Sans Condensed" panose="020B0503050000020004" pitchFamily="34" charset="0"/>
              </a:rPr>
              <a:t>Example: Drawing cards (cont.)</a:t>
            </a:r>
            <a:endParaRPr sz="4000" b="1" dirty="0">
              <a:latin typeface="Fira Sans Condensed" panose="020B0503050000020004" pitchFamily="34" charset="0"/>
            </a:endParaRPr>
          </a:p>
        </p:txBody>
      </p:sp>
      <p:sp>
        <p:nvSpPr>
          <p:cNvPr id="284" name="Google Shape;284;p4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Since the trials are independent, the probability of getting 1 success in 5 trials is the product of the probability of getting a club on one trial and the probability of getting non-clubs on four trials.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Putting the two calculations together, we have,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85" name="Google Shape;285;p41" title="[89,89,89,&quot;https://latex-staging.easygenerator.com/eqneditor/editor.php?latex=%20P(%5Ctextrm%7BClub%7D)%20P(%5Ctextrm%7BNon-club%7D)%20P(%5Ctextrm%7BNon-club%7D)%20P(%5Ctextrm%7BNon-club%7D)%20P(%5Ctextrm%7BNon-club%7D)%20%3D%20%5Cfrac%7B1%7D%7B4%7D%20%5Ccdot%20%5Cfrac%7B3%7D%7B4%7D%20%5Ccdot%20%5Cfrac%7B3%7D%7B4%7D%20%5Ccdot%20%5Cfrac%7B3%7D%7B4%7D%20%5Ccdot%20%5Cfrac%7B3%7D%7B4%7D%20%3D%20%5Cfrac%7B1%7D%7B4%7D%5E1%20%5Ccdot%20%5Cfrac%7B3%7D%7B4%7D%5E4%20%3D%200.0791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900" y="3110984"/>
            <a:ext cx="11812173" cy="63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1" title="[89,89,89,&quot;https://latex-staging.easygenerator.com/eqneditor/editor.php?latex=%20P(1%20%5Ctextrm%7B%20club%20in%20%7D%205%20%5Ctextrm%7B%20draws%7D)%20%3D%20%7B5%20%5Cchoose%201%7D%20%5Cfrac%7B1%7D%7B4%7D%5E1%20%5Ccdot%20%5Cfrac%7B3%7D%7B4%7D%5E4%20%3D%205%20%5Ccdot%200.0791%20%3D%200.396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933" y="5190667"/>
            <a:ext cx="7332136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Uniform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297" name="Google Shape;297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uniform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describes a situation in which every outcome on a certain set or interval is </a:t>
            </a:r>
            <a:r>
              <a:rPr lang="en" b="1" dirty="0">
                <a:latin typeface="Fira Sans Condensed" panose="020B0503050000020004" pitchFamily="34" charset="0"/>
              </a:rPr>
              <a:t>equally likely</a:t>
            </a:r>
            <a:r>
              <a:rPr lang="en" dirty="0">
                <a:latin typeface="Fira Sans Condensed" panose="020B0503050000020004" pitchFamily="34" charset="0"/>
              </a:rPr>
              <a:t>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This can be represented mathematically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299" name="Google Shape;299;p43" title="[89,89,89,&quot;https://latex-staging.easygenerator.com/eqneditor/editor.php?latex=%20P(X%20%3D%20x)%20%3D%20%5Cbegin%7Bcases%7D%20%5Cfrac%7B1%7D%7B%7C%5COmega%7C%7D%20%26%20x%20%5Cin%20%5COmega%20%5C%5C%200%20%26%20%5Ctextrm%7Botherwise%7D%20%5Cend%7Bcases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7718" y="3282571"/>
            <a:ext cx="5476564" cy="1321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Source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46571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CA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Textbook: </a:t>
            </a: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Pitman, 1993, Probability, Springer, Chapters 1-3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CA" sz="3200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Some graphics: </a:t>
            </a:r>
            <a:r>
              <a:rPr lang="en-CA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Annie Collins</a:t>
            </a:r>
          </a:p>
        </p:txBody>
      </p:sp>
      <p:pic>
        <p:nvPicPr>
          <p:cNvPr id="2" name="Google Shape;70;p15">
            <a:extLst>
              <a:ext uri="{FF2B5EF4-FFF2-40B4-BE49-F238E27FC236}">
                <a16:creationId xmlns:a16="http://schemas.microsoft.com/office/drawing/2014/main" id="{8DF0D049-7D82-B444-3721-66866394E8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5543" y="1356967"/>
            <a:ext cx="3982810" cy="455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253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Uniform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pic>
        <p:nvPicPr>
          <p:cNvPr id="306" name="Google Shape;306;p44" descr="PDF of the uniform probability distribution using the maximum convention at the transition point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5367" y="1536633"/>
            <a:ext cx="6107965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4"/>
          <p:cNvSpPr txBox="1"/>
          <p:nvPr/>
        </p:nvSpPr>
        <p:spPr>
          <a:xfrm>
            <a:off x="1247600" y="6434777"/>
            <a:ext cx="10944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 dirty="0">
                <a:latin typeface="Fira Sans Condensed" panose="020B0503050000020004" pitchFamily="34" charset="0"/>
              </a:rPr>
              <a:t>Image retrieved from https://commons.wikimedia.org/wiki/File:Uniform_Distribution_PDF_SVG.svg</a:t>
            </a:r>
            <a:endParaRPr sz="1333" dirty="0">
              <a:latin typeface="Fira Sans Condensed" panose="020B0503050000020004" pitchFamily="34" charset="0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415600" y="2049233"/>
            <a:ext cx="5169200" cy="369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800" b="1" dirty="0">
                <a:latin typeface="Fira Sans Condensed" panose="020B0503050000020004" pitchFamily="34" charset="0"/>
              </a:rPr>
              <a:t>Examples</a:t>
            </a:r>
            <a:endParaRPr sz="2800" b="1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Rolling a die</a:t>
            </a:r>
            <a:endParaRPr sz="2800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Drawing any card from a normal deck</a:t>
            </a:r>
            <a:endParaRPr sz="2800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Choosing a random number between 1 and 100</a:t>
            </a:r>
            <a:endParaRPr sz="2800" dirty="0">
              <a:latin typeface="Fira Sans Condensed" panose="020B0503050000020004" pitchFamily="34" charset="0"/>
            </a:endParaRPr>
          </a:p>
          <a:p>
            <a:pPr marL="609585" indent="-474121">
              <a:buClr>
                <a:schemeClr val="dk2"/>
              </a:buClr>
              <a:buSzPts val="2000"/>
              <a:buChar char="●"/>
            </a:pPr>
            <a:r>
              <a:rPr lang="en" sz="2800" dirty="0">
                <a:latin typeface="Fira Sans Condensed" panose="020B0503050000020004" pitchFamily="34" charset="0"/>
              </a:rPr>
              <a:t>Choosing a random student in a classroom</a:t>
            </a:r>
            <a:endParaRPr sz="28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43" name="Google Shape;343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normal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is one of the most common and important distributions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It is represented by the equation,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where 𝜇 is the mean of X and 𝜎 is the standard deviation.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A random variable X following a normal distribution is often denoted,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344" name="Google Shape;344;p49" title="[89,89,89,&quot;https://latex-staging.easygenerator.com/eqneditor/editor.php?latex=%20P(X%20%3D%20x)%20%3D%20%5Cfrac%7B1%7D%7B%5Csqrt%7B2%5Cpi%5Csigma%7D%7De%5E%7B-%5Cfrac%7B(x%20-%20%5Cmu)%5E2%7D%7B2%20%5Csigma%5E2%7D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882" y="3075569"/>
            <a:ext cx="4800235" cy="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9" title="[89,89,89,&quot;https://latex-staging.easygenerator.com/eqneditor/editor.php?latex=%20X%20%5Csim%20%5Cmathcal%7BN%7D(%5Cmu%2C%20%5Csigma%5E2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4398" y="5689323"/>
            <a:ext cx="2863201" cy="54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0452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normal distribution is centered and symmetric about 𝜇. 𝜎 describes the horizontal spread (how wide the distribution is).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Fira Sans Condensed" panose="020B0503050000020004" pitchFamily="34" charset="0"/>
              </a:rPr>
              <a:t>The normal distribution can be used to approximate other distributions for easy calculations of probabilities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352" name="Google Shape;352;p50"/>
          <p:cNvSpPr txBox="1"/>
          <p:nvPr/>
        </p:nvSpPr>
        <p:spPr>
          <a:xfrm>
            <a:off x="5304700" y="6091833"/>
            <a:ext cx="6794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 dirty="0">
                <a:latin typeface="Fira Sans Condensed" panose="020B0503050000020004" pitchFamily="34" charset="0"/>
              </a:rPr>
              <a:t>Image retrieved from https://www.scribbr.com/statistics/standard-normal-distribution/</a:t>
            </a:r>
            <a:endParaRPr sz="1333" dirty="0">
              <a:latin typeface="Fira Sans Condensed" panose="020B0503050000020004" pitchFamily="34" charset="0"/>
            </a:endParaRPr>
          </a:p>
        </p:txBody>
      </p:sp>
      <p:pic>
        <p:nvPicPr>
          <p:cNvPr id="353" name="Google Shape;353;p50"/>
          <p:cNvPicPr preferRelativeResize="0"/>
          <p:nvPr/>
        </p:nvPicPr>
        <p:blipFill rotWithShape="1">
          <a:blip r:embed="rId3">
            <a:alphaModFix/>
          </a:blip>
          <a:srcRect b="8483"/>
          <a:stretch/>
        </p:blipFill>
        <p:spPr>
          <a:xfrm>
            <a:off x="5584731" y="1357634"/>
            <a:ext cx="6385268" cy="4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/>
          <p:nvPr/>
        </p:nvSpPr>
        <p:spPr>
          <a:xfrm>
            <a:off x="6947967" y="1357633"/>
            <a:ext cx="3658800" cy="45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50"/>
          <p:cNvSpPr/>
          <p:nvPr/>
        </p:nvSpPr>
        <p:spPr>
          <a:xfrm>
            <a:off x="6287033" y="5164500"/>
            <a:ext cx="5489200" cy="45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6" name="Google Shape;356;p50"/>
          <p:cNvSpPr txBox="1"/>
          <p:nvPr/>
        </p:nvSpPr>
        <p:spPr>
          <a:xfrm>
            <a:off x="6287033" y="4966734"/>
            <a:ext cx="535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-2𝜎           -1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𝜎           𝜇           1𝜎           2𝜎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0"/>
          <p:cNvSpPr/>
          <p:nvPr/>
        </p:nvSpPr>
        <p:spPr>
          <a:xfrm>
            <a:off x="5681533" y="1986333"/>
            <a:ext cx="680400" cy="317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Standard 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63" name="Google Shape;363;p5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063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standard normal distribution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is a normal distribution with mean 0 and standard deviation 1.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In general, a random variable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with a normal distribution can be standardized using the following formula,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364" name="Google Shape;364;p51"/>
          <p:cNvPicPr preferRelativeResize="0"/>
          <p:nvPr/>
        </p:nvPicPr>
        <p:blipFill rotWithShape="1">
          <a:blip r:embed="rId3">
            <a:alphaModFix/>
          </a:blip>
          <a:srcRect b="8483"/>
          <a:stretch/>
        </p:blipFill>
        <p:spPr>
          <a:xfrm>
            <a:off x="5603131" y="1357634"/>
            <a:ext cx="6385268" cy="4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/>
        </p:nvSpPr>
        <p:spPr>
          <a:xfrm>
            <a:off x="4982400" y="6091833"/>
            <a:ext cx="6794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 dirty="0">
                <a:latin typeface="Fira Sans Condensed" panose="020B0503050000020004" pitchFamily="34" charset="0"/>
              </a:rPr>
              <a:t>Image retrieved from https://www.scribbr.com/statistics/standard-normal-distribution/</a:t>
            </a:r>
            <a:endParaRPr sz="1333" dirty="0">
              <a:latin typeface="Fira Sans Condensed" panose="020B0503050000020004" pitchFamily="34" charset="0"/>
            </a:endParaRPr>
          </a:p>
        </p:txBody>
      </p:sp>
      <p:pic>
        <p:nvPicPr>
          <p:cNvPr id="366" name="Google Shape;366;p51" title="[89,89,89,&quot;https://latex-staging.easygenerator.com/eqneditor/editor.php?latex=%20Z%20%3D%20%5Cfrac%7BX%20-%20%5Cmu%7D%7B%5Csigma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399" y="5229982"/>
            <a:ext cx="1778001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Z-Scores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72" name="Google Shape;372;p5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861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Z-Scores represent the probability that a value is less than or equal to the value of a given standardized random variable.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</p:txBody>
      </p:sp>
      <p:pic>
        <p:nvPicPr>
          <p:cNvPr id="3" name="Picture 2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8A793A70-DEB4-3B0A-96C1-F2BB27593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038" y="0"/>
            <a:ext cx="65639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3DABD99A-7B94-8115-6156-C08B64E0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97C1DB52-13CD-7AF9-4E9E-5FDFF67ACCDC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944F2945-66F5-2810-DC28-B2D9BC2DBFA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Law of Large Numbers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926499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Law of Large Numbers</a:t>
            </a:r>
            <a:endParaRPr b="1" dirty="0">
              <a:latin typeface="Fira Sans Condensed" panose="020B0503050000020004" pitchFamily="34" charset="0"/>
            </a:endParaRPr>
          </a:p>
        </p:txBody>
      </p:sp>
      <p:pic>
        <p:nvPicPr>
          <p:cNvPr id="384" name="Google Shape;3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334" y="1512233"/>
            <a:ext cx="9559365" cy="490543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4"/>
          <p:cNvSpPr txBox="1"/>
          <p:nvPr/>
        </p:nvSpPr>
        <p:spPr>
          <a:xfrm>
            <a:off x="9033164" y="6262401"/>
            <a:ext cx="3052503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Fira Sans Condensed" panose="020B0503050000020004" pitchFamily="34" charset="0"/>
              </a:rPr>
              <a:t>Pitman (1993), Figure 2</a:t>
            </a:r>
            <a:endParaRPr sz="2400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Law of Large Numbers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391" name="Google Shape;391;p55"/>
          <p:cNvSpPr txBox="1">
            <a:spLocks noGrp="1"/>
          </p:cNvSpPr>
          <p:nvPr>
            <p:ph type="body" idx="1"/>
          </p:nvPr>
        </p:nvSpPr>
        <p:spPr>
          <a:xfrm>
            <a:off x="415600" y="3859745"/>
            <a:ext cx="11360800" cy="22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 dirty="0">
                <a:latin typeface="Fira Sans Condensed" panose="020B0503050000020004" pitchFamily="34" charset="0"/>
              </a:rPr>
              <a:t>Intuition for sampling</a:t>
            </a:r>
            <a:r>
              <a:rPr lang="en" dirty="0">
                <a:latin typeface="Fira Sans Condensed" panose="020B0503050000020004" pitchFamily="34" charset="0"/>
              </a:rPr>
              <a:t>: As the number of units sampled increases, the proportion of units that exhibits a certain trait will grow closer and closer to the true proportion of individuals in the population with that trait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392" name="Google Shape;392;p55"/>
          <p:cNvSpPr/>
          <p:nvPr/>
        </p:nvSpPr>
        <p:spPr>
          <a:xfrm>
            <a:off x="900800" y="1890200"/>
            <a:ext cx="10390400" cy="1538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If the number of trials </a:t>
            </a:r>
            <a:r>
              <a:rPr lang="en" sz="2133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 is large, the proportion of successes in </a:t>
            </a:r>
            <a:r>
              <a:rPr lang="en" sz="2133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 independent trials will, with overwhelming probability, be very close to </a:t>
            </a:r>
            <a:r>
              <a:rPr lang="en" sz="2133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p</a:t>
            </a:r>
            <a:r>
              <a:rPr lang="en" sz="2133" dirty="0">
                <a:solidFill>
                  <a:schemeClr val="dk1"/>
                </a:solidFill>
                <a:latin typeface="Fira Sans Condensed" panose="020B0503050000020004" pitchFamily="34" charset="0"/>
              </a:rPr>
              <a:t>, the probability of success on each trial</a:t>
            </a:r>
            <a:endParaRPr sz="2133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29006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Python Demo Time!</a:t>
            </a:r>
            <a:endParaRPr sz="5400"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36F30AA7-FDDB-C7DB-F861-386643B52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5A951D8E-FA3A-835A-60AF-571D180571E3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69D7B014-68B5-FF6B-9D7B-B5FF1C4A116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86133" y="3034145"/>
            <a:ext cx="7224800" cy="12981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Expected Value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9617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62B0C4-9CC7-F034-5B6B-D803D3820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55" y="1583643"/>
            <a:ext cx="440574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 Condensed" panose="020B0503050000020004" pitchFamily="34" charset="0"/>
              </a:rPr>
              <a:t>Mandatory Pre-Math Disclaimer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Fira Sans Condensed" panose="020B0503050000020004" pitchFamily="34" charset="0"/>
              </a:rPr>
              <a:t>Time</a:t>
            </a:r>
            <a:r>
              <a:rPr kumimoji="0" lang="en-US" altLang="en-US" sz="7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Top Stop Sign Stickers for Android &amp; iOS | Gfycat">
            <a:extLst>
              <a:ext uri="{FF2B5EF4-FFF2-40B4-BE49-F238E27FC236}">
                <a16:creationId xmlns:a16="http://schemas.microsoft.com/office/drawing/2014/main" id="{8416D43F-5CA2-2E99-7FBD-4D5D51CCE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819" y="744815"/>
            <a:ext cx="3627582" cy="6287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56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Expected Value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03" name="Google Shape;403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expected value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or </a:t>
            </a:r>
            <a:r>
              <a:rPr lang="en" b="1" dirty="0">
                <a:latin typeface="Fira Sans Condensed" panose="020B0503050000020004" pitchFamily="34" charset="0"/>
              </a:rPr>
              <a:t>expectation</a:t>
            </a:r>
            <a:r>
              <a:rPr lang="en" dirty="0">
                <a:latin typeface="Fira Sans Condensed" panose="020B0503050000020004" pitchFamily="34" charset="0"/>
              </a:rPr>
              <a:t> of a random variable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is the mean of the distribution of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, denoted E(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) or 𝜇. This is represented mathematically as,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expected value is the average of all possible values of </a:t>
            </a:r>
            <a:r>
              <a:rPr lang="en" i="1" dirty="0">
                <a:latin typeface="Fira Sans Condensed" panose="020B0503050000020004" pitchFamily="34" charset="0"/>
              </a:rPr>
              <a:t>X </a:t>
            </a:r>
            <a:r>
              <a:rPr lang="en" dirty="0">
                <a:latin typeface="Fira Sans Condensed" panose="020B0503050000020004" pitchFamily="34" charset="0"/>
              </a:rPr>
              <a:t>weighted by their probabilities.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expected value of indicator variable </a:t>
            </a:r>
            <a:r>
              <a:rPr lang="en" i="1" dirty="0">
                <a:latin typeface="Fira Sans Condensed" panose="020B0503050000020004" pitchFamily="34" charset="0"/>
              </a:rPr>
              <a:t>I</a:t>
            </a:r>
            <a:r>
              <a:rPr lang="en" i="1" baseline="-25000" dirty="0">
                <a:latin typeface="Fira Sans Condensed" panose="020B0503050000020004" pitchFamily="34" charset="0"/>
              </a:rPr>
              <a:t>A</a:t>
            </a:r>
            <a:r>
              <a:rPr lang="en" i="1" dirty="0"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is the probability of event A,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Fira Sans Condensed" panose="020B0503050000020004" pitchFamily="34" charset="0"/>
            </a:endParaRPr>
          </a:p>
        </p:txBody>
      </p:sp>
      <p:pic>
        <p:nvPicPr>
          <p:cNvPr id="404" name="Google Shape;404;p57" title="[89,89,89,&quot;https://latex-staging.easygenerator.com/eqneditor/editor.php?latex=%20E(X)%20%3D%20%5Csum_%7B%5Ctextrm%7BEvery%20%7D%20x%7D%20xP(X%20%3D%20x)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085" y="2938797"/>
            <a:ext cx="4341833" cy="88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7" title="[89,89,89,&quot;https://latex-staging.easygenerator.com/eqneditor/editor.php?latex=%20E(I_A)%20%3D%20P(A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584" y="5839133"/>
            <a:ext cx="2682833" cy="4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Sampling a student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11" name="Google Shape;411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sz="2267" dirty="0">
                <a:latin typeface="Fira Sans Condensed" panose="020B0503050000020004" pitchFamily="34" charset="0"/>
              </a:rPr>
              <a:t>Suppose you are randomly sampling a student from a school. There are 200 students each of ages 16-18. Let random variable 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 represent the age of the student sampled.</a:t>
            </a: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sz="2267" dirty="0">
                <a:latin typeface="Fira Sans Condensed" panose="020B0503050000020004" pitchFamily="34" charset="0"/>
              </a:rPr>
              <a:t>The expected age of the student selected is, </a:t>
            </a: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sz="2267"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67" dirty="0">
                <a:latin typeface="Fira Sans Condensed" panose="020B0503050000020004" pitchFamily="34" charset="0"/>
              </a:rPr>
              <a:t>Now suppose there are 100 students age 16, 200 students age 17, and 300 students age 18. The new expected age is,</a:t>
            </a:r>
            <a:endParaRPr sz="2267" dirty="0">
              <a:latin typeface="Fira Sans Condensed" panose="020B0503050000020004" pitchFamily="34" charset="0"/>
            </a:endParaRPr>
          </a:p>
        </p:txBody>
      </p:sp>
      <p:pic>
        <p:nvPicPr>
          <p:cNvPr id="412" name="Google Shape;412;p58" title="[0,0,0,&quot;https://latex-staging.easygenerator.com/eqneditor/editor.php?latex=%20E(X)%20%3D%20%5Csum_%7B%5Ctextrm%7BEvery%20%7D%20x%7D%20xP(X%20%3D%20x)%20%3D%2016(%5Cfrac%7B200%7D%7B600%7D)%20%2B%2017(%5Cfrac%7B200%7D%7B600%7D)%20%2B%2018(%5Cfrac%7B200%7D%7B600%7D)%20%3D%2017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542" y="3018892"/>
            <a:ext cx="8950917" cy="87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8" title="[0,0,0,&quot;https://latex-staging.easygenerator.com/eqneditor/editor.php?latex=%20E(X)%20%3D%20%5Csum_%7B%5Ctextrm%7BEvery%20%7D%20x%7D%20xP(X%20%3D%20x)%20%3D%2016(%5Cfrac%7B100%7D%7B600%7D)%20%2B%2017(%5Cfrac%7B200%7D%7B600%7D)%20%2B%2018(%5Cfrac%7B300%7D%7B600%7D)%20%3D%2017.333%E2%80%A6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408" y="5133476"/>
            <a:ext cx="9523208" cy="87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BA331363-7CC3-C659-03F0-F809AE5C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56646C08-5390-5FD8-3ACF-9FA95C651C01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CB86190E-91A9-C118-9FB2-CA9D3EDE0A7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3020291"/>
            <a:ext cx="8020678" cy="14547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Variance and Standard Deviation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576679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Variance and Standard Deviation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33" name="Google Shape;433;p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variance</a:t>
            </a:r>
            <a:r>
              <a:rPr lang="en" dirty="0">
                <a:latin typeface="Fira Sans Condensed" panose="020B0503050000020004" pitchFamily="34" charset="0"/>
              </a:rPr>
              <a:t> of X, denoted Var(X), is the mean squared deviation of X from its expected value E(X),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The </a:t>
            </a:r>
            <a:r>
              <a:rPr lang="en" b="1" dirty="0">
                <a:solidFill>
                  <a:srgbClr val="009242"/>
                </a:solidFill>
                <a:latin typeface="Fira Sans Condensed" panose="020B0503050000020004" pitchFamily="34" charset="0"/>
              </a:rPr>
              <a:t>standard deviation</a:t>
            </a:r>
            <a:r>
              <a:rPr lang="en" dirty="0">
                <a:solidFill>
                  <a:srgbClr val="009242"/>
                </a:solidFill>
                <a:latin typeface="Fira Sans Condensed" panose="020B0503050000020004" pitchFamily="34" charset="0"/>
              </a:rPr>
              <a:t> </a:t>
            </a:r>
            <a:r>
              <a:rPr lang="en" dirty="0">
                <a:latin typeface="Fira Sans Condensed" panose="020B0503050000020004" pitchFamily="34" charset="0"/>
              </a:rPr>
              <a:t>of X, denoted SD(X), is the square root of the variance of X: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endParaRPr baseline="30000" dirty="0">
              <a:latin typeface="Fira Sans Condensed" panose="020B0503050000020004" pitchFamily="34" charset="0"/>
            </a:endParaRPr>
          </a:p>
        </p:txBody>
      </p:sp>
      <p:pic>
        <p:nvPicPr>
          <p:cNvPr id="434" name="Google Shape;434;p61" title="[89,89,89,&quot;https://latex-staging.easygenerator.com/eqneditor/editor.php?latex=%20Var(X)%20%3D%20E(%5BX%20-%20E(X)%5D%5E2)%20%3D%20E(X%5E2)%20-%20%5BE(X)%5D%5E2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6034" y="2863571"/>
            <a:ext cx="8799929" cy="4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 title="[89,89,89,&quot;https://latex-staging.easygenerator.com/eqneditor/editor.php?latex=%20SD(X)%20%3D%20%5Csqrt%7BVar(X)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068" y="5018733"/>
            <a:ext cx="4351865" cy="592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Variance and Standard Deviation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49" name="Google Shape;449;p63"/>
          <p:cNvSpPr txBox="1">
            <a:spLocks noGrp="1"/>
          </p:cNvSpPr>
          <p:nvPr>
            <p:ph type="body" idx="1"/>
          </p:nvPr>
        </p:nvSpPr>
        <p:spPr>
          <a:xfrm>
            <a:off x="415600" y="1614032"/>
            <a:ext cx="11360800" cy="232065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/>
          <a:p>
            <a:pPr indent="-458161">
              <a:lnSpc>
                <a:spcPct val="150000"/>
              </a:lnSpc>
              <a:buSzPct val="100000"/>
            </a:pPr>
            <a:r>
              <a:rPr lang="en" dirty="0">
                <a:latin typeface="Fira Sans Condensed" panose="020B0503050000020004" pitchFamily="34" charset="0"/>
              </a:rPr>
              <a:t>Variance is often denoted 𝜎</a:t>
            </a:r>
            <a:r>
              <a:rPr lang="en" baseline="30000" dirty="0">
                <a:latin typeface="Fira Sans Condensed" panose="020B0503050000020004" pitchFamily="34" charset="0"/>
              </a:rPr>
              <a:t>2</a:t>
            </a:r>
            <a:r>
              <a:rPr lang="en" dirty="0">
                <a:latin typeface="Fira Sans Condensed" panose="020B0503050000020004" pitchFamily="34" charset="0"/>
              </a:rPr>
              <a:t>, with SD denoted 𝜎</a:t>
            </a:r>
            <a:endParaRPr dirty="0">
              <a:latin typeface="Fira Sans Condensed" panose="020B0503050000020004" pitchFamily="34" charset="0"/>
            </a:endParaRPr>
          </a:p>
          <a:p>
            <a:pPr indent="-458161">
              <a:lnSpc>
                <a:spcPct val="150000"/>
              </a:lnSpc>
              <a:buSzPct val="100000"/>
            </a:pPr>
            <a:r>
              <a:rPr lang="en" dirty="0">
                <a:latin typeface="Fira Sans Condensed" panose="020B0503050000020004" pitchFamily="34" charset="0"/>
              </a:rPr>
              <a:t>Variance and SD describe how spread out the distribution of a variable is</a:t>
            </a:r>
            <a:endParaRPr dirty="0">
              <a:latin typeface="Fira Sans Condensed" panose="020B0503050000020004" pitchFamily="34" charset="0"/>
            </a:endParaRPr>
          </a:p>
          <a:p>
            <a:pPr indent="-458161">
              <a:lnSpc>
                <a:spcPct val="150000"/>
              </a:lnSpc>
              <a:buSzPct val="100000"/>
            </a:pPr>
            <a:r>
              <a:rPr lang="en" dirty="0">
                <a:latin typeface="Fira Sans Condensed" panose="020B0503050000020004" pitchFamily="34" charset="0"/>
              </a:rPr>
              <a:t>SD is often easier to interpret since its units are the same as the mean</a:t>
            </a:r>
            <a:endParaRPr dirty="0">
              <a:latin typeface="Fira Sans Condensed" panose="020B0503050000020004" pitchFamily="34" charset="0"/>
            </a:endParaRPr>
          </a:p>
        </p:txBody>
      </p:sp>
      <p:sp>
        <p:nvSpPr>
          <p:cNvPr id="450" name="Google Shape;450;p63"/>
          <p:cNvSpPr/>
          <p:nvPr/>
        </p:nvSpPr>
        <p:spPr>
          <a:xfrm>
            <a:off x="811800" y="4182062"/>
            <a:ext cx="10568400" cy="2026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267" b="1" dirty="0">
                <a:latin typeface="Fira Sans Condensed" panose="020B0503050000020004" pitchFamily="34" charset="0"/>
              </a:rPr>
              <a:t>In general:</a:t>
            </a:r>
            <a:endParaRPr sz="2267" b="1" dirty="0">
              <a:latin typeface="Fira Sans Condensed" panose="020B0503050000020004" pitchFamily="34" charset="0"/>
            </a:endParaRPr>
          </a:p>
          <a:p>
            <a:pPr algn="ctr"/>
            <a:r>
              <a:rPr lang="en" sz="2267" dirty="0">
                <a:latin typeface="Fira Sans Condensed" panose="020B0503050000020004" pitchFamily="34" charset="0"/>
              </a:rPr>
              <a:t>For a random variable 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 with some distribution, you should expect the value of 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 to be around the expected value E(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), plus or minus a few times the standard deviation SD(</a:t>
            </a:r>
            <a:r>
              <a:rPr lang="en" sz="2267" i="1" dirty="0">
                <a:latin typeface="Fira Sans Condensed" panose="020B0503050000020004" pitchFamily="34" charset="0"/>
              </a:rPr>
              <a:t>X</a:t>
            </a:r>
            <a:r>
              <a:rPr lang="en" sz="2267" dirty="0">
                <a:latin typeface="Fira Sans Condensed" panose="020B0503050000020004" pitchFamily="34" charset="0"/>
              </a:rPr>
              <a:t>)</a:t>
            </a:r>
            <a:endParaRPr sz="2267" dirty="0"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Example: Normal Distribution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456" name="Google Shape;456;p6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4725200" cy="472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latin typeface="Fira Sans Condensed" panose="020B0503050000020004" pitchFamily="34" charset="0"/>
              </a:rPr>
              <a:t>On a normal distribution, ~68% of the probability density lies within one SD of the mean:</a:t>
            </a: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latin typeface="Fira Sans Condensed" panose="020B05030500000200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latin typeface="Fira Sans Condensed" panose="020B0503050000020004" pitchFamily="34" charset="0"/>
              </a:rPr>
              <a:t>For the standard normal </a:t>
            </a:r>
            <a:r>
              <a:rPr lang="en" i="1" dirty="0">
                <a:latin typeface="Fira Sans Condensed" panose="020B0503050000020004" pitchFamily="34" charset="0"/>
              </a:rPr>
              <a:t>N(0, 1)</a:t>
            </a:r>
            <a:r>
              <a:rPr lang="en" dirty="0">
                <a:latin typeface="Fira Sans Condensed" panose="020B0503050000020004" pitchFamily="34" charset="0"/>
              </a:rPr>
              <a:t>, this means </a:t>
            </a:r>
            <a:r>
              <a:rPr lang="en" i="1" dirty="0">
                <a:latin typeface="Fira Sans Condensed" panose="020B0503050000020004" pitchFamily="34" charset="0"/>
              </a:rPr>
              <a:t>X</a:t>
            </a:r>
            <a:r>
              <a:rPr lang="en" dirty="0">
                <a:latin typeface="Fira Sans Condensed" panose="020B0503050000020004" pitchFamily="34" charset="0"/>
              </a:rPr>
              <a:t> is fairly likely to be between -1 and 1, and that 2.5 would be a very unlikely value of </a:t>
            </a:r>
            <a:r>
              <a:rPr lang="en" i="1" dirty="0">
                <a:latin typeface="Fira Sans Condensed" panose="020B0503050000020004" pitchFamily="34" charset="0"/>
              </a:rPr>
              <a:t>X.</a:t>
            </a:r>
            <a:endParaRPr i="1" dirty="0">
              <a:latin typeface="Fira Sans Condensed" panose="020B0503050000020004" pitchFamily="34" charset="0"/>
            </a:endParaRPr>
          </a:p>
        </p:txBody>
      </p:sp>
      <p:pic>
        <p:nvPicPr>
          <p:cNvPr id="457" name="Google Shape;457;p64"/>
          <p:cNvPicPr preferRelativeResize="0"/>
          <p:nvPr/>
        </p:nvPicPr>
        <p:blipFill rotWithShape="1">
          <a:blip r:embed="rId3">
            <a:alphaModFix/>
          </a:blip>
          <a:srcRect b="8483"/>
          <a:stretch/>
        </p:blipFill>
        <p:spPr>
          <a:xfrm>
            <a:off x="5584731" y="1742885"/>
            <a:ext cx="6385268" cy="414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4" title="[89,89,89,&quot;https://latex-staging.easygenerator.com/eqneditor/editor.php?latex=%20P(%5Cmu%20-%20%5Csigma%20%5Cleq%20X%20%5Cleq%20%5Cmu%20%2B%20%5Csigma)%20%5Capprox%200.68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64" y="3429000"/>
            <a:ext cx="4596636" cy="36113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4"/>
          <p:cNvSpPr txBox="1"/>
          <p:nvPr/>
        </p:nvSpPr>
        <p:spPr>
          <a:xfrm>
            <a:off x="8236800" y="39380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34.1%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0" name="Google Shape;460;p64"/>
          <p:cNvSpPr txBox="1"/>
          <p:nvPr/>
        </p:nvSpPr>
        <p:spPr>
          <a:xfrm>
            <a:off x="9094267" y="39380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34.1%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1" name="Google Shape;461;p64"/>
          <p:cNvSpPr txBox="1"/>
          <p:nvPr/>
        </p:nvSpPr>
        <p:spPr>
          <a:xfrm>
            <a:off x="9951733" y="46786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13.6%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2" name="Google Shape;462;p64"/>
          <p:cNvSpPr txBox="1"/>
          <p:nvPr/>
        </p:nvSpPr>
        <p:spPr>
          <a:xfrm>
            <a:off x="7409367" y="46786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13.6%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6801900" y="51302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2.1%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4" name="Google Shape;464;p64"/>
          <p:cNvSpPr txBox="1"/>
          <p:nvPr/>
        </p:nvSpPr>
        <p:spPr>
          <a:xfrm>
            <a:off x="10687733" y="5130233"/>
            <a:ext cx="736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333">
                <a:solidFill>
                  <a:schemeClr val="dk2"/>
                </a:solidFill>
              </a:rPr>
              <a:t>2.1%</a:t>
            </a:r>
            <a:endParaRPr sz="1333">
              <a:solidFill>
                <a:schemeClr val="dk2"/>
              </a:solidFill>
            </a:endParaRPr>
          </a:p>
        </p:txBody>
      </p:sp>
      <p:sp>
        <p:nvSpPr>
          <p:cNvPr id="465" name="Google Shape;465;p64"/>
          <p:cNvSpPr txBox="1"/>
          <p:nvPr/>
        </p:nvSpPr>
        <p:spPr>
          <a:xfrm>
            <a:off x="4982400" y="6091833"/>
            <a:ext cx="67940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1333"/>
              <a:t>Image retrieved from https://www.scribbr.com/statistics/standard-normal-distribution/</a:t>
            </a:r>
            <a:endParaRPr sz="1333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DBF338E-07E1-D491-F1BE-D97C2ABE0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>
            <a:extLst>
              <a:ext uri="{FF2B5EF4-FFF2-40B4-BE49-F238E27FC236}">
                <a16:creationId xmlns:a16="http://schemas.microsoft.com/office/drawing/2014/main" id="{0A544601-1A5B-81E8-A4F0-C77FDDCEB965}"/>
              </a:ext>
            </a:extLst>
          </p:cNvPr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>
            <a:extLst>
              <a:ext uri="{FF2B5EF4-FFF2-40B4-BE49-F238E27FC236}">
                <a16:creationId xmlns:a16="http://schemas.microsoft.com/office/drawing/2014/main" id="{44EB4BCC-9356-6DCD-7B17-AF133954EB0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85661" y="3020291"/>
            <a:ext cx="8020678" cy="145472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Central Limit Theorem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1539821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Fira Sans Condensed" panose="020B0503050000020004" pitchFamily="34" charset="0"/>
              </a:rPr>
              <a:t>Central Limit Theorem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515" name="Google Shape;515;p70"/>
          <p:cNvSpPr txBox="1">
            <a:spLocks noGrp="1"/>
          </p:cNvSpPr>
          <p:nvPr>
            <p:ph type="body" idx="1"/>
          </p:nvPr>
        </p:nvSpPr>
        <p:spPr>
          <a:xfrm>
            <a:off x="415600" y="4112100"/>
            <a:ext cx="11360800" cy="197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" b="1" dirty="0">
                <a:latin typeface="Fira Sans Condensed" panose="020B0503050000020004" pitchFamily="34" charset="0"/>
              </a:rPr>
              <a:t>Basically: </a:t>
            </a:r>
            <a:r>
              <a:rPr lang="en-US" b="1" dirty="0">
                <a:latin typeface="Fira Sans Condensed" panose="020B0503050000020004" pitchFamily="34" charset="0"/>
              </a:rPr>
              <a:t>if we have a population with mean μ and standard deviation σ and take sufficiently large random samples from the population, then the distribution of the sample will be approximately normal.</a:t>
            </a:r>
            <a:endParaRPr b="1" dirty="0">
              <a:latin typeface="Fira Sans Condensed" panose="020B0503050000020004" pitchFamily="34" charset="0"/>
            </a:endParaRPr>
          </a:p>
        </p:txBody>
      </p:sp>
      <p:sp>
        <p:nvSpPr>
          <p:cNvPr id="516" name="Google Shape;516;p70"/>
          <p:cNvSpPr/>
          <p:nvPr/>
        </p:nvSpPr>
        <p:spPr>
          <a:xfrm>
            <a:off x="534967" y="1676133"/>
            <a:ext cx="11360800" cy="23188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Let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= 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1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+ 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2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+ … + 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be the sum of n independent random variables each with the same distribution. For large n, 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the distribution of </a:t>
            </a:r>
            <a:r>
              <a:rPr lang="en" sz="2400" b="1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b="1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b="1" dirty="0">
                <a:solidFill>
                  <a:schemeClr val="dk1"/>
                </a:solidFill>
                <a:latin typeface="Fira Sans Condensed" panose="020B0503050000020004" pitchFamily="34" charset="0"/>
              </a:rPr>
              <a:t> is approximately normal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, with mean E(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 =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n𝜇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and variance Var(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S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 = 𝜎</a:t>
            </a:r>
            <a:r>
              <a:rPr lang="en" sz="2400" baseline="30000" dirty="0">
                <a:solidFill>
                  <a:schemeClr val="dk1"/>
                </a:solidFill>
                <a:latin typeface="Fira Sans Condensed" panose="020B0503050000020004" pitchFamily="34" charset="0"/>
              </a:rPr>
              <a:t>2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n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, where 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𝜇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= E(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 and 𝜎</a:t>
            </a:r>
            <a:r>
              <a:rPr lang="en" sz="2400" baseline="30000" dirty="0">
                <a:solidFill>
                  <a:schemeClr val="dk1"/>
                </a:solidFill>
                <a:latin typeface="Fira Sans Condensed" panose="020B0503050000020004" pitchFamily="34" charset="0"/>
              </a:rPr>
              <a:t>2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 = Var(</a:t>
            </a:r>
            <a:r>
              <a:rPr lang="en" sz="2400" i="1" dirty="0">
                <a:solidFill>
                  <a:schemeClr val="dk1"/>
                </a:solidFill>
                <a:latin typeface="Fira Sans Condensed" panose="020B0503050000020004" pitchFamily="34" charset="0"/>
              </a:rPr>
              <a:t>X</a:t>
            </a:r>
            <a:r>
              <a:rPr lang="en" sz="2400" i="1" baseline="-25000" dirty="0">
                <a:solidFill>
                  <a:schemeClr val="dk1"/>
                </a:solidFill>
                <a:latin typeface="Fira Sans Condensed" panose="020B0503050000020004" pitchFamily="34" charset="0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Fira Sans Condensed" panose="020B0503050000020004" pitchFamily="34" charset="0"/>
              </a:rPr>
              <a:t>).</a:t>
            </a:r>
            <a:endParaRPr sz="2400" dirty="0">
              <a:solidFill>
                <a:schemeClr val="dk1"/>
              </a:solidFill>
              <a:latin typeface="Fira Sans Condensed" panose="020B05030500000200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2900600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" sz="5400" b="1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Python Demo Time!</a:t>
            </a:r>
            <a:endParaRPr sz="5400" b="1" dirty="0">
              <a:solidFill>
                <a:schemeClr val="dk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807873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06BA0C6-C1C4-8048-E96D-89C288BED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C6B5161-6BF0-3773-880D-40FB60324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Who cares?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45EEB4C1-5222-4B69-C4F5-A07F3171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Sample size and quantity affect how well our conclusions can represent our target population (LLN, CLT)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Distributions and their assumptions affect our statistical models and the ways that we calculate various statistics</a:t>
            </a:r>
          </a:p>
        </p:txBody>
      </p:sp>
    </p:spTree>
    <p:extLst>
      <p:ext uri="{BB962C8B-B14F-4D97-AF65-F5344CB8AC3E}">
        <p14:creationId xmlns:p14="http://schemas.microsoft.com/office/powerpoint/2010/main" val="2084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230133" y="253133"/>
            <a:ext cx="11736800" cy="6374800"/>
          </a:xfrm>
          <a:prstGeom prst="rect">
            <a:avLst/>
          </a:prstGeom>
          <a:solidFill>
            <a:srgbClr val="00924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4294967295"/>
          </p:nvPr>
        </p:nvSpPr>
        <p:spPr>
          <a:xfrm>
            <a:off x="2486133" y="2548733"/>
            <a:ext cx="7224800" cy="178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267" b="1" dirty="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Intro to Probability</a:t>
            </a:r>
            <a:endParaRPr sz="4267" b="1" dirty="0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A172CFA2-A8C0-B745-5228-6F0507D97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58AB7986-CB21-92A2-2BC5-03DBBE497B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Next time!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837F2854-9C30-796E-9BF8-7A91D575A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Probability vs Non-probability sampling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Sampling Types and Sample Design</a:t>
            </a:r>
          </a:p>
          <a:p>
            <a:pPr indent="-491054">
              <a:buSzPts val="2200"/>
              <a:buFont typeface="Fira Sans Condensed"/>
              <a:buChar char="●"/>
            </a:pPr>
            <a:r>
              <a:rPr lang="en-GB" sz="2933" dirty="0">
                <a:latin typeface="Fira Sans Condensed"/>
                <a:ea typeface="Fira Sans Condensed"/>
                <a:cs typeface="Fira Sans Condensed"/>
                <a:sym typeface="Fira Sans Condensed"/>
              </a:rPr>
              <a:t>Observational Studies and Censuses </a:t>
            </a:r>
          </a:p>
        </p:txBody>
      </p:sp>
    </p:spTree>
    <p:extLst>
      <p:ext uri="{BB962C8B-B14F-4D97-AF65-F5344CB8AC3E}">
        <p14:creationId xmlns:p14="http://schemas.microsoft.com/office/powerpoint/2010/main" val="35532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28D39BE2-D34B-35EB-2970-C3E95D119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536E82EB-4F13-C715-3907-D9A521DED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Key Definitions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F0AF29FB-80D0-6391-E255-DAB404C73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</a:t>
            </a:r>
            <a:r>
              <a:rPr lang="en-US" sz="3200" b="1" dirty="0">
                <a:solidFill>
                  <a:srgbClr val="00924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outcome space 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is a set of all possible outcomes of some kind, represented by 𝛀.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example, 𝛀 = {A, B, C,..., Z} is an outcome space containing all letters of the alphabet</a:t>
            </a:r>
          </a:p>
          <a:p>
            <a:pPr marL="728116" lvl="1" indent="0">
              <a:buSzPts val="2200"/>
              <a:buNone/>
            </a:pPr>
            <a:endParaRPr lang="en-US" sz="2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An </a:t>
            </a:r>
            <a:r>
              <a:rPr lang="en-US" sz="3200" b="1" dirty="0">
                <a:solidFill>
                  <a:srgbClr val="009242"/>
                </a:solidFill>
                <a:latin typeface="Fira Sans Condensed"/>
                <a:sym typeface="Fira Sans Condensed"/>
              </a:rPr>
              <a:t>event</a:t>
            </a: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a subset of an outcome space. 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There are often many possible events for a specific outcome space</a:t>
            </a:r>
          </a:p>
          <a:p>
            <a:pPr lvl="1" indent="-491054">
              <a:buSzPts val="2200"/>
              <a:buFont typeface="Fira Sans Condensed"/>
              <a:buChar char="●"/>
            </a:pPr>
            <a:r>
              <a:rPr lang="en-US" sz="28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Possible events for 𝛀 above could be vowels: {A, E, I, O, U} or letters before E: {A, B, C, D}</a:t>
            </a:r>
          </a:p>
          <a:p>
            <a:pPr marL="728116" lvl="1" indent="0">
              <a:buSzPts val="2200"/>
              <a:buNone/>
            </a:pPr>
            <a:endParaRPr lang="en-US" sz="28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A </a:t>
            </a:r>
            <a:r>
              <a:rPr lang="en-US" sz="3200" b="1" dirty="0">
                <a:solidFill>
                  <a:srgbClr val="009242"/>
                </a:solidFill>
                <a:latin typeface="Fira Sans Condensed"/>
                <a:sym typeface="Fira Sans Condensed"/>
              </a:rPr>
              <a:t>probability</a:t>
            </a:r>
            <a:r>
              <a:rPr lang="en-US" dirty="0">
                <a:latin typeface="Fira Sans Condensed"/>
                <a:ea typeface="Fira Sans Condensed"/>
                <a:cs typeface="Fira Sans Condensed"/>
                <a:sym typeface="Fira Sans Condensed"/>
              </a:rPr>
              <a:t> is a function of an event describing how likely it is to occur</a:t>
            </a:r>
          </a:p>
          <a:p>
            <a:pPr indent="-491054">
              <a:buSzPts val="2200"/>
              <a:buFont typeface="Fira Sans Condensed"/>
              <a:buChar char="●"/>
            </a:pP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32504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CD77892-88C3-14DE-E28A-71135B08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2512F2A9-9329-503F-3E89-B74BC3BF6C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Equally Likely Outcomes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5D8BC54B-BD5C-D126-5FB6-1910BDF41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If all outcomes in a set 𝛀 are equally likely, the probability of event A is the number of outcomes in A divided by the total number of outcomes,</a:t>
            </a: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491054">
              <a:buSzPts val="2200"/>
              <a:buFont typeface="Fira Sans Condensed"/>
              <a:buChar char="●"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P(A) can be read as “the probability of A”.</a:t>
            </a:r>
          </a:p>
          <a:p>
            <a:pPr indent="-491054">
              <a:buSzPts val="2200"/>
              <a:buFont typeface="Fira Sans Condensed"/>
              <a:buChar char="●"/>
            </a:pPr>
            <a:endParaRPr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2" name="Google Shape;89;p18" title="[0,0,0,&quot;http://www.texrendr.com/?eqn=%20P(A)%20%3D%20%20%5Cfrac%7B%23A%7D%7B%23%5COmega%7D%20#0&quot;]">
            <a:extLst>
              <a:ext uri="{FF2B5EF4-FFF2-40B4-BE49-F238E27FC236}">
                <a16:creationId xmlns:a16="http://schemas.microsoft.com/office/drawing/2014/main" id="{FA193A1F-CC0C-0AD7-FA3F-BBB3126059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52255"/>
          <a:stretch/>
        </p:blipFill>
        <p:spPr>
          <a:xfrm>
            <a:off x="4370449" y="3525988"/>
            <a:ext cx="2917042" cy="1129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890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B5D81F0B-1347-AF6E-504B-40B68074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B4E810EA-7B9F-6C87-3ED0-26DE201CE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Example: Rolling a die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194" name="Google Shape;194;p34">
            <a:extLst>
              <a:ext uri="{FF2B5EF4-FFF2-40B4-BE49-F238E27FC236}">
                <a16:creationId xmlns:a16="http://schemas.microsoft.com/office/drawing/2014/main" id="{1C94D93A-47B2-F113-A0A9-E753CE89B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0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For a six-sided die, the outcome space is,</a:t>
            </a:r>
          </a:p>
          <a:p>
            <a:pPr marL="118531" indent="0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 algn="ctr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𝛀 = {1, 2, 3, 4, 5, 6}</a:t>
            </a:r>
          </a:p>
          <a:p>
            <a:pPr marL="118531" indent="0" algn="ctr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marL="118531" indent="0">
              <a:buSzPts val="2200"/>
              <a:buNone/>
            </a:pPr>
            <a:r>
              <a:rPr lang="en-US" sz="3200" dirty="0">
                <a:latin typeface="Fira Sans Condensed"/>
                <a:ea typeface="Fira Sans Condensed"/>
                <a:cs typeface="Fira Sans Condensed"/>
                <a:sym typeface="Fira Sans Condensed"/>
              </a:rPr>
              <a:t>Some possible events and their probabilities are:</a:t>
            </a:r>
          </a:p>
          <a:p>
            <a:pPr marL="118531" indent="0">
              <a:buSzPts val="2200"/>
              <a:buNone/>
            </a:pPr>
            <a:endParaRPr lang="en-US" sz="3200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aphicFrame>
        <p:nvGraphicFramePr>
          <p:cNvPr id="3" name="Google Shape;96;p19">
            <a:extLst>
              <a:ext uri="{FF2B5EF4-FFF2-40B4-BE49-F238E27FC236}">
                <a16:creationId xmlns:a16="http://schemas.microsoft.com/office/drawing/2014/main" id="{D0B4B55A-B1B9-5B61-7304-488709C39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840036"/>
              </p:ext>
            </p:extLst>
          </p:nvPr>
        </p:nvGraphicFramePr>
        <p:xfrm>
          <a:off x="868507" y="4055122"/>
          <a:ext cx="10454985" cy="2560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8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4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Fira Sans Condensed" panose="020B0503050000020004" pitchFamily="34" charset="0"/>
                        </a:rPr>
                        <a:t>Description</a:t>
                      </a:r>
                      <a:endParaRPr sz="2400" b="1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Fira Sans Condensed" panose="020B0503050000020004" pitchFamily="34" charset="0"/>
                        </a:rPr>
                        <a:t>Event</a:t>
                      </a:r>
                      <a:endParaRPr sz="2400" b="1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Fira Sans Condensed" panose="020B0503050000020004" pitchFamily="34" charset="0"/>
                        </a:rPr>
                        <a:t>Probability</a:t>
                      </a:r>
                      <a:endParaRPr sz="2400" b="1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An even number is rolled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Fira Sans Condensed" panose="020B0503050000020004" pitchFamily="34" charset="0"/>
                        </a:rPr>
                        <a:t>A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 = {2, 4, 6}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rPr>
                        <a:t>3/6 = ½ = 0.5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A number less than 6 is rolled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 dirty="0">
                          <a:latin typeface="Fira Sans Condensed" panose="020B0503050000020004" pitchFamily="34" charset="0"/>
                        </a:rPr>
                        <a:t>B</a:t>
                      </a: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 = {1, 2, 3, 4, 5}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⅚ = 0.833…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Fira Sans Condensed" panose="020B0503050000020004" pitchFamily="34" charset="0"/>
                        </a:rPr>
                        <a:t>A 6 is rolled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i="1">
                          <a:latin typeface="Fira Sans Condensed" panose="020B0503050000020004" pitchFamily="34" charset="0"/>
                        </a:rPr>
                        <a:t>C</a:t>
                      </a:r>
                      <a:r>
                        <a:rPr lang="en" sz="2400">
                          <a:latin typeface="Fira Sans Condensed" panose="020B0503050000020004" pitchFamily="34" charset="0"/>
                        </a:rPr>
                        <a:t> = {6}</a:t>
                      </a:r>
                      <a:endParaRPr sz="240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Fira Sans Condensed" panose="020B0503050000020004" pitchFamily="34" charset="0"/>
                        </a:rPr>
                        <a:t>⅙ = 0.166…</a:t>
                      </a:r>
                      <a:endParaRPr sz="2400" dirty="0">
                        <a:latin typeface="Fira Sans Condensed" panose="020B0503050000020004" pitchFamily="34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94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3ECBDDBB-B078-5EEE-F4F8-B5AD8C9F1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>
            <a:extLst>
              <a:ext uri="{FF2B5EF4-FFF2-40B4-BE49-F238E27FC236}">
                <a16:creationId xmlns:a16="http://schemas.microsoft.com/office/drawing/2014/main" id="{8AA13FB2-EB0D-2357-5D34-AD7E09F749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1023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>
                <a:latin typeface="Fira Sans Condensed"/>
                <a:ea typeface="Fira Sans Condensed"/>
                <a:cs typeface="Fira Sans Condensed"/>
                <a:sym typeface="Fira Sans Condensed"/>
              </a:rPr>
              <a:t>Types of Sets and Events</a:t>
            </a:r>
            <a:endParaRPr b="1" dirty="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E379E1-BB8F-F888-ED86-9600918EB571}"/>
              </a:ext>
            </a:extLst>
          </p:cNvPr>
          <p:cNvGrpSpPr/>
          <p:nvPr/>
        </p:nvGrpSpPr>
        <p:grpSpPr>
          <a:xfrm>
            <a:off x="680019" y="1367850"/>
            <a:ext cx="10833108" cy="5257750"/>
            <a:chOff x="754717" y="1413353"/>
            <a:chExt cx="10132903" cy="4917912"/>
          </a:xfrm>
        </p:grpSpPr>
        <p:graphicFrame>
          <p:nvGraphicFramePr>
            <p:cNvPr id="4" name="Google Shape;103;p20">
              <a:extLst>
                <a:ext uri="{FF2B5EF4-FFF2-40B4-BE49-F238E27FC236}">
                  <a16:creationId xmlns:a16="http://schemas.microsoft.com/office/drawing/2014/main" id="{71DBF951-1EB3-D0EB-38E7-7389BB50ED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6778546"/>
                </p:ext>
              </p:extLst>
            </p:nvPr>
          </p:nvGraphicFramePr>
          <p:xfrm>
            <a:off x="754717" y="1413353"/>
            <a:ext cx="10132903" cy="4917912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270827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70827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70827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708277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 dirty="0">
                            <a:latin typeface="Fira Sans Condensed" panose="020B0503050000020004" pitchFamily="34" charset="0"/>
                          </a:rPr>
                          <a:t>Event language</a:t>
                        </a:r>
                        <a:endParaRPr sz="1800" b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>
                            <a:latin typeface="Fira Sans Condensed" panose="020B0503050000020004" pitchFamily="34" charset="0"/>
                          </a:rPr>
                          <a:t>Set language</a:t>
                        </a:r>
                        <a:endParaRPr sz="1800" b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>
                            <a:latin typeface="Fira Sans Condensed" panose="020B0503050000020004" pitchFamily="34" charset="0"/>
                          </a:rPr>
                          <a:t>Set notation</a:t>
                        </a:r>
                        <a:endParaRPr sz="1800" b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b="1" dirty="0">
                            <a:latin typeface="Fira Sans Condensed" panose="020B0503050000020004" pitchFamily="34" charset="0"/>
                          </a:rPr>
                          <a:t>Venn diagram</a:t>
                        </a:r>
                        <a:endParaRPr sz="1800" b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Outcome space</a:t>
                        </a: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Universal set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180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𝛀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999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Event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Subset of </a:t>
                        </a: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𝛀</a:t>
                        </a:r>
                        <a:endParaRPr sz="18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A, B, C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, etc.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66923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Impossible event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  <a:buClr>
                            <a:schemeClr val="dk1"/>
                          </a:buClr>
                          <a:buSzPts val="1100"/>
                          <a:buFont typeface="Arial"/>
                          <a:buNone/>
                        </a:pP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Empty set</a:t>
                        </a:r>
                        <a:endParaRPr sz="1800" dirty="0">
                          <a:solidFill>
                            <a:schemeClr val="dk1"/>
                          </a:solidFill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∅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Not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A,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or the opposite of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 A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Complement of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i="1" baseline="30000" dirty="0">
                            <a:latin typeface="Fira Sans Condensed" panose="020B0503050000020004" pitchFamily="34" charset="0"/>
                          </a:rPr>
                          <a:t>C</a:t>
                        </a:r>
                        <a:endParaRPr sz="1800" i="1" baseline="300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99999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Either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or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or both</a:t>
                        </a: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Union of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⋃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Both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Intersection of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 ∩ 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73726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are mutually exclusive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and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are disjoint</a:t>
                        </a:r>
                        <a:endParaRPr sz="180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 </a:t>
                        </a: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∩ </a:t>
                        </a:r>
                        <a:r>
                          <a:rPr lang="en" sz="1800" i="1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B</a:t>
                        </a:r>
                        <a:r>
                          <a:rPr lang="en" sz="1800" dirty="0">
                            <a:solidFill>
                              <a:schemeClr val="dk1"/>
                            </a:solidFill>
                            <a:latin typeface="Fira Sans Condensed" panose="020B0503050000020004" pitchFamily="34" charset="0"/>
                          </a:rPr>
                          <a:t> = ∅</a:t>
                        </a: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2347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If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, then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A</a:t>
                        </a:r>
                        <a:r>
                          <a:rPr lang="en" sz="1800">
                            <a:latin typeface="Fira Sans Condensed" panose="020B0503050000020004" pitchFamily="34" charset="0"/>
                          </a:rPr>
                          <a:t> is a subset of </a:t>
                        </a:r>
                        <a:r>
                          <a:rPr lang="en" sz="1800" i="1">
                            <a:latin typeface="Fira Sans Condensed" panose="020B0503050000020004" pitchFamily="34" charset="0"/>
                          </a:rPr>
                          <a:t>B</a:t>
                        </a:r>
                        <a:endParaRPr sz="1800" i="1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A </a:t>
                        </a:r>
                        <a:r>
                          <a:rPr lang="en" sz="1800" dirty="0">
                            <a:latin typeface="Fira Sans Condensed" panose="020B0503050000020004" pitchFamily="34" charset="0"/>
                          </a:rPr>
                          <a:t>⊆</a:t>
                        </a:r>
                        <a:r>
                          <a:rPr lang="en" sz="1800" i="1" dirty="0">
                            <a:latin typeface="Fira Sans Condensed" panose="020B0503050000020004" pitchFamily="34" charset="0"/>
                          </a:rPr>
                          <a:t> B</a:t>
                        </a:r>
                        <a:endParaRPr sz="1800" i="1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Condensed" panose="020B0503050000020004" pitchFamily="34" charset="0"/>
                        </a:endParaRPr>
                      </a:p>
                    </a:txBody>
                    <a:tcPr marL="91425" marR="91425" marT="91425" marB="914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5" name="Google Shape;104;p20">
              <a:extLst>
                <a:ext uri="{FF2B5EF4-FFF2-40B4-BE49-F238E27FC236}">
                  <a16:creationId xmlns:a16="http://schemas.microsoft.com/office/drawing/2014/main" id="{F3DB8303-DDE9-B31D-7A63-DE0354EA4AEE}"/>
                </a:ext>
              </a:extLst>
            </p:cNvPr>
            <p:cNvSpPr/>
            <p:nvPr/>
          </p:nvSpPr>
          <p:spPr>
            <a:xfrm>
              <a:off x="9136511" y="2333666"/>
              <a:ext cx="897600" cy="2646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;p20">
              <a:extLst>
                <a:ext uri="{FF2B5EF4-FFF2-40B4-BE49-F238E27FC236}">
                  <a16:creationId xmlns:a16="http://schemas.microsoft.com/office/drawing/2014/main" id="{59CAE3CB-DC55-5EE6-FD2F-ADAF332B255D}"/>
                </a:ext>
              </a:extLst>
            </p:cNvPr>
            <p:cNvSpPr/>
            <p:nvPr/>
          </p:nvSpPr>
          <p:spPr>
            <a:xfrm>
              <a:off x="9136511" y="3345423"/>
              <a:ext cx="897600" cy="2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  <p:sp>
          <p:nvSpPr>
            <p:cNvPr id="7" name="Google Shape;106;p20">
              <a:extLst>
                <a:ext uri="{FF2B5EF4-FFF2-40B4-BE49-F238E27FC236}">
                  <a16:creationId xmlns:a16="http://schemas.microsoft.com/office/drawing/2014/main" id="{CF8DD5D4-52A1-B688-EB30-2EB1A2D05110}"/>
                </a:ext>
              </a:extLst>
            </p:cNvPr>
            <p:cNvSpPr/>
            <p:nvPr/>
          </p:nvSpPr>
          <p:spPr>
            <a:xfrm>
              <a:off x="8871300" y="4041091"/>
              <a:ext cx="897600" cy="2646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7;p20">
              <a:extLst>
                <a:ext uri="{FF2B5EF4-FFF2-40B4-BE49-F238E27FC236}">
                  <a16:creationId xmlns:a16="http://schemas.microsoft.com/office/drawing/2014/main" id="{3E48410A-6116-940A-775E-1C26002784E4}"/>
                </a:ext>
              </a:extLst>
            </p:cNvPr>
            <p:cNvSpPr/>
            <p:nvPr/>
          </p:nvSpPr>
          <p:spPr>
            <a:xfrm>
              <a:off x="9408450" y="4041091"/>
              <a:ext cx="897600" cy="264600"/>
            </a:xfrm>
            <a:prstGeom prst="ellipse">
              <a:avLst/>
            </a:prstGeom>
            <a:solidFill>
              <a:srgbClr val="999999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08;p20">
              <a:extLst>
                <a:ext uri="{FF2B5EF4-FFF2-40B4-BE49-F238E27FC236}">
                  <a16:creationId xmlns:a16="http://schemas.microsoft.com/office/drawing/2014/main" id="{A50609CE-C2F4-D639-1ABF-F891BA194FC0}"/>
                </a:ext>
              </a:extLst>
            </p:cNvPr>
            <p:cNvSpPr/>
            <p:nvPr/>
          </p:nvSpPr>
          <p:spPr>
            <a:xfrm>
              <a:off x="8856152" y="4043915"/>
              <a:ext cx="897600" cy="264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9;p20">
              <a:extLst>
                <a:ext uri="{FF2B5EF4-FFF2-40B4-BE49-F238E27FC236}">
                  <a16:creationId xmlns:a16="http://schemas.microsoft.com/office/drawing/2014/main" id="{4F79C460-B5BD-BC89-892D-56BAF5FFC431}"/>
                </a:ext>
              </a:extLst>
            </p:cNvPr>
            <p:cNvSpPr txBox="1"/>
            <p:nvPr/>
          </p:nvSpPr>
          <p:spPr>
            <a:xfrm>
              <a:off x="8523600" y="397329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A</a:t>
              </a:r>
              <a:endParaRPr i="1"/>
            </a:p>
          </p:txBody>
        </p:sp>
        <p:sp>
          <p:nvSpPr>
            <p:cNvPr id="11" name="Google Shape;110;p20">
              <a:extLst>
                <a:ext uri="{FF2B5EF4-FFF2-40B4-BE49-F238E27FC236}">
                  <a16:creationId xmlns:a16="http://schemas.microsoft.com/office/drawing/2014/main" id="{D62E32E9-49EB-769D-F38D-E1482DACFCE2}"/>
                </a:ext>
              </a:extLst>
            </p:cNvPr>
            <p:cNvSpPr txBox="1"/>
            <p:nvPr/>
          </p:nvSpPr>
          <p:spPr>
            <a:xfrm>
              <a:off x="10306050" y="397329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B</a:t>
              </a:r>
              <a:endParaRPr i="1"/>
            </a:p>
          </p:txBody>
        </p:sp>
        <p:sp>
          <p:nvSpPr>
            <p:cNvPr id="12" name="Google Shape;111;p20">
              <a:extLst>
                <a:ext uri="{FF2B5EF4-FFF2-40B4-BE49-F238E27FC236}">
                  <a16:creationId xmlns:a16="http://schemas.microsoft.com/office/drawing/2014/main" id="{23EBDD84-CD7C-635B-986D-CC62CC720E2E}"/>
                </a:ext>
              </a:extLst>
            </p:cNvPr>
            <p:cNvSpPr/>
            <p:nvPr/>
          </p:nvSpPr>
          <p:spPr>
            <a:xfrm>
              <a:off x="8889191" y="4715540"/>
              <a:ext cx="897600" cy="2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2;p20">
              <a:extLst>
                <a:ext uri="{FF2B5EF4-FFF2-40B4-BE49-F238E27FC236}">
                  <a16:creationId xmlns:a16="http://schemas.microsoft.com/office/drawing/2014/main" id="{493889CD-DA5C-4E7F-78A1-CE7B56D8A0EC}"/>
                </a:ext>
              </a:extLst>
            </p:cNvPr>
            <p:cNvSpPr/>
            <p:nvPr/>
          </p:nvSpPr>
          <p:spPr>
            <a:xfrm>
              <a:off x="9400422" y="4728499"/>
              <a:ext cx="897600" cy="264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;p20">
              <a:extLst>
                <a:ext uri="{FF2B5EF4-FFF2-40B4-BE49-F238E27FC236}">
                  <a16:creationId xmlns:a16="http://schemas.microsoft.com/office/drawing/2014/main" id="{6D8AB37B-AEF5-14BD-F3C0-1FF3E22006CC}"/>
                </a:ext>
              </a:extLst>
            </p:cNvPr>
            <p:cNvSpPr/>
            <p:nvPr/>
          </p:nvSpPr>
          <p:spPr>
            <a:xfrm>
              <a:off x="8898072" y="4714998"/>
              <a:ext cx="897600" cy="264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4;p20">
              <a:extLst>
                <a:ext uri="{FF2B5EF4-FFF2-40B4-BE49-F238E27FC236}">
                  <a16:creationId xmlns:a16="http://schemas.microsoft.com/office/drawing/2014/main" id="{612BE043-41A6-B6B6-94A8-C17D89A0CFD9}"/>
                </a:ext>
              </a:extLst>
            </p:cNvPr>
            <p:cNvSpPr txBox="1"/>
            <p:nvPr/>
          </p:nvSpPr>
          <p:spPr>
            <a:xfrm>
              <a:off x="8541247" y="4660698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  <p:sp>
          <p:nvSpPr>
            <p:cNvPr id="16" name="Google Shape;115;p20">
              <a:extLst>
                <a:ext uri="{FF2B5EF4-FFF2-40B4-BE49-F238E27FC236}">
                  <a16:creationId xmlns:a16="http://schemas.microsoft.com/office/drawing/2014/main" id="{E24259E9-3CB0-ADFB-13D3-0FE91460181B}"/>
                </a:ext>
              </a:extLst>
            </p:cNvPr>
            <p:cNvSpPr txBox="1"/>
            <p:nvPr/>
          </p:nvSpPr>
          <p:spPr>
            <a:xfrm>
              <a:off x="10323697" y="4660698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B</a:t>
              </a:r>
              <a:endParaRPr i="1"/>
            </a:p>
          </p:txBody>
        </p:sp>
        <p:sp>
          <p:nvSpPr>
            <p:cNvPr id="17" name="Google Shape;116;p20">
              <a:extLst>
                <a:ext uri="{FF2B5EF4-FFF2-40B4-BE49-F238E27FC236}">
                  <a16:creationId xmlns:a16="http://schemas.microsoft.com/office/drawing/2014/main" id="{5B1AD958-DE8E-C2DD-7CD4-290788E4115C}"/>
                </a:ext>
              </a:extLst>
            </p:cNvPr>
            <p:cNvSpPr/>
            <p:nvPr/>
          </p:nvSpPr>
          <p:spPr>
            <a:xfrm>
              <a:off x="9393322" y="4757698"/>
              <a:ext cx="393300" cy="208500"/>
            </a:xfrm>
            <a:prstGeom prst="ellipse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7;p20">
              <a:extLst>
                <a:ext uri="{FF2B5EF4-FFF2-40B4-BE49-F238E27FC236}">
                  <a16:creationId xmlns:a16="http://schemas.microsoft.com/office/drawing/2014/main" id="{362E5467-6882-5631-CC6C-94D5C60E8D83}"/>
                </a:ext>
              </a:extLst>
            </p:cNvPr>
            <p:cNvSpPr/>
            <p:nvPr/>
          </p:nvSpPr>
          <p:spPr>
            <a:xfrm>
              <a:off x="8887603" y="5427930"/>
              <a:ext cx="688500" cy="2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;p20">
              <a:extLst>
                <a:ext uri="{FF2B5EF4-FFF2-40B4-BE49-F238E27FC236}">
                  <a16:creationId xmlns:a16="http://schemas.microsoft.com/office/drawing/2014/main" id="{FE90C52F-BDA6-AFC0-C46B-EB7681BB94AE}"/>
                </a:ext>
              </a:extLst>
            </p:cNvPr>
            <p:cNvSpPr/>
            <p:nvPr/>
          </p:nvSpPr>
          <p:spPr>
            <a:xfrm>
              <a:off x="9659529" y="5427930"/>
              <a:ext cx="688500" cy="2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9;p20">
              <a:extLst>
                <a:ext uri="{FF2B5EF4-FFF2-40B4-BE49-F238E27FC236}">
                  <a16:creationId xmlns:a16="http://schemas.microsoft.com/office/drawing/2014/main" id="{00D005EF-87B2-0EFD-58C7-7437C5473A58}"/>
                </a:ext>
              </a:extLst>
            </p:cNvPr>
            <p:cNvSpPr txBox="1"/>
            <p:nvPr/>
          </p:nvSpPr>
          <p:spPr>
            <a:xfrm>
              <a:off x="8565579" y="533208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  <p:sp>
          <p:nvSpPr>
            <p:cNvPr id="21" name="Google Shape;120;p20">
              <a:extLst>
                <a:ext uri="{FF2B5EF4-FFF2-40B4-BE49-F238E27FC236}">
                  <a16:creationId xmlns:a16="http://schemas.microsoft.com/office/drawing/2014/main" id="{A9D0B62E-501B-7B07-F7B1-B2D3009DF5E4}"/>
                </a:ext>
              </a:extLst>
            </p:cNvPr>
            <p:cNvSpPr txBox="1"/>
            <p:nvPr/>
          </p:nvSpPr>
          <p:spPr>
            <a:xfrm>
              <a:off x="10348029" y="5332081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B</a:t>
              </a:r>
              <a:endParaRPr i="1" dirty="0"/>
            </a:p>
          </p:txBody>
        </p:sp>
        <p:sp>
          <p:nvSpPr>
            <p:cNvPr id="22" name="Google Shape;121;p20">
              <a:extLst>
                <a:ext uri="{FF2B5EF4-FFF2-40B4-BE49-F238E27FC236}">
                  <a16:creationId xmlns:a16="http://schemas.microsoft.com/office/drawing/2014/main" id="{3722937E-B196-C05B-D9D8-065A16E02107}"/>
                </a:ext>
              </a:extLst>
            </p:cNvPr>
            <p:cNvSpPr/>
            <p:nvPr/>
          </p:nvSpPr>
          <p:spPr>
            <a:xfrm>
              <a:off x="9156179" y="5930714"/>
              <a:ext cx="897600" cy="354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2;p20">
              <a:extLst>
                <a:ext uri="{FF2B5EF4-FFF2-40B4-BE49-F238E27FC236}">
                  <a16:creationId xmlns:a16="http://schemas.microsoft.com/office/drawing/2014/main" id="{7C2D53C3-8709-7136-108F-30353360037E}"/>
                </a:ext>
              </a:extLst>
            </p:cNvPr>
            <p:cNvSpPr/>
            <p:nvPr/>
          </p:nvSpPr>
          <p:spPr>
            <a:xfrm>
              <a:off x="9334529" y="5998663"/>
              <a:ext cx="540900" cy="20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3;p20">
              <a:extLst>
                <a:ext uri="{FF2B5EF4-FFF2-40B4-BE49-F238E27FC236}">
                  <a16:creationId xmlns:a16="http://schemas.microsoft.com/office/drawing/2014/main" id="{4EDE8293-97DA-204E-A66E-C2B54F5B7321}"/>
                </a:ext>
              </a:extLst>
            </p:cNvPr>
            <p:cNvSpPr txBox="1"/>
            <p:nvPr/>
          </p:nvSpPr>
          <p:spPr>
            <a:xfrm>
              <a:off x="10000329" y="5817163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/>
                <a:t>B</a:t>
              </a:r>
              <a:endParaRPr i="1"/>
            </a:p>
          </p:txBody>
        </p:sp>
        <p:sp>
          <p:nvSpPr>
            <p:cNvPr id="25" name="Google Shape;124;p20">
              <a:extLst>
                <a:ext uri="{FF2B5EF4-FFF2-40B4-BE49-F238E27FC236}">
                  <a16:creationId xmlns:a16="http://schemas.microsoft.com/office/drawing/2014/main" id="{5C277389-A891-0B37-1741-EAAD8061225D}"/>
                </a:ext>
              </a:extLst>
            </p:cNvPr>
            <p:cNvSpPr txBox="1"/>
            <p:nvPr/>
          </p:nvSpPr>
          <p:spPr>
            <a:xfrm>
              <a:off x="9440454" y="5907613"/>
              <a:ext cx="347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i="1" dirty="0"/>
                <a:t>A</a:t>
              </a:r>
              <a:endParaRPr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46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2635</Words>
  <Application>Microsoft Office PowerPoint</Application>
  <PresentationFormat>Widescreen</PresentationFormat>
  <Paragraphs>291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Fira Sans Condensed</vt:lpstr>
      <vt:lpstr>Times New Roman</vt:lpstr>
      <vt:lpstr>Office Theme</vt:lpstr>
      <vt:lpstr>Sampling</vt:lpstr>
      <vt:lpstr>We will...</vt:lpstr>
      <vt:lpstr>Source</vt:lpstr>
      <vt:lpstr>PowerPoint Presentation</vt:lpstr>
      <vt:lpstr>PowerPoint Presentation</vt:lpstr>
      <vt:lpstr>Key Definitions</vt:lpstr>
      <vt:lpstr>Equally Likely Outcomes</vt:lpstr>
      <vt:lpstr>Example: Rolling a die</vt:lpstr>
      <vt:lpstr>Types of Sets and Events</vt:lpstr>
      <vt:lpstr>Partitions</vt:lpstr>
      <vt:lpstr>Rules of Probability</vt:lpstr>
      <vt:lpstr>Example: Drawing cards</vt:lpstr>
      <vt:lpstr>PowerPoint Presentation</vt:lpstr>
      <vt:lpstr>Conditional Probability</vt:lpstr>
      <vt:lpstr>Example: Rolling a die</vt:lpstr>
      <vt:lpstr>Independence</vt:lpstr>
      <vt:lpstr>PowerPoint Presentation</vt:lpstr>
      <vt:lpstr>Random Variables</vt:lpstr>
      <vt:lpstr>Random Variables</vt:lpstr>
      <vt:lpstr>Example: Rolling two dice</vt:lpstr>
      <vt:lpstr>Indicator Variables</vt:lpstr>
      <vt:lpstr>PowerPoint Presentation</vt:lpstr>
      <vt:lpstr>Distributions</vt:lpstr>
      <vt:lpstr>Binomial Distribution</vt:lpstr>
      <vt:lpstr>Binomial Distribution Formula</vt:lpstr>
      <vt:lpstr>Binomial Distribution</vt:lpstr>
      <vt:lpstr>Example: Drawing cards</vt:lpstr>
      <vt:lpstr>Example: Drawing cards (cont.)</vt:lpstr>
      <vt:lpstr>Uniform Distribution</vt:lpstr>
      <vt:lpstr>Uniform Distribution</vt:lpstr>
      <vt:lpstr>Normal Distribution</vt:lpstr>
      <vt:lpstr>Normal Distribution</vt:lpstr>
      <vt:lpstr>Standard Normal Distribution</vt:lpstr>
      <vt:lpstr>Example: Z-Scores</vt:lpstr>
      <vt:lpstr>PowerPoint Presentation</vt:lpstr>
      <vt:lpstr>Law of Large Numbers</vt:lpstr>
      <vt:lpstr>Law of Large Numbers</vt:lpstr>
      <vt:lpstr>PowerPoint Presentation</vt:lpstr>
      <vt:lpstr>PowerPoint Presentation</vt:lpstr>
      <vt:lpstr>Expected Value</vt:lpstr>
      <vt:lpstr>Example: Sampling a student</vt:lpstr>
      <vt:lpstr>PowerPoint Presentation</vt:lpstr>
      <vt:lpstr>Variance and Standard Deviation</vt:lpstr>
      <vt:lpstr>Variance and Standard Deviation</vt:lpstr>
      <vt:lpstr>Example: Normal Distribution</vt:lpstr>
      <vt:lpstr>PowerPoint Presentation</vt:lpstr>
      <vt:lpstr>Central Limit Theorem</vt:lpstr>
      <vt:lpstr>PowerPoint Presentation</vt:lpstr>
      <vt:lpstr>Who cares?</vt:lpstr>
      <vt:lpstr>Next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Ciara Zogheib</dc:creator>
  <cp:lastModifiedBy>Ciara Zogheib</cp:lastModifiedBy>
  <cp:revision>24</cp:revision>
  <dcterms:created xsi:type="dcterms:W3CDTF">2024-02-17T17:58:28Z</dcterms:created>
  <dcterms:modified xsi:type="dcterms:W3CDTF">2024-03-25T16:03:45Z</dcterms:modified>
</cp:coreProperties>
</file>