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6539ee73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6539ee73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539ee73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539ee73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6539ee73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6539ee73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6539ee73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6539ee73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6539ee73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6539ee73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6539ee73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6539ee73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6539ee73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6539ee7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8304156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8304156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6539ee7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6539ee7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6539ee7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6539ee7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6539ee73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6539ee73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539ee73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539ee7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539ee7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539ee7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6539ee73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6539ee7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539ee73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6539ee73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6539ee73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6539ee73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7191150" y="44825"/>
            <a:ext cx="18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5: Sampling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5: Sampling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79"/>
              <a:t>Annie Collins</a:t>
            </a:r>
            <a:endParaRPr sz="15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79"/>
              <a:t>Data Sciences Institute, </a:t>
            </a:r>
            <a:r>
              <a:rPr lang="en-GB" sz="1679"/>
              <a:t>University</a:t>
            </a:r>
            <a:r>
              <a:rPr lang="en-GB" sz="1679"/>
              <a:t> of Toronto</a:t>
            </a:r>
            <a:endParaRPr sz="1679"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27971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95959"/>
                </a:solidFill>
              </a:rPr>
              <a:t>5.0: Introduction</a:t>
            </a:r>
            <a:endParaRPr b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Sampling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How might our study be impacted if we sample entire groups of individuals from our population based on shared characteristics? How do we effectively study a sample selected in this manner?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Introductory concepts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One-stage clusters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Two-stage clusters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Reference: Lohr, 2019, </a:t>
            </a:r>
            <a:r>
              <a:rPr i="1" lang="en-GB"/>
              <a:t>Sampling Design and Analysis</a:t>
            </a:r>
            <a:r>
              <a:rPr lang="en-GB"/>
              <a:t>, 2nd Edition, CRC Press., </a:t>
            </a:r>
            <a:r>
              <a:rPr b="1" lang="en-GB"/>
              <a:t>Chapter 5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Intermediate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Non-Response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Why do some individuals not respond to surveys? How can we encourage people to respond consistently to surveys when sampled? What can be done when non-response is unavoidable?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4327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Introductory concepts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Designing to reduce non-response.</a:t>
            </a:r>
            <a:endParaRPr sz="1800"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Dealing with non-response.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Reference: Lohr, 2019, </a:t>
            </a:r>
            <a:r>
              <a:rPr i="1" lang="en-GB"/>
              <a:t>Sampling Design and Analysis</a:t>
            </a:r>
            <a:r>
              <a:rPr lang="en-GB"/>
              <a:t>, 2nd Edition, CRC Press., </a:t>
            </a:r>
            <a:r>
              <a:rPr b="1" lang="en-GB"/>
              <a:t>Chapter 8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Intermediate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Estimation and Survey Quality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How can we tell if our survey is high quality? What are some potential inaccuracies in data resulting from surveys, and what causes them?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Measures of quality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Dealing with various errors including coverage, non-response, measurement, processing, etc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Total Survey Quality.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Reference: Lohr, 2019, </a:t>
            </a:r>
            <a:r>
              <a:rPr i="1" lang="en-GB"/>
              <a:t>Sampling Design and Analysis</a:t>
            </a:r>
            <a:r>
              <a:rPr lang="en-GB"/>
              <a:t>, 2nd Edition, CRC Press., </a:t>
            </a:r>
            <a:r>
              <a:rPr b="1" lang="en-GB"/>
              <a:t>Chapter 15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Intermediate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in R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How can we use R to assist in the analysis of survey data?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Analysis of survey data using the </a:t>
            </a:r>
            <a:r>
              <a:rPr i="1" lang="en-GB" sz="1800"/>
              <a:t>survey</a:t>
            </a:r>
            <a:r>
              <a:rPr lang="en-GB" sz="1800"/>
              <a:t> R packages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Set up, estimation, uncertainty, visualization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Advanced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Respondent-Driven Sampling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How might our study be impacted if certain participants in our study recruit other respondents to our study? How do we effectively analyze a sample collected in this manner?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50"/>
              <a:t>What is respondent-driven sampling?</a:t>
            </a:r>
            <a:endParaRPr sz="1750"/>
          </a:p>
          <a:p>
            <a:pPr indent="-331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50"/>
              <a:t>Existing methods for studying hidden populations</a:t>
            </a:r>
            <a:endParaRPr sz="1750"/>
          </a:p>
          <a:p>
            <a:pPr indent="-331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50"/>
              <a:t>Benefits and considerations</a:t>
            </a:r>
            <a:endParaRPr sz="1750"/>
          </a:p>
          <a:p>
            <a:pPr indent="-33139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50"/>
              <a:t>Estimation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Reference: Salganik and Heckathorn, 2004, ‘Sampling and Estimation in Hidden Populations Using Respondent-Driven Sampling’, </a:t>
            </a:r>
            <a:r>
              <a:rPr i="1" lang="en-GB"/>
              <a:t>Sociological Methodology</a:t>
            </a:r>
            <a:r>
              <a:rPr lang="en-GB"/>
              <a:t>, 34, pp. 193-239</a:t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Advanced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Topics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What happens when things aren’t so simple?</a:t>
            </a:r>
            <a:endParaRPr i="1">
              <a:solidFill>
                <a:schemeClr val="dk1"/>
              </a:solidFill>
            </a:endParaRPr>
          </a:p>
          <a:p>
            <a:pPr indent="0" lvl="0" marL="54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Calculating sample sizes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Multistage and multiphase sampling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Multiple imputation in R using the </a:t>
            </a:r>
            <a:r>
              <a:rPr i="1" lang="en-GB" sz="1800"/>
              <a:t>mice</a:t>
            </a:r>
            <a:r>
              <a:rPr lang="en-GB" sz="1800"/>
              <a:t> package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Advanced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Differential Privacy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How can probability be used to create privacy and anonymity in large data sets?</a:t>
            </a:r>
            <a:endParaRPr i="1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Informational risk and anonymization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Basics of differential privacy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Implementation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Practical and ethical considerations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/>
              <a:t>Reference: </a:t>
            </a:r>
            <a:r>
              <a:rPr lang="en-GB" sz="1650">
                <a:highlight>
                  <a:schemeClr val="lt1"/>
                </a:highlight>
              </a:rPr>
              <a:t>Wood, Altman, Bembenek, Bun, Gaboardi, Honaker, Nissim, OBrien, Steinke &amp; Vadhan, 2018, Differential privacy: A primer for a non-technical audience. </a:t>
            </a:r>
            <a:r>
              <a:rPr i="1" lang="en-GB" sz="1650">
                <a:highlight>
                  <a:schemeClr val="lt1"/>
                </a:highlight>
              </a:rPr>
              <a:t>Vanderbilt Journal of Entertainment &amp; Technology Law, </a:t>
            </a:r>
            <a:r>
              <a:rPr lang="en-GB" sz="1650">
                <a:highlight>
                  <a:schemeClr val="lt1"/>
                </a:highlight>
              </a:rPr>
              <a:t>21(1) 209-275.</a:t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Advanced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Topics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Reproducibility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Sampling and seeds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documentation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Ethics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Respondent burden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External validity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Inequity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Collecting and using data about race and ethnicity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Advanced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Ability to implement simple probability samples.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Ability to understand more complicated sampling procedures and the tradeoffs involved.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Ability to identify and understand sources of error or inaccuracies in data as a result of sampling strategies.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Development of intuition around survey quality.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Module 3: R (or equivalent)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Loading data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Tidyverse functions, specifically data </a:t>
            </a:r>
            <a:r>
              <a:rPr lang="en-GB"/>
              <a:t>wrangling</a:t>
            </a:r>
            <a:r>
              <a:rPr lang="en-GB"/>
              <a:t> using dplyr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Summary statistics and calculations – group_by, summarise, etc.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Foundations of Probability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How do we calculate and interpret probabilities? What is a statistical distribution?</a:t>
            </a:r>
            <a:endParaRPr i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Foundations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Distributions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Random variables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Reference</a:t>
            </a:r>
            <a:r>
              <a:rPr lang="en-GB"/>
              <a:t>: Pitman, 1993, </a:t>
            </a:r>
            <a:r>
              <a:rPr i="1" lang="en-GB"/>
              <a:t>Probability</a:t>
            </a:r>
            <a:r>
              <a:rPr lang="en-GB"/>
              <a:t>, Springer, </a:t>
            </a:r>
            <a:r>
              <a:rPr b="1" lang="en-GB"/>
              <a:t>Chapters 1-3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Beginner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Populations, Censuses, Surveys, and Observational data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Who are you intending to study? Who is receiving your survey or being observed? How will this impact the resulting data and analysis?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Defining a target population and what are the (statistical) units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Introduce representative and non-representative sampling and illustrate with examples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Differences between censuses, surveys and observational studies with Canadian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/>
              <a:t>Reference</a:t>
            </a:r>
            <a:r>
              <a:rPr lang="en-GB" sz="1700"/>
              <a:t>: Wu and Thompson, 2020, </a:t>
            </a:r>
            <a:r>
              <a:rPr i="1" lang="en-GB" sz="1700"/>
              <a:t>Sampling Theory and Practice</a:t>
            </a:r>
            <a:r>
              <a:rPr lang="en-GB" sz="1700"/>
              <a:t>, Springer., </a:t>
            </a:r>
            <a:r>
              <a:rPr b="1" lang="en-GB" sz="1700"/>
              <a:t>Chapter 1</a:t>
            </a:r>
            <a:endParaRPr b="1"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Beginner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Essentials of Sampling, Asking, and Observing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824">
                <a:solidFill>
                  <a:schemeClr val="dk1"/>
                </a:solidFill>
              </a:rPr>
              <a:t>What makes a good sample or study? How does sampling in theory differ from sampling in practice?</a:t>
            </a:r>
            <a:endParaRPr i="1" sz="182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Requirements of a good sample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Observational studies and sampling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Probability sampling: theory vs. practice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Questionnaire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Reference</a:t>
            </a:r>
            <a:r>
              <a:rPr lang="en-GB"/>
              <a:t>: Lohr, 2019, </a:t>
            </a:r>
            <a:r>
              <a:rPr i="1" lang="en-GB"/>
              <a:t>Sampling Design and Analysis</a:t>
            </a:r>
            <a:r>
              <a:rPr lang="en-GB"/>
              <a:t>, 2nd Edition, CRC Press., </a:t>
            </a:r>
            <a:r>
              <a:rPr b="1" lang="en-GB"/>
              <a:t>Chapter 1; </a:t>
            </a:r>
            <a:r>
              <a:rPr lang="en-GB"/>
              <a:t>Salganik, 2018, </a:t>
            </a:r>
            <a:r>
              <a:rPr i="1" lang="en-GB"/>
              <a:t>Bit by Bit: Social research in the Digital Age</a:t>
            </a:r>
            <a:r>
              <a:rPr lang="en-GB"/>
              <a:t>. Princeton University Press., </a:t>
            </a:r>
            <a:r>
              <a:rPr b="1" lang="en-GB"/>
              <a:t>Chapter 3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Beginner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How might your sampling and surveying approach cause inaccuracies in your data?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Sampling and nonsampling </a:t>
            </a:r>
            <a:r>
              <a:rPr lang="en-GB" sz="1800"/>
              <a:t>errors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Selection bias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Total survey error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Reference: Lohr, 2019, </a:t>
            </a:r>
            <a:r>
              <a:rPr i="1" lang="en-GB"/>
              <a:t>Sampling Design and Analysis</a:t>
            </a:r>
            <a:r>
              <a:rPr lang="en-GB"/>
              <a:t>, 2nd Edition, CRC Press., </a:t>
            </a:r>
            <a:r>
              <a:rPr b="1" lang="en-GB"/>
              <a:t>Chapter 1; </a:t>
            </a:r>
            <a:r>
              <a:rPr lang="en-GB"/>
              <a:t>Salganik, 2018, </a:t>
            </a:r>
            <a:r>
              <a:rPr i="1" lang="en-GB"/>
              <a:t>Bit by Bit: Social research in the Digital Age</a:t>
            </a:r>
            <a:r>
              <a:rPr lang="en-GB"/>
              <a:t>. Princeton University Press., </a:t>
            </a:r>
            <a:r>
              <a:rPr b="1" lang="en-GB"/>
              <a:t>Chapter 3</a:t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Intermediate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Probability Samples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How might we select and study random individuals from a population? How do we effectively study a sample selected in this manner?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Simple random sampling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Weights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Systematic sampling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Reference</a:t>
            </a:r>
            <a:r>
              <a:rPr lang="en-GB"/>
              <a:t>: Lohr, 2019, </a:t>
            </a:r>
            <a:r>
              <a:rPr i="1" lang="en-GB"/>
              <a:t>Sampling Design and Analysis</a:t>
            </a:r>
            <a:r>
              <a:rPr lang="en-GB"/>
              <a:t>, 2nd Edition, CRC Press., </a:t>
            </a:r>
            <a:r>
              <a:rPr b="1" lang="en-GB"/>
              <a:t>Chapter 2</a:t>
            </a:r>
            <a:endParaRPr sz="1600"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Intermediate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Stratified Sampling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chemeClr val="dk1"/>
                </a:solidFill>
              </a:rPr>
              <a:t>How might our study be impacted if we divide our population into groups by shared characteristics before sampling? How do we effectively study a sample selected in this manner?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Introductory concepts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Weights, again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Defining strata</a:t>
            </a:r>
            <a:endParaRPr sz="1800"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Using quotas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Reference: Lohr, 2019, </a:t>
            </a:r>
            <a:r>
              <a:rPr i="1" lang="en-GB"/>
              <a:t>Sampling Design and Analysis</a:t>
            </a:r>
            <a:r>
              <a:rPr lang="en-GB"/>
              <a:t>, 2nd Edition, CRC Press., </a:t>
            </a:r>
            <a:r>
              <a:rPr b="1" lang="en-GB"/>
              <a:t>Chapter 3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Intermediate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