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F9DF8A-6E77-47A1-B572-330053202880}">
  <a:tblStyle styleId="{DDF9DF8A-6E77-47A1-B572-33005320288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111/padr.12289"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172eb1b69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172eb1b69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f94eda88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f94eda88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f94eda8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f94eda8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f94eda88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f94eda88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292100" lvl="0" marL="457200" rtl="0" algn="l">
              <a:lnSpc>
                <a:spcPct val="115000"/>
              </a:lnSpc>
              <a:spcBef>
                <a:spcPts val="1200"/>
              </a:spcBef>
              <a:spcAft>
                <a:spcPts val="0"/>
              </a:spcAft>
              <a:buClr>
                <a:schemeClr val="dk1"/>
              </a:buClr>
              <a:buSzPts val="1000"/>
              <a:buChar char="●"/>
            </a:pPr>
            <a:r>
              <a:rPr i="1" lang="en" sz="1000">
                <a:solidFill>
                  <a:schemeClr val="dk1"/>
                </a:solidFill>
              </a:rPr>
              <a:t>The target population</a:t>
            </a:r>
            <a:r>
              <a:rPr lang="en" sz="1000">
                <a:solidFill>
                  <a:schemeClr val="dk1"/>
                </a:solidFill>
              </a:rPr>
              <a:t>: All 4 and 5 year old children in the Region of Waterloo at the time of the survey. This is defined by the overall objective of the study.</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i="1" lang="en" sz="1000">
                <a:solidFill>
                  <a:schemeClr val="dk1"/>
                </a:solidFill>
              </a:rPr>
              <a:t>Sampling frames</a:t>
            </a:r>
            <a:r>
              <a:rPr lang="en" sz="1000">
                <a:solidFill>
                  <a:schemeClr val="dk1"/>
                </a:solidFill>
              </a:rPr>
              <a:t>: Two-stage cluster sampling methods were used. The first stage sampling frame is the list of 123 kindergartens</a:t>
            </a:r>
            <a:r>
              <a:rPr lang="en">
                <a:solidFill>
                  <a:schemeClr val="dk1"/>
                </a:solidFill>
              </a:rPr>
              <a:t> </a:t>
            </a:r>
            <a:r>
              <a:rPr lang="en" sz="1000">
                <a:solidFill>
                  <a:schemeClr val="dk1"/>
                </a:solidFill>
              </a:rPr>
              <a:t>administered by the school board. The second stage sampling frames are the complete lists of all 4 and 5 year old children for the ten selected kindergartens.</a:t>
            </a:r>
            <a:r>
              <a:rPr lang="en">
                <a:solidFill>
                  <a:schemeClr val="dk1"/>
                </a:solidFill>
              </a:rPr>
              <a:t>	</a:t>
            </a:r>
            <a:endParaRPr>
              <a:solidFill>
                <a:schemeClr val="dk1"/>
              </a:solidFill>
            </a:endParaRPr>
          </a:p>
          <a:p>
            <a:pPr indent="-292100" lvl="0" marL="457200" rtl="0" algn="l">
              <a:lnSpc>
                <a:spcPct val="115000"/>
              </a:lnSpc>
              <a:spcBef>
                <a:spcPts val="0"/>
              </a:spcBef>
              <a:spcAft>
                <a:spcPts val="0"/>
              </a:spcAft>
              <a:buClr>
                <a:schemeClr val="dk1"/>
              </a:buClr>
              <a:buSzPts val="1000"/>
              <a:buChar char="●"/>
            </a:pPr>
            <a:r>
              <a:rPr i="1" lang="en" sz="1000">
                <a:solidFill>
                  <a:schemeClr val="dk1"/>
                </a:solidFill>
              </a:rPr>
              <a:t>Sampling units and observational units</a:t>
            </a:r>
            <a:r>
              <a:rPr lang="en" sz="1000">
                <a:solidFill>
                  <a:schemeClr val="dk1"/>
                </a:solidFill>
              </a:rPr>
              <a:t>: The first stage sampling units are the kindergartens; the second stage sampling units are the individual children (or equivalently, their parents); observational units are individual children</a:t>
            </a:r>
            <a:r>
              <a:rPr lang="en" sz="1000">
                <a:solidFill>
                  <a:schemeClr val="dk1"/>
                </a:solidFill>
              </a:rPr>
              <a:t>.</a:t>
            </a:r>
            <a:r>
              <a:rPr lang="en" sz="1000">
                <a:solidFill>
                  <a:schemeClr val="dk1"/>
                </a:solidFill>
              </a:rPr>
              <a:t>					</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i="1" lang="en" sz="1000">
                <a:solidFill>
                  <a:schemeClr val="dk1"/>
                </a:solidFill>
              </a:rPr>
              <a:t>The frame population</a:t>
            </a:r>
            <a:r>
              <a:rPr lang="en" sz="1000">
                <a:solidFill>
                  <a:schemeClr val="dk1"/>
                </a:solidFill>
              </a:rPr>
              <a:t>: All 4 and 5 year old children who attend one of the 123 kindergartens in the Region of Waterloo. It is apparent that children who are home-schooled are not covered by the frame population. Thus, as is frequently the case, the frame population is not the same as the target population.</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i="1" lang="en" sz="1000">
                <a:solidFill>
                  <a:schemeClr val="dk1"/>
                </a:solidFill>
              </a:rPr>
              <a:t>The sampled population</a:t>
            </a:r>
            <a:r>
              <a:rPr lang="en" sz="1000">
                <a:solidFill>
                  <a:schemeClr val="dk1"/>
                </a:solidFill>
              </a:rPr>
              <a:t>: All 4 and 5 year old children who attend one of the 123 kindergartens in the Region of Waterloo and whose parents/guardians would complete and return the survey questionnaire if the child was selected for the survey. </a:t>
            </a:r>
            <a:br>
              <a:rPr lang="en" sz="1000">
                <a:solidFill>
                  <a:schemeClr val="dk1"/>
                </a:solidFill>
              </a:rPr>
            </a:br>
            <a:r>
              <a:rPr lang="en" sz="1000">
                <a:solidFill>
                  <a:schemeClr val="dk1"/>
                </a:solidFill>
              </a:rPr>
              <a:t>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172eb1b6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172eb1b6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cf94eda88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cf94eda88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172eb1b6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172eb1b6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172eb1b6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172eb1b6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94eda8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f94eda8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172eb1b6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172eb1b6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172eb1b6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172eb1b6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0172eb1b6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0172eb1b6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how few steps involve actual data analysis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172eb1b6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172eb1b6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172eb1b6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172eb1b6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172eb1b6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172eb1b6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1C1D1E"/>
                </a:solidFill>
                <a:highlight>
                  <a:srgbClr val="FFFFFF"/>
                </a:highlight>
              </a:rPr>
              <a:t>Go through each observational study and note the source of the data used, why it is considered observational, and how the results differ from results </a:t>
            </a:r>
            <a:r>
              <a:rPr lang="en" sz="1050">
                <a:solidFill>
                  <a:srgbClr val="1C1D1E"/>
                </a:solidFill>
                <a:highlight>
                  <a:srgbClr val="FFFFFF"/>
                </a:highlight>
              </a:rPr>
              <a:t>that</a:t>
            </a:r>
            <a:r>
              <a:rPr lang="en" sz="1050">
                <a:solidFill>
                  <a:srgbClr val="1C1D1E"/>
                </a:solidFill>
                <a:highlight>
                  <a:srgbClr val="FFFFFF"/>
                </a:highlight>
              </a:rPr>
              <a:t> could be obtained from a survey.</a:t>
            </a:r>
            <a:endParaRPr sz="1050">
              <a:solidFill>
                <a:srgbClr val="1C1D1E"/>
              </a:solidFill>
              <a:highlight>
                <a:srgbClr val="FFFFFF"/>
              </a:highlight>
            </a:endParaRPr>
          </a:p>
          <a:p>
            <a:pPr indent="0" lvl="0" marL="0" rtl="0" algn="l">
              <a:spcBef>
                <a:spcPts val="0"/>
              </a:spcBef>
              <a:spcAft>
                <a:spcPts val="0"/>
              </a:spcAft>
              <a:buNone/>
            </a:pPr>
            <a:r>
              <a:t/>
            </a:r>
            <a:endParaRPr sz="1050">
              <a:solidFill>
                <a:srgbClr val="1C1D1E"/>
              </a:solidFill>
              <a:highlight>
                <a:srgbClr val="FFFFFF"/>
              </a:highlight>
            </a:endParaRPr>
          </a:p>
          <a:p>
            <a:pPr indent="0" lvl="0" marL="0" rtl="0" algn="l">
              <a:spcBef>
                <a:spcPts val="0"/>
              </a:spcBef>
              <a:spcAft>
                <a:spcPts val="0"/>
              </a:spcAft>
              <a:buNone/>
            </a:pPr>
            <a:r>
              <a:rPr lang="en" sz="1050">
                <a:solidFill>
                  <a:srgbClr val="1C1D1E"/>
                </a:solidFill>
                <a:highlight>
                  <a:srgbClr val="FFFFFF"/>
                </a:highlight>
              </a:rPr>
              <a:t>Alexander, M., Polimis, K. and Zagheni, E. (2019), The Impact of Hurricane Maria on Out-migration from Puerto Rico: Evidence from Facebook Data. Population and Development Review, 45: 617-630. </a:t>
            </a:r>
            <a:r>
              <a:rPr lang="en" sz="1050">
                <a:solidFill>
                  <a:srgbClr val="005274"/>
                </a:solidFill>
                <a:highlight>
                  <a:srgbClr val="FFFFFF"/>
                </a:highlight>
                <a:uFill>
                  <a:noFill/>
                </a:uFill>
                <a:hlinkClick r:id="rId2">
                  <a:extLst>
                    <a:ext uri="{A12FA001-AC4F-418D-AE19-62706E023703}">
                      <ahyp:hlinkClr val="tx"/>
                    </a:ext>
                  </a:extLst>
                </a:hlinkClick>
              </a:rPr>
              <a:t>https://doi.org/10.1111/padr.12289</a:t>
            </a:r>
            <a:endParaRPr/>
          </a:p>
          <a:p>
            <a:pPr indent="0" lvl="0" marL="0" rtl="0" algn="l">
              <a:spcBef>
                <a:spcPts val="0"/>
              </a:spcBef>
              <a:spcAft>
                <a:spcPts val="0"/>
              </a:spcAft>
              <a:buNone/>
            </a:pPr>
            <a:r>
              <a:t/>
            </a:r>
            <a:endParaRPr/>
          </a:p>
          <a:p>
            <a:pPr indent="0" lvl="0" marL="0" rtl="0" algn="l">
              <a:lnSpc>
                <a:spcPct val="100000"/>
              </a:lnSpc>
              <a:spcBef>
                <a:spcPts val="0"/>
              </a:spcBef>
              <a:spcAft>
                <a:spcPts val="0"/>
              </a:spcAft>
              <a:buClr>
                <a:schemeClr val="dk1"/>
              </a:buClr>
              <a:buSzPts val="1100"/>
              <a:buFont typeface="Arial"/>
              <a:buNone/>
            </a:pPr>
            <a:r>
              <a:rPr lang="en" sz="1050">
                <a:solidFill>
                  <a:srgbClr val="212121"/>
                </a:solidFill>
                <a:highlight>
                  <a:srgbClr val="FFFFFF"/>
                </a:highlight>
              </a:rPr>
              <a:t>Mishra S, Ma H, Moloney G, Yiu KCY, Darvin D, Landsman D, Kwong JC, Calzavara A, Straus S, Chan AK, Gournis E, Rilkoff H, Xia Y, Katz A, Williamson T, Malikov K, Kustra R, Maheu-Giroux M, Sander B, Baral SD; COVID-19 Heterogeneity Research Group. Increasing concentration of COVID-19 by socioeconomic determinants and geography in Toronto, Canada: an observational study. Ann Epidemiol. 2021 Jul 25:S1047-2797(21)00216-7. doi: 10.1016/j.annepidem.2021.07.007. Epub ahead of print. PMID: 34320380.</a:t>
            </a:r>
            <a:endParaRPr sz="1050">
              <a:solidFill>
                <a:srgbClr val="212121"/>
              </a:solidFill>
              <a:highlight>
                <a:srgbClr val="FFFFFF"/>
              </a:highlight>
            </a:endParaRPr>
          </a:p>
          <a:p>
            <a:pPr indent="0" lvl="0" marL="0" rtl="0" algn="l">
              <a:lnSpc>
                <a:spcPct val="150000"/>
              </a:lnSpc>
              <a:spcBef>
                <a:spcPts val="0"/>
              </a:spcBef>
              <a:spcAft>
                <a:spcPts val="0"/>
              </a:spcAft>
              <a:buNone/>
            </a:pPr>
            <a:r>
              <a:t/>
            </a:r>
            <a:endParaRPr sz="1200">
              <a:solidFill>
                <a:srgbClr val="20549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441fb908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441fb908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172eb1b6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172eb1b6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1441fb908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1441fb908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0172eb1b6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0172eb1b6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0172eb1b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0172eb1b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2623c55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2623c55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172eb1b6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172eb1b6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172eb1b6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172eb1b6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1313e79e1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1313e79e1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good sample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hyperlink" Target="https://link.springer.com/book/10.1007/978-3-030-44246-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Module 5: Sampling</a:t>
            </a:r>
            <a:endParaRPr/>
          </a:p>
        </p:txBody>
      </p:sp>
      <p:sp>
        <p:nvSpPr>
          <p:cNvPr id="55" name="Google Shape;55;p13"/>
          <p:cNvSpPr txBox="1"/>
          <p:nvPr>
            <p:ph idx="1" type="subTitle"/>
          </p:nvPr>
        </p:nvSpPr>
        <p:spPr>
          <a:xfrm>
            <a:off x="311700" y="2797175"/>
            <a:ext cx="8520600" cy="7926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t>5.2: Populations, censuses, surveys, and observational data</a:t>
            </a:r>
            <a:endParaRPr b="1" sz="1800"/>
          </a:p>
        </p:txBody>
      </p:sp>
      <p:sp>
        <p:nvSpPr>
          <p:cNvPr id="56" name="Google Shape;56;p13"/>
          <p:cNvSpPr txBox="1"/>
          <p:nvPr/>
        </p:nvSpPr>
        <p:spPr>
          <a:xfrm>
            <a:off x="311700" y="42916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Population Structures and Sampling Frames</a:t>
            </a:r>
            <a:endParaRPr/>
          </a:p>
        </p:txBody>
      </p:sp>
      <p:sp>
        <p:nvSpPr>
          <p:cNvPr id="130" name="Google Shape;13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Population Structures</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primary ways of </a:t>
            </a:r>
            <a:r>
              <a:rPr lang="en"/>
              <a:t>structuring a population: </a:t>
            </a:r>
            <a:r>
              <a:rPr b="1" lang="en"/>
              <a:t>stratification</a:t>
            </a:r>
            <a:r>
              <a:rPr lang="en"/>
              <a:t> and </a:t>
            </a:r>
            <a:r>
              <a:rPr b="1" lang="en"/>
              <a:t>clustering</a:t>
            </a:r>
            <a:endParaRPr b="1"/>
          </a:p>
          <a:p>
            <a:pPr indent="-342900" lvl="0" marL="457200" rtl="0" algn="l">
              <a:spcBef>
                <a:spcPts val="0"/>
              </a:spcBef>
              <a:spcAft>
                <a:spcPts val="0"/>
              </a:spcAft>
              <a:buSzPts val="1800"/>
              <a:buChar char="●"/>
            </a:pPr>
            <a:r>
              <a:rPr lang="en"/>
              <a:t>Both refer to separating a population into groups (</a:t>
            </a:r>
            <a:r>
              <a:rPr i="1" lang="en"/>
              <a:t>strata</a:t>
            </a:r>
            <a:r>
              <a:rPr lang="en"/>
              <a:t> or </a:t>
            </a:r>
            <a:r>
              <a:rPr i="1" lang="en"/>
              <a:t>clusters, </a:t>
            </a:r>
            <a:r>
              <a:rPr lang="en"/>
              <a:t>depending on the structure) such that every individual within the population belongs to one and only one group</a:t>
            </a:r>
            <a:endParaRPr/>
          </a:p>
          <a:p>
            <a:pPr indent="-342900" lvl="0" marL="457200" rtl="0" algn="l">
              <a:spcBef>
                <a:spcPts val="0"/>
              </a:spcBef>
              <a:spcAft>
                <a:spcPts val="0"/>
              </a:spcAft>
              <a:buSzPts val="1800"/>
              <a:buChar char="●"/>
            </a:pPr>
            <a:r>
              <a:rPr lang="en"/>
              <a:t>Under stratified sampling, sample data are collected from every stratum</a:t>
            </a:r>
            <a:endParaRPr/>
          </a:p>
          <a:p>
            <a:pPr indent="-342900" lvl="0" marL="457200" rtl="0" algn="l">
              <a:spcBef>
                <a:spcPts val="0"/>
              </a:spcBef>
              <a:spcAft>
                <a:spcPts val="0"/>
              </a:spcAft>
              <a:buSzPts val="1800"/>
              <a:buChar char="●"/>
            </a:pPr>
            <a:r>
              <a:rPr lang="en"/>
              <a:t>Under cluster sampling, only some clusters are sampled for data collection</a:t>
            </a:r>
            <a:endParaRPr/>
          </a:p>
          <a:p>
            <a:pPr indent="0" lvl="0" marL="0" rtl="0" algn="l">
              <a:spcBef>
                <a:spcPts val="1200"/>
              </a:spcBef>
              <a:spcAft>
                <a:spcPts val="1200"/>
              </a:spcAft>
              <a:buNone/>
            </a:pPr>
            <a:r>
              <a:t/>
            </a:r>
            <a:endParaRPr/>
          </a:p>
        </p:txBody>
      </p:sp>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Statistical Units &amp; Sampling Frames</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Observational units</a:t>
            </a:r>
            <a:r>
              <a:rPr lang="en"/>
              <a:t> are the individuals within the survey population</a:t>
            </a:r>
            <a:endParaRPr/>
          </a:p>
          <a:p>
            <a:pPr indent="-342900" lvl="0" marL="457200" rtl="0" algn="l">
              <a:spcBef>
                <a:spcPts val="0"/>
              </a:spcBef>
              <a:spcAft>
                <a:spcPts val="0"/>
              </a:spcAft>
              <a:buSzPts val="1800"/>
              <a:buChar char="●"/>
            </a:pPr>
            <a:r>
              <a:rPr b="1" lang="en"/>
              <a:t>Sampling units</a:t>
            </a:r>
            <a:r>
              <a:rPr lang="en"/>
              <a:t> are the units used for selecting the survey sample</a:t>
            </a:r>
            <a:endParaRPr/>
          </a:p>
          <a:p>
            <a:pPr indent="-317500" lvl="1" marL="914400" rtl="0" algn="l">
              <a:spcBef>
                <a:spcPts val="0"/>
              </a:spcBef>
              <a:spcAft>
                <a:spcPts val="0"/>
              </a:spcAft>
              <a:buSzPts val="1400"/>
              <a:buChar char="○"/>
            </a:pPr>
            <a:r>
              <a:rPr lang="en"/>
              <a:t>Sampling units could be individuals (i.e. the same as observational units) or they might be clusters within the population</a:t>
            </a:r>
            <a:endParaRPr/>
          </a:p>
          <a:p>
            <a:pPr indent="-342900" lvl="0" marL="457200" rtl="0" algn="l">
              <a:spcBef>
                <a:spcPts val="0"/>
              </a:spcBef>
              <a:spcAft>
                <a:spcPts val="0"/>
              </a:spcAft>
              <a:buSzPts val="1800"/>
              <a:buChar char="●"/>
            </a:pPr>
            <a:r>
              <a:rPr lang="en"/>
              <a:t>The </a:t>
            </a:r>
            <a:r>
              <a:rPr b="1" lang="en"/>
              <a:t>sampling frame</a:t>
            </a:r>
            <a:r>
              <a:rPr lang="en"/>
              <a:t> is the list of all sampling units for a given population</a:t>
            </a:r>
            <a:endParaRPr/>
          </a:p>
          <a:p>
            <a:pPr indent="-317500" lvl="1" marL="914400" rtl="0" algn="l">
              <a:spcBef>
                <a:spcPts val="0"/>
              </a:spcBef>
              <a:spcAft>
                <a:spcPts val="0"/>
              </a:spcAft>
              <a:buSzPts val="1400"/>
              <a:buChar char="○"/>
            </a:pPr>
            <a:r>
              <a:rPr lang="en"/>
              <a:t>Example: for a university population, the sampling frame could be a list of all student emails (individual), or a list of all departments within the university (clusters) as long as each student belongs to only one department</a:t>
            </a:r>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83"/>
              <a:t>Wu and Thompson, Example 1.1</a:t>
            </a:r>
            <a:endParaRPr sz="1283"/>
          </a:p>
          <a:p>
            <a:pPr indent="0" lvl="0" marL="0" rtl="0" algn="l">
              <a:spcBef>
                <a:spcPts val="1200"/>
              </a:spcBef>
              <a:spcAft>
                <a:spcPts val="0"/>
              </a:spcAft>
              <a:buNone/>
            </a:pPr>
            <a:r>
              <a:rPr lang="en" sz="1200">
                <a:solidFill>
                  <a:schemeClr val="dk1"/>
                </a:solidFill>
              </a:rPr>
              <a:t>An education worker wanted to find out the average number of hours each week (of a certain month and year) spent on watching television by 4 and 5 year old children in the Region of Waterloo. She conducted a survey using the list of 123 pre-school kindergartens administered by the Waterloo Region District School Board. She first randomly selected ten kindergartens from the list. Within each selected kindergarten, she was able to obtain a complete list of all 4 and 5 year old children, with contact information for their parents/guardians. She then randomly selected 50 children from the list and mailed the survey questionnaire to their parents/guardians. The sample data were compiled from those who completed and returned the questionnaires. </a:t>
            </a:r>
            <a:endParaRPr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What is the </a:t>
            </a:r>
            <a:r>
              <a:rPr b="1" lang="en" sz="1200">
                <a:solidFill>
                  <a:schemeClr val="dk1"/>
                </a:solidFill>
              </a:rPr>
              <a:t>target population</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is the </a:t>
            </a:r>
            <a:r>
              <a:rPr b="1" lang="en" sz="1200">
                <a:solidFill>
                  <a:schemeClr val="dk1"/>
                </a:solidFill>
              </a:rPr>
              <a:t>sampling frame</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are the </a:t>
            </a:r>
            <a:r>
              <a:rPr b="1" lang="en" sz="1200">
                <a:solidFill>
                  <a:schemeClr val="dk1"/>
                </a:solidFill>
              </a:rPr>
              <a:t>sampling and observational units</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is the </a:t>
            </a:r>
            <a:r>
              <a:rPr b="1" lang="en" sz="1200">
                <a:solidFill>
                  <a:schemeClr val="dk1"/>
                </a:solidFill>
              </a:rPr>
              <a:t>frame population</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What is the </a:t>
            </a:r>
            <a:r>
              <a:rPr b="1" lang="en" sz="1200">
                <a:solidFill>
                  <a:schemeClr val="dk1"/>
                </a:solidFill>
              </a:rPr>
              <a:t>sampled population</a:t>
            </a:r>
            <a:r>
              <a:rPr lang="en" sz="1200">
                <a:solidFill>
                  <a:schemeClr val="dk1"/>
                </a:solidFill>
              </a:rPr>
              <a:t>?</a:t>
            </a:r>
            <a:endParaRPr sz="1200">
              <a:solidFill>
                <a:schemeClr val="dk1"/>
              </a:solidFill>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Survey Samples</a:t>
            </a:r>
            <a:endParaRPr/>
          </a:p>
        </p:txBody>
      </p:sp>
      <p:sp>
        <p:nvSpPr>
          <p:cNvPr id="157" name="Google Shape;15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Censuses</a:t>
            </a:r>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a:t>
            </a:r>
            <a:r>
              <a:rPr b="1" lang="en"/>
              <a:t>census</a:t>
            </a:r>
            <a:r>
              <a:rPr lang="en"/>
              <a:t> is a survey or study conducted on every observational unit within a finite target population.</a:t>
            </a:r>
            <a:endParaRPr/>
          </a:p>
          <a:p>
            <a:pPr indent="0" lvl="0" marL="0" rtl="0" algn="l">
              <a:spcBef>
                <a:spcPts val="1200"/>
              </a:spcBef>
              <a:spcAft>
                <a:spcPts val="1200"/>
              </a:spcAft>
              <a:buNone/>
            </a:pPr>
            <a:r>
              <a:rPr lang="en"/>
              <a:t>A </a:t>
            </a:r>
            <a:r>
              <a:rPr lang="en"/>
              <a:t>census allows you to measure population quantities exactly (instead of calculating estimates based on samples).</a:t>
            </a:r>
            <a:endParaRPr/>
          </a:p>
        </p:txBody>
      </p:sp>
      <p:sp>
        <p:nvSpPr>
          <p:cNvPr id="164" name="Google Shape;16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Samples</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survey sample, denoted by </a:t>
            </a:r>
            <a:r>
              <a:rPr b="1" lang="en"/>
              <a:t>S</a:t>
            </a:r>
            <a:r>
              <a:rPr lang="en"/>
              <a:t>, is a subset of the survey population </a:t>
            </a:r>
            <a:r>
              <a:rPr b="1" lang="en"/>
              <a:t>U</a:t>
            </a:r>
            <a:r>
              <a:rPr lang="en"/>
              <a:t>:</a:t>
            </a:r>
            <a:endParaRPr/>
          </a:p>
          <a:p>
            <a:pPr indent="0" lvl="0" marL="0" rtl="0" algn="ctr">
              <a:spcBef>
                <a:spcPts val="1200"/>
              </a:spcBef>
              <a:spcAft>
                <a:spcPts val="0"/>
              </a:spcAft>
              <a:buNone/>
            </a:pPr>
            <a:r>
              <a:rPr b="1" lang="en"/>
              <a:t>S</a:t>
            </a:r>
            <a:r>
              <a:rPr lang="en"/>
              <a:t> = {</a:t>
            </a:r>
            <a:r>
              <a:rPr i="1" lang="en"/>
              <a:t>i</a:t>
            </a:r>
            <a:r>
              <a:rPr baseline="-25000" lang="en"/>
              <a:t>1</a:t>
            </a:r>
            <a:r>
              <a:rPr lang="en"/>
              <a:t>,</a:t>
            </a:r>
            <a:r>
              <a:rPr i="1" lang="en"/>
              <a:t> </a:t>
            </a:r>
            <a:r>
              <a:rPr i="1" lang="en"/>
              <a:t>i</a:t>
            </a:r>
            <a:r>
              <a:rPr baseline="-25000" lang="en"/>
              <a:t>2</a:t>
            </a:r>
            <a:r>
              <a:rPr lang="en"/>
              <a:t>,...,  </a:t>
            </a:r>
            <a:r>
              <a:rPr i="1" lang="en"/>
              <a:t>i</a:t>
            </a:r>
            <a:r>
              <a:rPr baseline="-25000" lang="en"/>
              <a:t>n</a:t>
            </a:r>
            <a:r>
              <a:rPr lang="en"/>
              <a:t>} ⊆ </a:t>
            </a:r>
            <a:r>
              <a:rPr b="1" lang="en"/>
              <a:t>U,</a:t>
            </a:r>
            <a:endParaRPr b="1"/>
          </a:p>
          <a:p>
            <a:pPr indent="0" lvl="0" marL="0" rtl="0" algn="l">
              <a:spcBef>
                <a:spcPts val="1200"/>
              </a:spcBef>
              <a:spcAft>
                <a:spcPts val="0"/>
              </a:spcAft>
              <a:buNone/>
            </a:pPr>
            <a:r>
              <a:rPr lang="en"/>
              <a:t>where </a:t>
            </a:r>
            <a:r>
              <a:rPr i="1" lang="en"/>
              <a:t>n</a:t>
            </a:r>
            <a:r>
              <a:rPr lang="en"/>
              <a:t> is the sample size and </a:t>
            </a:r>
            <a:r>
              <a:rPr i="1" lang="en"/>
              <a:t>i</a:t>
            </a:r>
            <a:r>
              <a:rPr baseline="-25000" lang="en"/>
              <a:t>1</a:t>
            </a:r>
            <a:r>
              <a:rPr lang="en"/>
              <a:t>,</a:t>
            </a:r>
            <a:r>
              <a:rPr i="1" lang="en"/>
              <a:t> i</a:t>
            </a:r>
            <a:r>
              <a:rPr baseline="-25000" lang="en"/>
              <a:t>2</a:t>
            </a:r>
            <a:r>
              <a:rPr lang="en"/>
              <a:t>,...,  </a:t>
            </a:r>
            <a:r>
              <a:rPr i="1" lang="en"/>
              <a:t>i</a:t>
            </a:r>
            <a:r>
              <a:rPr baseline="-25000" lang="en"/>
              <a:t>n</a:t>
            </a:r>
            <a:r>
              <a:rPr lang="en"/>
              <a:t> are the distinct labels for the n units in the sample.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Two approaches: </a:t>
            </a:r>
            <a:r>
              <a:rPr b="1" lang="en"/>
              <a:t>probability</a:t>
            </a:r>
            <a:r>
              <a:rPr lang="en"/>
              <a:t> and </a:t>
            </a:r>
            <a:r>
              <a:rPr b="1" lang="en"/>
              <a:t>non-probability </a:t>
            </a:r>
            <a:r>
              <a:rPr lang="en"/>
              <a:t>sampling</a:t>
            </a:r>
            <a:endParaRPr/>
          </a:p>
        </p:txBody>
      </p:sp>
      <p:sp>
        <p:nvSpPr>
          <p:cNvPr id="171" name="Google Shape;171;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Justification for Using Survey Samples</a:t>
            </a:r>
            <a:endParaRPr/>
          </a:p>
        </p:txBody>
      </p:sp>
      <p:sp>
        <p:nvSpPr>
          <p:cNvPr id="177" name="Google Shape;17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Three main justifications for using a survey sample:</a:t>
            </a:r>
            <a:endParaRPr/>
          </a:p>
          <a:p>
            <a:pPr indent="-342900" lvl="0" marL="914400" rtl="0" algn="l">
              <a:spcBef>
                <a:spcPts val="1200"/>
              </a:spcBef>
              <a:spcAft>
                <a:spcPts val="0"/>
              </a:spcAft>
              <a:buSzPts val="1800"/>
              <a:buAutoNum type="arabicPeriod"/>
            </a:pPr>
            <a:r>
              <a:rPr lang="en"/>
              <a:t>Cost</a:t>
            </a:r>
            <a:endParaRPr/>
          </a:p>
          <a:p>
            <a:pPr indent="-317500" lvl="1" marL="1828800" rtl="0" algn="l">
              <a:spcBef>
                <a:spcPts val="0"/>
              </a:spcBef>
              <a:spcAft>
                <a:spcPts val="0"/>
              </a:spcAft>
              <a:buSzPts val="1400"/>
              <a:buChar char="○"/>
            </a:pPr>
            <a:r>
              <a:rPr lang="en"/>
              <a:t>Samples are much cheaper to survey than entire populations</a:t>
            </a:r>
            <a:endParaRPr/>
          </a:p>
          <a:p>
            <a:pPr indent="-342900" lvl="0" marL="914400" rtl="0" algn="l">
              <a:spcBef>
                <a:spcPts val="0"/>
              </a:spcBef>
              <a:spcAft>
                <a:spcPts val="0"/>
              </a:spcAft>
              <a:buSzPts val="1800"/>
              <a:buAutoNum type="arabicPeriod"/>
            </a:pPr>
            <a:r>
              <a:rPr lang="en"/>
              <a:t>Time</a:t>
            </a:r>
            <a:endParaRPr/>
          </a:p>
          <a:p>
            <a:pPr indent="-317500" lvl="1" marL="1828800" rtl="0" algn="l">
              <a:spcBef>
                <a:spcPts val="0"/>
              </a:spcBef>
              <a:spcAft>
                <a:spcPts val="0"/>
              </a:spcAft>
              <a:buSzPts val="1400"/>
              <a:buChar char="○"/>
            </a:pPr>
            <a:r>
              <a:rPr lang="en"/>
              <a:t>Surveying a sample and disseminating results is relatively quick</a:t>
            </a:r>
            <a:endParaRPr/>
          </a:p>
          <a:p>
            <a:pPr indent="-342900" lvl="0" marL="914400" rtl="0" algn="l">
              <a:spcBef>
                <a:spcPts val="0"/>
              </a:spcBef>
              <a:spcAft>
                <a:spcPts val="0"/>
              </a:spcAft>
              <a:buSzPts val="1800"/>
              <a:buAutoNum type="arabicPeriod"/>
            </a:pPr>
            <a:r>
              <a:rPr lang="en"/>
              <a:t>Accuracy</a:t>
            </a:r>
            <a:endParaRPr/>
          </a:p>
          <a:p>
            <a:pPr indent="-317500" lvl="1" marL="1828800" rtl="0" algn="l">
              <a:spcBef>
                <a:spcPts val="0"/>
              </a:spcBef>
              <a:spcAft>
                <a:spcPts val="0"/>
              </a:spcAft>
              <a:buSzPts val="1400"/>
              <a:buChar char="○"/>
            </a:pPr>
            <a:r>
              <a:rPr lang="en"/>
              <a:t>It is easy to make errors when surveying a large population, and a well-designed survey sample can still accurately represent a population</a:t>
            </a:r>
            <a:endParaRPr/>
          </a:p>
        </p:txBody>
      </p:sp>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Survey Samples</a:t>
            </a:r>
            <a:endParaRPr/>
          </a:p>
        </p:txBody>
      </p:sp>
      <p:sp>
        <p:nvSpPr>
          <p:cNvPr id="184" name="Google Shape;18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sampling unit has a known </a:t>
            </a:r>
            <a:r>
              <a:rPr b="1" lang="en"/>
              <a:t>selection probability</a:t>
            </a:r>
            <a:endParaRPr b="1"/>
          </a:p>
          <a:p>
            <a:pPr indent="-342900" lvl="0" marL="457200" rtl="0" algn="l">
              <a:spcBef>
                <a:spcPts val="0"/>
              </a:spcBef>
              <a:spcAft>
                <a:spcPts val="0"/>
              </a:spcAft>
              <a:buSzPts val="1800"/>
              <a:buChar char="●"/>
            </a:pPr>
            <a:r>
              <a:rPr lang="en"/>
              <a:t>Often some element of </a:t>
            </a:r>
            <a:r>
              <a:rPr b="1" lang="en"/>
              <a:t>randomization</a:t>
            </a:r>
            <a:r>
              <a:rPr lang="en"/>
              <a:t> involved</a:t>
            </a:r>
            <a:endParaRPr/>
          </a:p>
          <a:p>
            <a:pPr indent="-342900" lvl="0" marL="457200" rtl="0" algn="l">
              <a:spcBef>
                <a:spcPts val="0"/>
              </a:spcBef>
              <a:spcAft>
                <a:spcPts val="0"/>
              </a:spcAft>
              <a:buSzPts val="1800"/>
              <a:buChar char="●"/>
            </a:pPr>
            <a:r>
              <a:rPr lang="en"/>
              <a:t>Samples are </a:t>
            </a:r>
            <a:r>
              <a:rPr b="1" lang="en"/>
              <a:t>representative</a:t>
            </a:r>
            <a:r>
              <a:rPr lang="en"/>
              <a:t> with minimal </a:t>
            </a:r>
            <a:r>
              <a:rPr b="1" lang="en"/>
              <a:t>bias</a:t>
            </a:r>
            <a:endParaRPr b="1"/>
          </a:p>
          <a:p>
            <a:pPr indent="-342900" lvl="0" marL="457200" rtl="0" algn="l">
              <a:spcBef>
                <a:spcPts val="0"/>
              </a:spcBef>
              <a:spcAft>
                <a:spcPts val="0"/>
              </a:spcAft>
              <a:buSzPts val="1800"/>
              <a:buChar char="●"/>
            </a:pPr>
            <a:r>
              <a:rPr lang="en"/>
              <a:t>Analysis, </a:t>
            </a:r>
            <a:r>
              <a:rPr lang="en"/>
              <a:t>estimation</a:t>
            </a:r>
            <a:r>
              <a:rPr lang="en"/>
              <a:t>, and inference are straightforward</a:t>
            </a:r>
            <a:endParaRPr/>
          </a:p>
          <a:p>
            <a:pPr indent="-342900" lvl="0" marL="457200" rtl="0" algn="l">
              <a:spcBef>
                <a:spcPts val="0"/>
              </a:spcBef>
              <a:spcAft>
                <a:spcPts val="0"/>
              </a:spcAft>
              <a:buSzPts val="1800"/>
              <a:buChar char="●"/>
            </a:pPr>
            <a:r>
              <a:rPr b="1" lang="en"/>
              <a:t>Examples</a:t>
            </a:r>
            <a:endParaRPr b="1"/>
          </a:p>
          <a:p>
            <a:pPr indent="-317500" lvl="1" marL="914400" rtl="0" algn="l">
              <a:spcBef>
                <a:spcPts val="0"/>
              </a:spcBef>
              <a:spcAft>
                <a:spcPts val="0"/>
              </a:spcAft>
              <a:buSzPts val="1400"/>
              <a:buChar char="○"/>
            </a:pPr>
            <a:r>
              <a:rPr lang="en"/>
              <a:t>S</a:t>
            </a:r>
            <a:r>
              <a:rPr lang="en"/>
              <a:t>imple random sampling</a:t>
            </a:r>
            <a:endParaRPr/>
          </a:p>
          <a:p>
            <a:pPr indent="-317500" lvl="1" marL="914400" rtl="0" algn="l">
              <a:spcBef>
                <a:spcPts val="0"/>
              </a:spcBef>
              <a:spcAft>
                <a:spcPts val="0"/>
              </a:spcAft>
              <a:buSzPts val="1400"/>
              <a:buChar char="○"/>
            </a:pPr>
            <a:r>
              <a:rPr lang="en"/>
              <a:t>Stratified sampling</a:t>
            </a:r>
            <a:endParaRPr/>
          </a:p>
          <a:p>
            <a:pPr indent="-317500" lvl="1" marL="914400" rtl="0" algn="l">
              <a:spcBef>
                <a:spcPts val="0"/>
              </a:spcBef>
              <a:spcAft>
                <a:spcPts val="0"/>
              </a:spcAft>
              <a:buSzPts val="1400"/>
              <a:buChar char="○"/>
            </a:pPr>
            <a:r>
              <a:rPr lang="en"/>
              <a:t>Cluster sampling</a:t>
            </a:r>
            <a:endParaRPr/>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Non-probability Survey Samples</a:t>
            </a:r>
            <a:endParaRPr/>
          </a:p>
        </p:txBody>
      </p:sp>
      <p:sp>
        <p:nvSpPr>
          <p:cNvPr id="191" name="Google Shape;19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n"/>
              <a:t>Restricted sampling</a:t>
            </a:r>
            <a:r>
              <a:rPr lang="en"/>
              <a:t>: sampling restricted to certain parts of the population that are readily accessible</a:t>
            </a:r>
            <a:endParaRPr/>
          </a:p>
          <a:p>
            <a:pPr indent="-342900" lvl="0" marL="457200" rtl="0" algn="l">
              <a:spcBef>
                <a:spcPts val="0"/>
              </a:spcBef>
              <a:spcAft>
                <a:spcPts val="0"/>
              </a:spcAft>
              <a:buSzPts val="1800"/>
              <a:buChar char="●"/>
            </a:pPr>
            <a:r>
              <a:rPr b="1" lang="en"/>
              <a:t>Quota sampling</a:t>
            </a:r>
            <a:r>
              <a:rPr lang="en"/>
              <a:t>: interviewers are selected and required to sample a </a:t>
            </a:r>
            <a:r>
              <a:rPr lang="en"/>
              <a:t>certain</a:t>
            </a:r>
            <a:r>
              <a:rPr lang="en"/>
              <a:t> number of people with certain types of characteristics.</a:t>
            </a:r>
            <a:endParaRPr/>
          </a:p>
          <a:p>
            <a:pPr indent="-342900" lvl="0" marL="457200" rtl="0" algn="l">
              <a:spcBef>
                <a:spcPts val="0"/>
              </a:spcBef>
              <a:spcAft>
                <a:spcPts val="0"/>
              </a:spcAft>
              <a:buSzPts val="1800"/>
              <a:buChar char="●"/>
            </a:pPr>
            <a:r>
              <a:rPr b="1" lang="en"/>
              <a:t>Judgement or purposive </a:t>
            </a:r>
            <a:r>
              <a:rPr b="1" lang="en"/>
              <a:t>sampling</a:t>
            </a:r>
            <a:r>
              <a:rPr lang="en"/>
              <a:t>: sample is selected based on the judgement of the sampler about what is most-representative of the population.</a:t>
            </a:r>
            <a:endParaRPr/>
          </a:p>
          <a:p>
            <a:pPr indent="-342900" lvl="0" marL="457200" rtl="0" algn="l">
              <a:spcBef>
                <a:spcPts val="0"/>
              </a:spcBef>
              <a:spcAft>
                <a:spcPts val="0"/>
              </a:spcAft>
              <a:buSzPts val="1800"/>
              <a:buChar char="●"/>
            </a:pPr>
            <a:r>
              <a:rPr b="1" lang="en"/>
              <a:t>Sample of convenience</a:t>
            </a:r>
            <a:r>
              <a:rPr lang="en"/>
              <a:t>: sample is selected from an easy-to-reach population.</a:t>
            </a:r>
            <a:endParaRPr/>
          </a:p>
          <a:p>
            <a:pPr indent="-342900" lvl="0" marL="457200" rtl="0" algn="l">
              <a:spcBef>
                <a:spcPts val="0"/>
              </a:spcBef>
              <a:spcAft>
                <a:spcPts val="0"/>
              </a:spcAft>
              <a:buSzPts val="1800"/>
              <a:buChar char="●"/>
            </a:pPr>
            <a:r>
              <a:rPr b="1" lang="en"/>
              <a:t>Sample of volunteers</a:t>
            </a:r>
            <a:r>
              <a:rPr lang="en"/>
              <a:t>: sample </a:t>
            </a:r>
            <a:r>
              <a:rPr lang="en"/>
              <a:t>comprised</a:t>
            </a:r>
            <a:r>
              <a:rPr lang="en"/>
              <a:t> of individuals who volunteer to participate in the survey</a:t>
            </a:r>
            <a:endParaRPr/>
          </a:p>
          <a:p>
            <a:pPr indent="-342900" lvl="0" marL="457200" rtl="0" algn="l">
              <a:spcBef>
                <a:spcPts val="0"/>
              </a:spcBef>
              <a:spcAft>
                <a:spcPts val="0"/>
              </a:spcAft>
              <a:buSzPts val="1800"/>
              <a:buChar char="●"/>
            </a:pPr>
            <a:r>
              <a:rPr b="1" lang="en"/>
              <a:t>Opt-in panel</a:t>
            </a:r>
            <a:endParaRPr/>
          </a:p>
        </p:txBody>
      </p:sp>
      <p:sp>
        <p:nvSpPr>
          <p:cNvPr id="192" name="Google Shape;19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i="1" lang="en" sz="1600">
                <a:solidFill>
                  <a:schemeClr val="dk1"/>
                </a:solidFill>
              </a:rPr>
              <a:t>Who are you intending to study? Who is receiving your survey/being observed? How will this impact the resulting data and analysis?</a:t>
            </a:r>
            <a:endParaRPr i="1" sz="1600">
              <a:solidFill>
                <a:schemeClr val="dk1"/>
              </a:solidFill>
            </a:endParaRPr>
          </a:p>
          <a:p>
            <a:pPr indent="0" lvl="0" marL="457200" rtl="0" algn="l">
              <a:spcBef>
                <a:spcPts val="0"/>
              </a:spcBef>
              <a:spcAft>
                <a:spcPts val="0"/>
              </a:spcAft>
              <a:buNone/>
            </a:pPr>
            <a:r>
              <a:t/>
            </a:r>
            <a:endParaRPr i="1" sz="12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Ability to </a:t>
            </a:r>
            <a:r>
              <a:rPr lang="en" sz="1600">
                <a:solidFill>
                  <a:schemeClr val="dk1"/>
                </a:solidFill>
              </a:rPr>
              <a:t>distinguish</a:t>
            </a:r>
            <a:r>
              <a:rPr lang="en" sz="1600">
                <a:solidFill>
                  <a:schemeClr val="dk1"/>
                </a:solidFill>
              </a:rPr>
              <a:t> between target, frame, and sampled populations</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Ability to identify different types of sampling and their </a:t>
            </a:r>
            <a:r>
              <a:rPr lang="en" sz="1600">
                <a:solidFill>
                  <a:schemeClr val="dk1"/>
                </a:solidFill>
              </a:rPr>
              <a:t>strengths</a:t>
            </a:r>
            <a:r>
              <a:rPr lang="en" sz="1600">
                <a:solidFill>
                  <a:schemeClr val="dk1"/>
                </a:solidFill>
              </a:rPr>
              <a:t> and weaknesses</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Ability to distinguish between censuses, surveys, and </a:t>
            </a:r>
            <a:r>
              <a:rPr lang="en" sz="1600">
                <a:solidFill>
                  <a:schemeClr val="dk1"/>
                </a:solidFill>
              </a:rPr>
              <a:t>observational</a:t>
            </a:r>
            <a:r>
              <a:rPr lang="en" sz="1600">
                <a:solidFill>
                  <a:schemeClr val="dk1"/>
                </a:solidFill>
              </a:rPr>
              <a:t> studies</a:t>
            </a:r>
            <a:endParaRPr sz="1600">
              <a:solidFill>
                <a:schemeClr val="dk1"/>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Principle Steps in Surveying</a:t>
            </a:r>
            <a:endParaRPr/>
          </a:p>
        </p:txBody>
      </p:sp>
      <p:sp>
        <p:nvSpPr>
          <p:cNvPr id="198" name="Google Shape;198;p32"/>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5000"/>
              </a:lnSpc>
              <a:spcBef>
                <a:spcPts val="0"/>
              </a:spcBef>
              <a:spcAft>
                <a:spcPts val="0"/>
              </a:spcAft>
              <a:buNone/>
            </a:pPr>
            <a:r>
              <a:rPr lang="en" sz="1500">
                <a:highlight>
                  <a:schemeClr val="lt1"/>
                </a:highlight>
              </a:rPr>
              <a:t>Wu and Thompson, Section 1.5.3</a:t>
            </a:r>
            <a:endParaRPr sz="1500">
              <a:highlight>
                <a:schemeClr val="lt1"/>
              </a:highlight>
            </a:endParaRPr>
          </a:p>
          <a:p>
            <a:pPr indent="-323850" lvl="0" marL="457200" rtl="0" algn="l">
              <a:lnSpc>
                <a:spcPct val="105000"/>
              </a:lnSpc>
              <a:spcBef>
                <a:spcPts val="1200"/>
              </a:spcBef>
              <a:spcAft>
                <a:spcPts val="0"/>
              </a:spcAft>
              <a:buSzPts val="1500"/>
              <a:buAutoNum type="arabicPeriod"/>
            </a:pPr>
            <a:r>
              <a:rPr lang="en" sz="1500">
                <a:highlight>
                  <a:schemeClr val="lt1"/>
                </a:highlight>
              </a:rPr>
              <a:t>A clear statement of the objectives of the survey.</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Determination of the population to be sampled.</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Determination of the relevant data to be collected.</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Determination of the required accuracy of estimates. </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Construction of sampling frames.	</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Choice of the sampling method.</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Organization of the field work for data collection. </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Plans for handling nonresponse.</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Production of the survey dataset.			</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Summaries and analyses of the survey data.</a:t>
            </a:r>
            <a:endParaRPr sz="1500">
              <a:highlight>
                <a:schemeClr val="lt1"/>
              </a:highlight>
            </a:endParaRPr>
          </a:p>
          <a:p>
            <a:pPr indent="-323850" lvl="0" marL="457200" rtl="0" algn="l">
              <a:lnSpc>
                <a:spcPct val="105000"/>
              </a:lnSpc>
              <a:spcBef>
                <a:spcPts val="0"/>
              </a:spcBef>
              <a:spcAft>
                <a:spcPts val="0"/>
              </a:spcAft>
              <a:buSzPts val="1500"/>
              <a:buAutoNum type="arabicPeriod"/>
            </a:pPr>
            <a:r>
              <a:rPr lang="en" sz="1500">
                <a:highlight>
                  <a:schemeClr val="lt1"/>
                </a:highlight>
              </a:rPr>
              <a:t>Reports or publications on the study. </a:t>
            </a:r>
            <a:endParaRPr sz="1500">
              <a:highlight>
                <a:schemeClr val="lt1"/>
              </a:highlight>
            </a:endParaRPr>
          </a:p>
        </p:txBody>
      </p:sp>
      <p:sp>
        <p:nvSpPr>
          <p:cNvPr id="199" name="Google Shape;199;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Observational Studies</a:t>
            </a:r>
            <a:endParaRPr/>
          </a:p>
        </p:txBody>
      </p:sp>
      <p:sp>
        <p:nvSpPr>
          <p:cNvPr id="205" name="Google Shape;20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Observational Studies</a:t>
            </a:r>
            <a:endParaRPr/>
          </a:p>
        </p:txBody>
      </p:sp>
      <p:sp>
        <p:nvSpPr>
          <p:cNvPr id="211" name="Google Shape;21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t>
            </a:r>
            <a:r>
              <a:rPr b="1" lang="en"/>
              <a:t>observational study</a:t>
            </a:r>
            <a:r>
              <a:rPr lang="en"/>
              <a:t> constitutes observing a social system without intervening (i.e. without changing individuals’ behaviour)</a:t>
            </a:r>
            <a:endParaRPr/>
          </a:p>
          <a:p>
            <a:pPr indent="0" lvl="0" marL="0" rtl="0" algn="l">
              <a:spcBef>
                <a:spcPts val="1200"/>
              </a:spcBef>
              <a:spcAft>
                <a:spcPts val="0"/>
              </a:spcAft>
              <a:buNone/>
            </a:pPr>
            <a:r>
              <a:rPr lang="en"/>
              <a:t>Surveys can be thought of as a type of observational study, although often they are considered separately</a:t>
            </a:r>
            <a:endParaRPr/>
          </a:p>
          <a:p>
            <a:pPr indent="0" lvl="0" marL="0" rtl="0" algn="l">
              <a:spcBef>
                <a:spcPts val="1200"/>
              </a:spcBef>
              <a:spcAft>
                <a:spcPts val="0"/>
              </a:spcAft>
              <a:buNone/>
            </a:pPr>
            <a:r>
              <a:rPr lang="en"/>
              <a:t>Observational data includes sources like government or academic records, images, or newspaper articles.</a:t>
            </a:r>
            <a:endParaRPr/>
          </a:p>
          <a:p>
            <a:pPr indent="0" lvl="0" marL="0" rtl="0" algn="l">
              <a:spcBef>
                <a:spcPts val="1200"/>
              </a:spcBef>
              <a:spcAft>
                <a:spcPts val="1200"/>
              </a:spcAft>
              <a:buNone/>
            </a:pPr>
            <a:r>
              <a:rPr lang="en"/>
              <a:t>In the context of big data, it could also include digital sources like Facebook, Twitter, or Google activity logs.</a:t>
            </a:r>
            <a:endParaRPr/>
          </a:p>
        </p:txBody>
      </p:sp>
      <p:sp>
        <p:nvSpPr>
          <p:cNvPr id="212" name="Google Shape;21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aphicFrame>
        <p:nvGraphicFramePr>
          <p:cNvPr id="217" name="Google Shape;217;p35"/>
          <p:cNvGraphicFramePr/>
          <p:nvPr/>
        </p:nvGraphicFramePr>
        <p:xfrm>
          <a:off x="290100" y="762000"/>
          <a:ext cx="3000000" cy="3000000"/>
        </p:xfrm>
        <a:graphic>
          <a:graphicData uri="http://schemas.openxmlformats.org/drawingml/2006/table">
            <a:tbl>
              <a:tblPr>
                <a:noFill/>
                <a:tableStyleId>{DDF9DF8A-6E77-47A1-B572-330053202880}</a:tableStyleId>
              </a:tblPr>
              <a:tblGrid>
                <a:gridCol w="2828625"/>
                <a:gridCol w="2828625"/>
                <a:gridCol w="2828625"/>
              </a:tblGrid>
              <a:tr h="549775">
                <a:tc>
                  <a:txBody>
                    <a:bodyPr/>
                    <a:lstStyle/>
                    <a:p>
                      <a:pPr indent="0" lvl="0" marL="0" rtl="0" algn="ctr">
                        <a:spcBef>
                          <a:spcPts val="0"/>
                        </a:spcBef>
                        <a:spcAft>
                          <a:spcPts val="0"/>
                        </a:spcAft>
                        <a:buNone/>
                      </a:pPr>
                      <a:r>
                        <a:rPr lang="en"/>
                        <a:t>Censuses</a:t>
                      </a:r>
                      <a:endParaRPr/>
                    </a:p>
                  </a:txBody>
                  <a:tcPr marT="91425" marB="91425" marR="91425" marL="91425" anchor="ctr"/>
                </a:tc>
                <a:tc>
                  <a:txBody>
                    <a:bodyPr/>
                    <a:lstStyle/>
                    <a:p>
                      <a:pPr indent="0" lvl="0" marL="0" rtl="0" algn="ctr">
                        <a:spcBef>
                          <a:spcPts val="0"/>
                        </a:spcBef>
                        <a:spcAft>
                          <a:spcPts val="0"/>
                        </a:spcAft>
                        <a:buNone/>
                      </a:pPr>
                      <a:r>
                        <a:rPr lang="en"/>
                        <a:t>Surveys</a:t>
                      </a:r>
                      <a:endParaRPr/>
                    </a:p>
                  </a:txBody>
                  <a:tcPr marT="91425" marB="91425" marR="91425" marL="91425" anchor="ctr"/>
                </a:tc>
                <a:tc>
                  <a:txBody>
                    <a:bodyPr/>
                    <a:lstStyle/>
                    <a:p>
                      <a:pPr indent="0" lvl="0" marL="0" rtl="0" algn="ctr">
                        <a:spcBef>
                          <a:spcPts val="0"/>
                        </a:spcBef>
                        <a:spcAft>
                          <a:spcPts val="0"/>
                        </a:spcAft>
                        <a:buNone/>
                      </a:pPr>
                      <a:r>
                        <a:rPr lang="en"/>
                        <a:t>Observational Studies</a:t>
                      </a:r>
                      <a:endParaRPr/>
                    </a:p>
                  </a:txBody>
                  <a:tcPr marT="91425" marB="91425" marR="91425" marL="91425" anchor="ctr"/>
                </a:tc>
              </a:tr>
              <a:tr h="3446450">
                <a:tc>
                  <a:txBody>
                    <a:bodyPr/>
                    <a:lstStyle/>
                    <a:p>
                      <a:pPr indent="-317500" lvl="0" marL="457200" rtl="0" algn="l">
                        <a:spcBef>
                          <a:spcPts val="0"/>
                        </a:spcBef>
                        <a:spcAft>
                          <a:spcPts val="0"/>
                        </a:spcAft>
                        <a:buSzPts val="1400"/>
                        <a:buChar char="●"/>
                      </a:pPr>
                      <a:r>
                        <a:rPr lang="en"/>
                        <a:t>The Canadian Census of Population</a:t>
                      </a:r>
                      <a:endParaRPr/>
                    </a:p>
                  </a:txBody>
                  <a:tcPr marT="91425" marB="91425" marR="91425" marL="91425"/>
                </a:tc>
                <a:tc>
                  <a:txBody>
                    <a:bodyPr/>
                    <a:lstStyle/>
                    <a:p>
                      <a:pPr indent="-317500" lvl="0" marL="457200" rtl="0" algn="l">
                        <a:spcBef>
                          <a:spcPts val="0"/>
                        </a:spcBef>
                        <a:spcAft>
                          <a:spcPts val="0"/>
                        </a:spcAft>
                        <a:buSzPts val="1400"/>
                        <a:buChar char="●"/>
                      </a:pPr>
                      <a:r>
                        <a:rPr lang="en"/>
                        <a:t>The Canadian General Social Survey</a:t>
                      </a:r>
                      <a:endParaRPr/>
                    </a:p>
                    <a:p>
                      <a:pPr indent="-317500" lvl="0" marL="457200" rtl="0" algn="l">
                        <a:spcBef>
                          <a:spcPts val="0"/>
                        </a:spcBef>
                        <a:spcAft>
                          <a:spcPts val="0"/>
                        </a:spcAft>
                        <a:buSzPts val="1400"/>
                        <a:buChar char="●"/>
                      </a:pPr>
                      <a:r>
                        <a:rPr lang="en"/>
                        <a:t>The American Community Survey</a:t>
                      </a:r>
                      <a:endParaRPr/>
                    </a:p>
                    <a:p>
                      <a:pPr indent="-317500" lvl="0" marL="457200" rtl="0" algn="l">
                        <a:spcBef>
                          <a:spcPts val="0"/>
                        </a:spcBef>
                        <a:spcAft>
                          <a:spcPts val="0"/>
                        </a:spcAft>
                        <a:buSzPts val="1400"/>
                        <a:buChar char="●"/>
                      </a:pPr>
                      <a:r>
                        <a:rPr lang="en"/>
                        <a:t>Political polls – FiveThirtyEight, 338Canada</a:t>
                      </a:r>
                      <a:endParaRPr/>
                    </a:p>
                    <a:p>
                      <a:pPr indent="-317500" lvl="0" marL="457200" rtl="0" algn="l">
                        <a:spcBef>
                          <a:spcPts val="0"/>
                        </a:spcBef>
                        <a:spcAft>
                          <a:spcPts val="0"/>
                        </a:spcAft>
                        <a:buSzPts val="1400"/>
                        <a:buChar char="●"/>
                      </a:pPr>
                      <a:r>
                        <a:rPr lang="en"/>
                        <a:t>Consumer or market research surveys – Survey Junkie, Swagbucks, Daily Rewards Canada</a:t>
                      </a:r>
                      <a:endParaRPr/>
                    </a:p>
                  </a:txBody>
                  <a:tcPr marT="91425" marB="91425" marR="91425" marL="91425"/>
                </a:tc>
                <a:tc>
                  <a:txBody>
                    <a:bodyPr/>
                    <a:lstStyle/>
                    <a:p>
                      <a:pPr indent="-317500" lvl="0" marL="457200" rtl="0" algn="l">
                        <a:spcBef>
                          <a:spcPts val="0"/>
                        </a:spcBef>
                        <a:spcAft>
                          <a:spcPts val="0"/>
                        </a:spcAft>
                        <a:buSzPts val="1400"/>
                        <a:buChar char="●"/>
                      </a:pPr>
                      <a:r>
                        <a:rPr lang="en">
                          <a:solidFill>
                            <a:srgbClr val="1C1D1E"/>
                          </a:solidFill>
                          <a:highlight>
                            <a:srgbClr val="FFFFFF"/>
                          </a:highlight>
                        </a:rPr>
                        <a:t>The Impact of Hurricane Maria on Out-migration from Puerto Rico: Evidence from Facebook Data</a:t>
                      </a:r>
                      <a:r>
                        <a:rPr lang="en"/>
                        <a:t> </a:t>
                      </a:r>
                      <a:r>
                        <a:rPr lang="en"/>
                        <a:t>(Alexander et al., 2019)</a:t>
                      </a:r>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Increasing concentration of COVID-19 by socioeconomic determinants and geography in Toronto, Canada: an observational study (Sharmistha et al., 2021)</a:t>
                      </a:r>
                      <a:endParaRPr/>
                    </a:p>
                  </a:txBody>
                  <a:tcPr marT="91425" marB="91425" marR="91425" marL="91425"/>
                </a:tc>
              </a:tr>
            </a:tbl>
          </a:graphicData>
        </a:graphic>
      </p:graphicFrame>
      <p:sp>
        <p:nvSpPr>
          <p:cNvPr id="218" name="Google Shape;21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224" name="Google Shape;22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457200" rtl="0" algn="l">
              <a:lnSpc>
                <a:spcPct val="100000"/>
              </a:lnSpc>
              <a:spcBef>
                <a:spcPts val="0"/>
              </a:spcBef>
              <a:spcAft>
                <a:spcPts val="0"/>
              </a:spcAft>
              <a:buNone/>
            </a:pPr>
            <a:r>
              <a:rPr lang="en" sz="1200">
                <a:solidFill>
                  <a:srgbClr val="1C1D1E"/>
                </a:solidFill>
                <a:highlight>
                  <a:schemeClr val="lt1"/>
                </a:highlight>
              </a:rPr>
              <a:t>Alexander, M., Polimis, K. and Zagheni, E. (2019), The Impact of Hurricane Maria on Out-migration from Puerto Rico: Evidence from Facebook Data. Population and Development Review, 45: 617-630. https://doi.org/10.1111/padr.12289</a:t>
            </a:r>
            <a:endParaRPr sz="1200">
              <a:solidFill>
                <a:schemeClr val="dk1"/>
              </a:solidFill>
            </a:endParaRPr>
          </a:p>
          <a:p>
            <a:pPr indent="-457200" lvl="0" marL="457200" rtl="0" algn="l">
              <a:lnSpc>
                <a:spcPct val="100000"/>
              </a:lnSpc>
              <a:spcBef>
                <a:spcPts val="0"/>
              </a:spcBef>
              <a:spcAft>
                <a:spcPts val="0"/>
              </a:spcAft>
              <a:buNone/>
            </a:pPr>
            <a:r>
              <a:t/>
            </a:r>
            <a:endParaRPr sz="1200">
              <a:solidFill>
                <a:schemeClr val="dk1"/>
              </a:solidFill>
            </a:endParaRPr>
          </a:p>
          <a:p>
            <a:pPr indent="-457200" lvl="0" marL="457200" rtl="0" algn="l">
              <a:lnSpc>
                <a:spcPct val="100000"/>
              </a:lnSpc>
              <a:spcBef>
                <a:spcPts val="0"/>
              </a:spcBef>
              <a:spcAft>
                <a:spcPts val="0"/>
              </a:spcAft>
              <a:buClr>
                <a:schemeClr val="dk1"/>
              </a:buClr>
              <a:buSzPts val="1100"/>
              <a:buFont typeface="Arial"/>
              <a:buNone/>
            </a:pPr>
            <a:r>
              <a:rPr lang="en" sz="1200">
                <a:solidFill>
                  <a:schemeClr val="accent2"/>
                </a:solidFill>
                <a:highlight>
                  <a:schemeClr val="lt1"/>
                </a:highlight>
              </a:rPr>
              <a:t>Mishra S, Ma H, Moloney G, Yiu KCY, Darvin D, Landsman D, Kwong JC, Calzavara A, Straus S, Chan AK, Gournis E, Rilkoff H, Xia Y, Katz A, Williamson T, Malikov K, Kustra R, Maheu-Giroux M, Sander B, Baral SD; COVID-19 Heterogeneity Research Group. Increasing concentration of COVID-19 by socioeconomic determinants and geography in Toronto, Canada: an observational study. Ann Epidemiol. 2021 Jul 25:S1047-2797(21)00216-7. doi: 10.1016/j.annepidem.2021.07.007. Epub ahead of print. PMID: 34320380.</a:t>
            </a:r>
            <a:endParaRPr sz="1200">
              <a:solidFill>
                <a:schemeClr val="dk1"/>
              </a:solidFill>
            </a:endParaRPr>
          </a:p>
          <a:p>
            <a:pPr indent="0" lvl="0" marL="0" rtl="0" algn="l">
              <a:spcBef>
                <a:spcPts val="0"/>
              </a:spcBef>
              <a:spcAft>
                <a:spcPts val="1200"/>
              </a:spcAft>
              <a:buNone/>
            </a:pPr>
            <a:r>
              <a:t/>
            </a:r>
            <a:endParaRPr/>
          </a:p>
        </p:txBody>
      </p:sp>
      <p:sp>
        <p:nvSpPr>
          <p:cNvPr id="225" name="Google Shape;22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25717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5.3 </a:t>
            </a:r>
            <a:r>
              <a:rPr lang="en" sz="2500"/>
              <a:t>Essentials of sampling, asking, and observing</a:t>
            </a:r>
            <a:endParaRPr sz="2500"/>
          </a:p>
        </p:txBody>
      </p:sp>
      <p:sp>
        <p:nvSpPr>
          <p:cNvPr id="231" name="Google Shape;231;p37"/>
          <p:cNvSpPr txBox="1"/>
          <p:nvPr>
            <p:ph type="title"/>
          </p:nvPr>
        </p:nvSpPr>
        <p:spPr>
          <a:xfrm>
            <a:off x="311700" y="1859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3400"/>
              <a:t>Next</a:t>
            </a:r>
            <a:endParaRPr b="1" sz="3400"/>
          </a:p>
        </p:txBody>
      </p:sp>
      <p:sp>
        <p:nvSpPr>
          <p:cNvPr id="232" name="Google Shape;23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Texts</a:t>
            </a:r>
            <a:endParaRPr/>
          </a:p>
        </p:txBody>
      </p:sp>
      <p:sp>
        <p:nvSpPr>
          <p:cNvPr id="69" name="Google Shape;69;p15"/>
          <p:cNvSpPr txBox="1"/>
          <p:nvPr>
            <p:ph idx="1" type="body"/>
          </p:nvPr>
        </p:nvSpPr>
        <p:spPr>
          <a:xfrm>
            <a:off x="311700" y="1152475"/>
            <a:ext cx="42603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chemeClr val="dk1"/>
                </a:solidFill>
              </a:rPr>
              <a:t>Wu and Thompson, 2020, </a:t>
            </a:r>
            <a:r>
              <a:rPr i="1" lang="en">
                <a:solidFill>
                  <a:schemeClr val="dk1"/>
                </a:solidFill>
              </a:rPr>
              <a:t>Sampling Theory and Practice</a:t>
            </a:r>
            <a:r>
              <a:rPr lang="en">
                <a:solidFill>
                  <a:schemeClr val="dk1"/>
                </a:solidFill>
              </a:rPr>
              <a:t>, Springer, </a:t>
            </a:r>
            <a:r>
              <a:rPr b="1" lang="en">
                <a:solidFill>
                  <a:schemeClr val="dk1"/>
                </a:solidFill>
              </a:rPr>
              <a:t>Chapter 1</a:t>
            </a:r>
            <a:endParaRPr b="1"/>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1" name="Google Shape;71;p15"/>
          <p:cNvPicPr preferRelativeResize="0"/>
          <p:nvPr/>
        </p:nvPicPr>
        <p:blipFill>
          <a:blip r:embed="rId3">
            <a:alphaModFix/>
          </a:blip>
          <a:stretch>
            <a:fillRect/>
          </a:stretch>
        </p:blipFill>
        <p:spPr>
          <a:xfrm>
            <a:off x="5522501" y="796800"/>
            <a:ext cx="2572018" cy="3866425"/>
          </a:xfrm>
          <a:prstGeom prst="rect">
            <a:avLst/>
          </a:prstGeom>
          <a:noFill/>
          <a:ln>
            <a:noFill/>
          </a:ln>
        </p:spPr>
      </p:pic>
      <p:sp>
        <p:nvSpPr>
          <p:cNvPr id="72" name="Google Shape;72;p15"/>
          <p:cNvSpPr txBox="1"/>
          <p:nvPr/>
        </p:nvSpPr>
        <p:spPr>
          <a:xfrm>
            <a:off x="5942900" y="4718125"/>
            <a:ext cx="26610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t>Image source: </a:t>
            </a:r>
            <a:r>
              <a:rPr lang="en" sz="1000" u="sng">
                <a:solidFill>
                  <a:schemeClr val="hlink"/>
                </a:solidFill>
                <a:hlinkClick r:id="rId4"/>
              </a:rPr>
              <a:t>Springer</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Survey Populations</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Populations</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Survey Population</a:t>
            </a:r>
            <a:r>
              <a:rPr b="1" lang="en"/>
              <a:t>:</a:t>
            </a:r>
            <a:r>
              <a:rPr lang="en"/>
              <a:t> </a:t>
            </a:r>
            <a:r>
              <a:rPr lang="en"/>
              <a:t>a real or hypothetical set of units with characteristics and attributes which can be modeled by random variables and their respective probability distributions. </a:t>
            </a:r>
            <a:endParaRPr/>
          </a:p>
          <a:p>
            <a:pPr indent="-342900" lvl="0" marL="457200" rtl="0" algn="l">
              <a:spcBef>
                <a:spcPts val="1200"/>
              </a:spcBef>
              <a:spcAft>
                <a:spcPts val="0"/>
              </a:spcAft>
              <a:buSzPts val="1800"/>
              <a:buChar char="●"/>
            </a:pPr>
            <a:r>
              <a:rPr lang="en"/>
              <a:t>May be finite or infinite</a:t>
            </a:r>
            <a:endParaRPr/>
          </a:p>
          <a:p>
            <a:pPr indent="-317500" lvl="1" marL="914400" rtl="0" algn="l">
              <a:spcBef>
                <a:spcPts val="0"/>
              </a:spcBef>
              <a:spcAft>
                <a:spcPts val="0"/>
              </a:spcAft>
              <a:buSzPts val="1400"/>
              <a:buChar char="○"/>
            </a:pPr>
            <a:r>
              <a:rPr lang="en"/>
              <a:t>Infinite: The population of all outcomes of repeated coin flips</a:t>
            </a:r>
            <a:endParaRPr/>
          </a:p>
          <a:p>
            <a:pPr indent="-317500" lvl="1" marL="914400" rtl="0" algn="l">
              <a:spcBef>
                <a:spcPts val="0"/>
              </a:spcBef>
              <a:spcAft>
                <a:spcPts val="0"/>
              </a:spcAft>
              <a:buSzPts val="1400"/>
              <a:buChar char="○"/>
            </a:pPr>
            <a:r>
              <a:rPr lang="en"/>
              <a:t>Finite: The population of all people living in Toronto</a:t>
            </a:r>
            <a:endParaRPr/>
          </a:p>
          <a:p>
            <a:pPr indent="-342900" lvl="0" marL="457200" rtl="0" algn="l">
              <a:spcBef>
                <a:spcPts val="0"/>
              </a:spcBef>
              <a:spcAft>
                <a:spcPts val="0"/>
              </a:spcAft>
              <a:buSzPts val="1800"/>
              <a:buChar char="●"/>
            </a:pPr>
            <a:r>
              <a:rPr lang="en"/>
              <a:t>Survey sampling deals with finite populations</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Populations</a:t>
            </a:r>
            <a:endParaRPr/>
          </a:p>
        </p:txBody>
      </p:sp>
      <p:sp>
        <p:nvSpPr>
          <p:cNvPr id="91" name="Google Shape;91;p18"/>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fontScale="32500"/>
          </a:bodyPr>
          <a:lstStyle/>
          <a:p>
            <a:pPr indent="0" lvl="0" marL="0" rtl="0" algn="l">
              <a:lnSpc>
                <a:spcPct val="100000"/>
              </a:lnSpc>
              <a:spcBef>
                <a:spcPts val="0"/>
              </a:spcBef>
              <a:spcAft>
                <a:spcPts val="0"/>
              </a:spcAft>
              <a:buClr>
                <a:schemeClr val="dk1"/>
              </a:buClr>
              <a:buSzPts val="358"/>
              <a:buFont typeface="Arial"/>
              <a:buNone/>
            </a:pPr>
            <a:r>
              <a:rPr lang="en" sz="6400"/>
              <a:t>Examples of survey populations:</a:t>
            </a:r>
            <a:endParaRPr sz="6400"/>
          </a:p>
          <a:p>
            <a:pPr indent="-360680" lvl="0" marL="457200" rtl="0" algn="l">
              <a:lnSpc>
                <a:spcPct val="100000"/>
              </a:lnSpc>
              <a:spcBef>
                <a:spcPts val="1200"/>
              </a:spcBef>
              <a:spcAft>
                <a:spcPts val="0"/>
              </a:spcAft>
              <a:buClr>
                <a:schemeClr val="dk2"/>
              </a:buClr>
              <a:buSzPct val="100000"/>
              <a:buChar char="●"/>
            </a:pPr>
            <a:r>
              <a:rPr lang="en" sz="6400"/>
              <a:t>The population of all adult Canadians (age 18+).</a:t>
            </a:r>
            <a:endParaRPr sz="6400"/>
          </a:p>
          <a:p>
            <a:pPr indent="-360680" lvl="0" marL="457200" rtl="0" algn="l">
              <a:lnSpc>
                <a:spcPct val="100000"/>
              </a:lnSpc>
              <a:spcBef>
                <a:spcPts val="0"/>
              </a:spcBef>
              <a:spcAft>
                <a:spcPts val="0"/>
              </a:spcAft>
              <a:buClr>
                <a:schemeClr val="dk2"/>
              </a:buClr>
              <a:buSzPct val="100000"/>
              <a:buChar char="●"/>
            </a:pPr>
            <a:r>
              <a:rPr lang="en" sz="6400"/>
              <a:t>The population of all adult Canadians who are regular smokers</a:t>
            </a:r>
            <a:r>
              <a:rPr lang="en" sz="6400"/>
              <a:t>.</a:t>
            </a:r>
            <a:endParaRPr sz="6400"/>
          </a:p>
          <a:p>
            <a:pPr indent="-360680" lvl="0" marL="457200" rtl="0" algn="l">
              <a:lnSpc>
                <a:spcPct val="100000"/>
              </a:lnSpc>
              <a:spcBef>
                <a:spcPts val="0"/>
              </a:spcBef>
              <a:spcAft>
                <a:spcPts val="0"/>
              </a:spcAft>
              <a:buClr>
                <a:schemeClr val="dk2"/>
              </a:buClr>
              <a:buSzPct val="100000"/>
              <a:buChar char="●"/>
            </a:pPr>
            <a:r>
              <a:rPr lang="en" sz="6400"/>
              <a:t>The population of all full-time college students in Ontario.</a:t>
            </a:r>
            <a:endParaRPr sz="6400"/>
          </a:p>
          <a:p>
            <a:pPr indent="-360680" lvl="0" marL="457200" rtl="0" algn="l">
              <a:lnSpc>
                <a:spcPct val="100000"/>
              </a:lnSpc>
              <a:spcBef>
                <a:spcPts val="0"/>
              </a:spcBef>
              <a:spcAft>
                <a:spcPts val="0"/>
              </a:spcAft>
              <a:buClr>
                <a:schemeClr val="dk2"/>
              </a:buClr>
              <a:buSzPct val="100000"/>
              <a:buChar char="●"/>
            </a:pPr>
            <a:r>
              <a:rPr lang="en" sz="6400"/>
              <a:t>The population of all children aged 6–12 (inclusive) who attend public schools in the Greater Toronto Area. 			</a:t>
            </a:r>
            <a:r>
              <a:rPr lang="en" sz="1000"/>
              <a:t>	</a:t>
            </a:r>
            <a:endParaRPr sz="1000"/>
          </a:p>
          <a:p>
            <a:pPr indent="0" lvl="0" marL="0" rtl="0" algn="l">
              <a:spcBef>
                <a:spcPts val="1200"/>
              </a:spcBef>
              <a:spcAft>
                <a:spcPts val="0"/>
              </a:spcAft>
              <a:buClr>
                <a:schemeClr val="dk1"/>
              </a:buClr>
              <a:buSzPct val="100000"/>
              <a:buFont typeface="Arial"/>
              <a:buNone/>
            </a:pPr>
            <a:r>
              <a:rPr lang="en" sz="1100"/>
              <a:t>					 				</a:t>
            </a:r>
            <a:endParaRPr sz="1100"/>
          </a:p>
          <a:p>
            <a:pPr indent="0" lvl="0" marL="0" rtl="0" algn="l">
              <a:spcBef>
                <a:spcPts val="0"/>
              </a:spcBef>
              <a:spcAft>
                <a:spcPts val="0"/>
              </a:spcAft>
              <a:buClr>
                <a:schemeClr val="dk1"/>
              </a:buClr>
              <a:buSzPct val="100000"/>
              <a:buFont typeface="Arial"/>
              <a:buNone/>
            </a:pPr>
            <a:r>
              <a:rPr lang="en" sz="1100"/>
              <a:t>			</a:t>
            </a:r>
            <a:endParaRPr sz="1100"/>
          </a:p>
          <a:p>
            <a:pPr indent="0" lvl="0" marL="0" rtl="0" algn="l">
              <a:spcBef>
                <a:spcPts val="1200"/>
              </a:spcBef>
              <a:spcAft>
                <a:spcPts val="0"/>
              </a:spcAft>
              <a:buClr>
                <a:schemeClr val="dk1"/>
              </a:buClr>
              <a:buSzPct val="100000"/>
              <a:buFont typeface="Arial"/>
              <a:buNone/>
            </a:pPr>
            <a:r>
              <a:rPr lang="en" sz="1100"/>
              <a:t>		</a:t>
            </a:r>
            <a:endParaRPr sz="1100"/>
          </a:p>
          <a:p>
            <a:pPr indent="0" lvl="0" marL="0" rtl="0" algn="l">
              <a:spcBef>
                <a:spcPts val="1200"/>
              </a:spcBef>
              <a:spcAft>
                <a:spcPts val="1200"/>
              </a:spcAft>
              <a:buNone/>
            </a:pPr>
            <a:r>
              <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Eligibility Criteria for Survey Populations</a:t>
            </a:r>
            <a:endParaRPr/>
          </a:p>
        </p:txBody>
      </p:sp>
      <p:sp>
        <p:nvSpPr>
          <p:cNvPr id="98" name="Google Shape;98;p19"/>
          <p:cNvSpPr txBox="1"/>
          <p:nvPr>
            <p:ph idx="1" type="body"/>
          </p:nvPr>
        </p:nvSpPr>
        <p:spPr>
          <a:xfrm>
            <a:off x="311700" y="1152475"/>
            <a:ext cx="85206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100"/>
              <a:t>				</a:t>
            </a:r>
            <a:endParaRPr sz="1100"/>
          </a:p>
          <a:p>
            <a:pPr indent="-342900" lvl="0" marL="457200" rtl="0" algn="l">
              <a:spcBef>
                <a:spcPts val="1200"/>
              </a:spcBef>
              <a:spcAft>
                <a:spcPts val="0"/>
              </a:spcAft>
              <a:buSzPts val="1800"/>
              <a:buChar char="●"/>
            </a:pPr>
            <a:r>
              <a:rPr lang="en"/>
              <a:t>Eligibility criteria for the inclusion or exclusion of individuals or units are used to define the survey population</a:t>
            </a:r>
            <a:endParaRPr/>
          </a:p>
          <a:p>
            <a:pPr indent="-342900" lvl="0" marL="457200" rtl="0" algn="l">
              <a:spcBef>
                <a:spcPts val="0"/>
              </a:spcBef>
              <a:spcAft>
                <a:spcPts val="0"/>
              </a:spcAft>
              <a:buSzPts val="1800"/>
              <a:buChar char="●"/>
            </a:pPr>
            <a:r>
              <a:rPr lang="en"/>
              <a:t>You must clearly define any terms that you use to define your population</a:t>
            </a:r>
            <a:endParaRPr/>
          </a:p>
          <a:p>
            <a:pPr indent="-317500" lvl="1" marL="914400" rtl="0" algn="l">
              <a:spcBef>
                <a:spcPts val="0"/>
              </a:spcBef>
              <a:spcAft>
                <a:spcPts val="0"/>
              </a:spcAft>
              <a:buSzPts val="1400"/>
              <a:buChar char="○"/>
            </a:pPr>
            <a:r>
              <a:rPr lang="en"/>
              <a:t>What do you mean by “youth” when sampling youth in Canada?</a:t>
            </a:r>
            <a:endParaRPr/>
          </a:p>
          <a:p>
            <a:pPr indent="-317500" lvl="1" marL="914400" rtl="0" algn="l">
              <a:spcBef>
                <a:spcPts val="0"/>
              </a:spcBef>
              <a:spcAft>
                <a:spcPts val="0"/>
              </a:spcAft>
              <a:buSzPts val="1400"/>
              <a:buChar char="○"/>
            </a:pPr>
            <a:r>
              <a:rPr lang="en"/>
              <a:t>What do you mean by “regular smoker” when studying university students who are regular smokers?</a:t>
            </a:r>
            <a:endParaRPr/>
          </a:p>
        </p:txBody>
      </p:sp>
      <p:sp>
        <p:nvSpPr>
          <p:cNvPr id="99" name="Google Shape;9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Three Versions of Survey Populations</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AutoNum type="arabicPeriod"/>
            </a:pPr>
            <a:r>
              <a:rPr b="1" lang="en"/>
              <a:t>Target Population</a:t>
            </a:r>
            <a:r>
              <a:rPr lang="en"/>
              <a:t>: the set of all units covered by the main objective of the study.</a:t>
            </a:r>
            <a:endParaRPr/>
          </a:p>
          <a:p>
            <a:pPr indent="-342900" lvl="0" marL="457200" rtl="0" algn="l">
              <a:spcBef>
                <a:spcPts val="0"/>
              </a:spcBef>
              <a:spcAft>
                <a:spcPts val="0"/>
              </a:spcAft>
              <a:buSzPts val="1800"/>
              <a:buAutoNum type="arabicPeriod"/>
            </a:pPr>
            <a:r>
              <a:rPr b="1" lang="en"/>
              <a:t>Frame Population</a:t>
            </a:r>
            <a:r>
              <a:rPr lang="en"/>
              <a:t>: the set of all units covered by the sampling frame.</a:t>
            </a:r>
            <a:endParaRPr/>
          </a:p>
          <a:p>
            <a:pPr indent="-342900" lvl="0" marL="457200" rtl="0" algn="l">
              <a:spcBef>
                <a:spcPts val="0"/>
              </a:spcBef>
              <a:spcAft>
                <a:spcPts val="0"/>
              </a:spcAft>
              <a:buSzPts val="1800"/>
              <a:buAutoNum type="arabicPeriod"/>
            </a:pPr>
            <a:r>
              <a:rPr b="1" lang="en"/>
              <a:t>Sampled Population</a:t>
            </a:r>
            <a:r>
              <a:rPr lang="en"/>
              <a:t>: the population represented by the survey sample.</a:t>
            </a:r>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991350" y="1285050"/>
            <a:ext cx="5479200" cy="297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2929700" y="1537350"/>
            <a:ext cx="4829400" cy="2469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4218200" y="1537350"/>
            <a:ext cx="2252400" cy="246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E599"/>
              </a:solidFill>
            </a:endParaRPr>
          </a:p>
        </p:txBody>
      </p:sp>
      <p:sp>
        <p:nvSpPr>
          <p:cNvPr id="115" name="Google Shape;115;p21"/>
          <p:cNvSpPr/>
          <p:nvPr/>
        </p:nvSpPr>
        <p:spPr>
          <a:xfrm>
            <a:off x="2929700" y="2360400"/>
            <a:ext cx="1288500" cy="82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txBox="1"/>
          <p:nvPr/>
        </p:nvSpPr>
        <p:spPr>
          <a:xfrm>
            <a:off x="991350" y="884850"/>
            <a:ext cx="168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Target Population</a:t>
            </a:r>
            <a:endParaRPr b="1"/>
          </a:p>
        </p:txBody>
      </p:sp>
      <p:sp>
        <p:nvSpPr>
          <p:cNvPr id="117" name="Google Shape;117;p21"/>
          <p:cNvSpPr txBox="1"/>
          <p:nvPr/>
        </p:nvSpPr>
        <p:spPr>
          <a:xfrm>
            <a:off x="6470550" y="884850"/>
            <a:ext cx="1682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Sampling Frame Population</a:t>
            </a:r>
            <a:endParaRPr b="1"/>
          </a:p>
        </p:txBody>
      </p:sp>
      <p:sp>
        <p:nvSpPr>
          <p:cNvPr id="118" name="Google Shape;118;p21"/>
          <p:cNvSpPr txBox="1"/>
          <p:nvPr/>
        </p:nvSpPr>
        <p:spPr>
          <a:xfrm>
            <a:off x="1158300" y="2494800"/>
            <a:ext cx="1455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t>Not included in sampling frame</a:t>
            </a:r>
            <a:endParaRPr sz="1200"/>
          </a:p>
        </p:txBody>
      </p:sp>
      <p:sp>
        <p:nvSpPr>
          <p:cNvPr id="119" name="Google Shape;119;p21"/>
          <p:cNvSpPr txBox="1"/>
          <p:nvPr/>
        </p:nvSpPr>
        <p:spPr>
          <a:xfrm>
            <a:off x="3039950" y="1751925"/>
            <a:ext cx="10680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Not reachable</a:t>
            </a:r>
            <a:endParaRPr sz="1100"/>
          </a:p>
        </p:txBody>
      </p:sp>
      <p:sp>
        <p:nvSpPr>
          <p:cNvPr id="120" name="Google Shape;120;p21"/>
          <p:cNvSpPr txBox="1"/>
          <p:nvPr/>
        </p:nvSpPr>
        <p:spPr>
          <a:xfrm>
            <a:off x="3039950" y="2525550"/>
            <a:ext cx="1068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Refuse to respond</a:t>
            </a:r>
            <a:endParaRPr sz="1100"/>
          </a:p>
        </p:txBody>
      </p:sp>
      <p:sp>
        <p:nvSpPr>
          <p:cNvPr id="121" name="Google Shape;121;p21"/>
          <p:cNvSpPr txBox="1"/>
          <p:nvPr/>
        </p:nvSpPr>
        <p:spPr>
          <a:xfrm>
            <a:off x="3039950" y="3299175"/>
            <a:ext cx="1068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Not capable of responding</a:t>
            </a:r>
            <a:endParaRPr sz="1100"/>
          </a:p>
        </p:txBody>
      </p:sp>
      <p:sp>
        <p:nvSpPr>
          <p:cNvPr id="122" name="Google Shape;122;p21"/>
          <p:cNvSpPr txBox="1"/>
          <p:nvPr/>
        </p:nvSpPr>
        <p:spPr>
          <a:xfrm>
            <a:off x="4616900" y="2571750"/>
            <a:ext cx="1455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Sample</a:t>
            </a:r>
            <a:endParaRPr b="1"/>
          </a:p>
        </p:txBody>
      </p:sp>
      <p:sp>
        <p:nvSpPr>
          <p:cNvPr id="123" name="Google Shape;123;p21"/>
          <p:cNvSpPr txBox="1"/>
          <p:nvPr/>
        </p:nvSpPr>
        <p:spPr>
          <a:xfrm>
            <a:off x="6580850" y="2510250"/>
            <a:ext cx="1068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Not eligible for survey</a:t>
            </a:r>
            <a:endParaRPr sz="1100"/>
          </a:p>
        </p:txBody>
      </p:sp>
      <p:sp>
        <p:nvSpPr>
          <p:cNvPr id="124" name="Google Shape;124;p21"/>
          <p:cNvSpPr txBox="1"/>
          <p:nvPr/>
        </p:nvSpPr>
        <p:spPr>
          <a:xfrm>
            <a:off x="86775" y="108650"/>
            <a:ext cx="331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Adapted from Lohr (2019), Figure 1.1</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