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71814185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7181418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0726b56838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0726b56838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0726b56838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10726b56838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071814185c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071814185c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0726b5683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0726b5683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7a7468a87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7a7468a8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071814185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071814185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07a7468a8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07a7468a8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07a7468a8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07a7468a8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07a7468a8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07a7468a8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7a7468a87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7a7468a87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71814185c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71814185c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071814185c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071814185c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71814185c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71814185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071814185c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071814185c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071814185c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071814185c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this module only covers SRS and systematic sampling. Cluster and stratified random sampling are covered in their own modules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0726b5683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0726b5683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1071814185c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1071814185c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07a7468a8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107a7468a8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0726b5683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0726b5683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gif"/><Relationship Id="rId4" Type="http://schemas.openxmlformats.org/officeDocument/2006/relationships/image" Target="../media/image10.gi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gif"/><Relationship Id="rId4" Type="http://schemas.openxmlformats.org/officeDocument/2006/relationships/image" Target="../media/image2.gif"/><Relationship Id="rId5" Type="http://schemas.openxmlformats.org/officeDocument/2006/relationships/image" Target="../media/image1.gif"/><Relationship Id="rId6" Type="http://schemas.openxmlformats.org/officeDocument/2006/relationships/image" Target="../media/image18.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5.gif"/><Relationship Id="rId4" Type="http://schemas.openxmlformats.org/officeDocument/2006/relationships/image" Target="../media/image17.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4.gif"/><Relationship Id="rId4" Type="http://schemas.openxmlformats.org/officeDocument/2006/relationships/image" Target="../media/image13.gif"/><Relationship Id="rId5" Type="http://schemas.openxmlformats.org/officeDocument/2006/relationships/image" Target="../media/image9.gif"/><Relationship Id="rId6"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4108" y="8969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solidFill>
                  <a:srgbClr val="000000"/>
                </a:solidFill>
              </a:rPr>
              <a:t>Module 5: Sampling</a:t>
            </a:r>
            <a:endParaRPr sz="5200">
              <a:solidFill>
                <a:srgbClr val="000000"/>
              </a:solidFill>
            </a:endParaRPr>
          </a:p>
        </p:txBody>
      </p:sp>
      <p:sp>
        <p:nvSpPr>
          <p:cNvPr id="55" name="Google Shape;55;p13"/>
          <p:cNvSpPr txBox="1"/>
          <p:nvPr/>
        </p:nvSpPr>
        <p:spPr>
          <a:xfrm>
            <a:off x="464100" y="2949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chemeClr val="dk2"/>
                </a:solidFill>
              </a:rPr>
              <a:t>5.5: Simple probability samples</a:t>
            </a:r>
            <a:endParaRPr b="1" sz="1800">
              <a:solidFill>
                <a:schemeClr val="dk2"/>
              </a:solidFill>
            </a:endParaRPr>
          </a:p>
        </p:txBody>
      </p:sp>
      <p:sp>
        <p:nvSpPr>
          <p:cNvPr id="56" name="Google Shape;56;p13"/>
          <p:cNvSpPr txBox="1"/>
          <p:nvPr/>
        </p:nvSpPr>
        <p:spPr>
          <a:xfrm>
            <a:off x="464100" y="44440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679">
                <a:solidFill>
                  <a:srgbClr val="595959"/>
                </a:solidFill>
              </a:rPr>
              <a:t>Annie Collins</a:t>
            </a:r>
            <a:endParaRPr sz="1580">
              <a:solidFill>
                <a:srgbClr val="595959"/>
              </a:solidFill>
            </a:endParaRPr>
          </a:p>
          <a:p>
            <a:pPr indent="0" lvl="0" marL="0" rtl="0" algn="ctr">
              <a:lnSpc>
                <a:spcPct val="80000"/>
              </a:lnSpc>
              <a:spcBef>
                <a:spcPts val="0"/>
              </a:spcBef>
              <a:spcAft>
                <a:spcPts val="0"/>
              </a:spcAft>
              <a:buNone/>
            </a:pPr>
            <a:r>
              <a:rPr lang="en" sz="1679">
                <a:solidFill>
                  <a:srgbClr val="595959"/>
                </a:solidFill>
              </a:rPr>
              <a:t>Data Sciences Institute, University of Toronto</a:t>
            </a:r>
            <a:endParaRPr sz="1679">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Estimator Variance</a:t>
            </a:r>
            <a:endParaRPr/>
          </a:p>
        </p:txBody>
      </p:sp>
      <p:sp>
        <p:nvSpPr>
          <p:cNvPr id="120" name="Google Shape;120;p22"/>
          <p:cNvSpPr txBox="1"/>
          <p:nvPr>
            <p:ph idx="1" type="body"/>
          </p:nvPr>
        </p:nvSpPr>
        <p:spPr>
          <a:xfrm>
            <a:off x="311700" y="1017725"/>
            <a:ext cx="8520600" cy="37956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The variance of     is,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This is a measure of the variability of values of     computed from different samples.</a:t>
            </a:r>
            <a:endParaRPr/>
          </a:p>
          <a:p>
            <a:pPr indent="0" lvl="0" marL="0" rtl="0" algn="l">
              <a:spcBef>
                <a:spcPts val="1200"/>
              </a:spcBef>
              <a:spcAft>
                <a:spcPts val="0"/>
              </a:spcAft>
              <a:buNone/>
            </a:pPr>
            <a:r>
              <a:rPr b="1" i="1" lang="en"/>
              <a:t>n/N</a:t>
            </a:r>
            <a:r>
              <a:rPr lang="en"/>
              <a:t> is called the </a:t>
            </a:r>
            <a:r>
              <a:rPr b="1" lang="en"/>
              <a:t>sampling fraction</a:t>
            </a:r>
            <a:r>
              <a:rPr lang="en"/>
              <a:t> and represents the proportion of individuals from the population captured in the sample.</a:t>
            </a:r>
            <a:endParaRPr/>
          </a:p>
          <a:p>
            <a:pPr indent="0" lvl="0" marL="0" rtl="0" algn="l">
              <a:spcBef>
                <a:spcPts val="1200"/>
              </a:spcBef>
              <a:spcAft>
                <a:spcPts val="0"/>
              </a:spcAft>
              <a:buNone/>
            </a:pPr>
            <a:r>
              <a:rPr b="1" lang="en"/>
              <a:t>(1 - </a:t>
            </a:r>
            <a:r>
              <a:rPr b="1" i="1" lang="en"/>
              <a:t>n/N</a:t>
            </a:r>
            <a:r>
              <a:rPr b="1" lang="en"/>
              <a:t>)</a:t>
            </a:r>
            <a:r>
              <a:rPr lang="en"/>
              <a:t> is called the </a:t>
            </a:r>
            <a:r>
              <a:rPr b="1" lang="en"/>
              <a:t>finite population correction.</a:t>
            </a:r>
            <a:endParaRPr b="1"/>
          </a:p>
          <a:p>
            <a:pPr indent="-325755" lvl="0" marL="914400" rtl="0" algn="l">
              <a:spcBef>
                <a:spcPts val="1200"/>
              </a:spcBef>
              <a:spcAft>
                <a:spcPts val="0"/>
              </a:spcAft>
              <a:buSzPct val="100000"/>
              <a:buChar char="●"/>
            </a:pPr>
            <a:r>
              <a:rPr lang="en"/>
              <a:t>As sample size increases, the value of the sampling fraction increases and the value of the finite population correction (and thus, estimate variance) decreases</a:t>
            </a:r>
            <a:endParaRPr/>
          </a:p>
          <a:p>
            <a:pPr indent="-325755" lvl="0" marL="914400" rtl="0" algn="l">
              <a:spcBef>
                <a:spcPts val="0"/>
              </a:spcBef>
              <a:spcAft>
                <a:spcPts val="0"/>
              </a:spcAft>
              <a:buSzPct val="100000"/>
              <a:buChar char="●"/>
            </a:pPr>
            <a:r>
              <a:rPr lang="en"/>
              <a:t>As sample size increases, we gain more information about the population, and the variance of our estimate decreases</a:t>
            </a:r>
            <a:endParaRPr/>
          </a:p>
        </p:txBody>
      </p:sp>
      <p:pic>
        <p:nvPicPr>
          <p:cNvPr descr="\overline{y}" id="121" name="Google Shape;121;p22"/>
          <p:cNvPicPr preferRelativeResize="0"/>
          <p:nvPr/>
        </p:nvPicPr>
        <p:blipFill>
          <a:blip r:embed="rId3">
            <a:alphaModFix/>
          </a:blip>
          <a:stretch>
            <a:fillRect/>
          </a:stretch>
        </p:blipFill>
        <p:spPr>
          <a:xfrm>
            <a:off x="1815150" y="1178475"/>
            <a:ext cx="142875" cy="219776"/>
          </a:xfrm>
          <a:prstGeom prst="rect">
            <a:avLst/>
          </a:prstGeom>
          <a:noFill/>
          <a:ln>
            <a:noFill/>
          </a:ln>
        </p:spPr>
      </p:pic>
      <p:pic>
        <p:nvPicPr>
          <p:cNvPr descr="\overline{y}" id="122" name="Google Shape;122;p22"/>
          <p:cNvPicPr preferRelativeResize="0"/>
          <p:nvPr/>
        </p:nvPicPr>
        <p:blipFill>
          <a:blip r:embed="rId3">
            <a:alphaModFix/>
          </a:blip>
          <a:stretch>
            <a:fillRect/>
          </a:stretch>
        </p:blipFill>
        <p:spPr>
          <a:xfrm>
            <a:off x="4453100" y="2351475"/>
            <a:ext cx="142875" cy="219793"/>
          </a:xfrm>
          <a:prstGeom prst="rect">
            <a:avLst/>
          </a:prstGeom>
          <a:noFill/>
          <a:ln>
            <a:noFill/>
          </a:ln>
        </p:spPr>
      </p:pic>
      <p:pic>
        <p:nvPicPr>
          <p:cNvPr descr="\hat{V}(\bar{y})=\frac{s^2}{n}(1-\frac{n}{N})" id="123" name="Google Shape;123;p22"/>
          <p:cNvPicPr preferRelativeResize="0"/>
          <p:nvPr/>
        </p:nvPicPr>
        <p:blipFill>
          <a:blip r:embed="rId4">
            <a:alphaModFix/>
          </a:blip>
          <a:stretch>
            <a:fillRect/>
          </a:stretch>
        </p:blipFill>
        <p:spPr>
          <a:xfrm>
            <a:off x="3515826" y="1398250"/>
            <a:ext cx="2017456" cy="572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Standard Error and CV</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a:t>
            </a:r>
            <a:r>
              <a:rPr b="1" lang="en"/>
              <a:t>standard error (SE) </a:t>
            </a:r>
            <a:r>
              <a:rPr lang="en"/>
              <a:t>is the square root of the estimated variance of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SE can be used to calculate the </a:t>
            </a:r>
            <a:r>
              <a:rPr b="1" lang="en"/>
              <a:t>coefficient of variation (CV) </a:t>
            </a:r>
            <a:r>
              <a:rPr lang="en"/>
              <a:t>for              </a:t>
            </a:r>
            <a:r>
              <a:rPr b="1" lang="en"/>
              <a:t>:</a:t>
            </a:r>
            <a:endParaRPr b="1"/>
          </a:p>
          <a:p>
            <a:pPr indent="0" lvl="0" marL="0" rtl="0" algn="l">
              <a:spcBef>
                <a:spcPts val="1200"/>
              </a:spcBef>
              <a:spcAft>
                <a:spcPts val="0"/>
              </a:spcAft>
              <a:buNone/>
            </a:pPr>
            <a:r>
              <a:t/>
            </a:r>
            <a:endParaRPr b="1"/>
          </a:p>
          <a:p>
            <a:pPr indent="0" lvl="0" marL="0" rtl="0" algn="l">
              <a:spcBef>
                <a:spcPts val="1200"/>
              </a:spcBef>
              <a:spcAft>
                <a:spcPts val="0"/>
              </a:spcAft>
              <a:buNone/>
            </a:pPr>
            <a:r>
              <a:t/>
            </a:r>
            <a:endParaRPr b="1"/>
          </a:p>
          <a:p>
            <a:pPr indent="0" lvl="0" marL="0" rtl="0" algn="l">
              <a:spcBef>
                <a:spcPts val="1200"/>
              </a:spcBef>
              <a:spcAft>
                <a:spcPts val="1200"/>
              </a:spcAft>
              <a:buNone/>
            </a:pPr>
            <a:r>
              <a:rPr lang="en"/>
              <a:t>The CV is a unitless measure of relative variability. The estimated CV is the SE expressed as a percentage of the sample mean.</a:t>
            </a:r>
            <a:endParaRPr/>
          </a:p>
        </p:txBody>
      </p:sp>
      <p:pic>
        <p:nvPicPr>
          <p:cNvPr descr="SE(\bar{y}) = \sqrt{\hat{V}(\bar{y})} = \sqrt{\frac{s^2}{n}(1-\frac{n}{N})}" id="130" name="Google Shape;130;p23"/>
          <p:cNvPicPr preferRelativeResize="0"/>
          <p:nvPr/>
        </p:nvPicPr>
        <p:blipFill>
          <a:blip r:embed="rId3">
            <a:alphaModFix/>
          </a:blip>
          <a:stretch>
            <a:fillRect/>
          </a:stretch>
        </p:blipFill>
        <p:spPr>
          <a:xfrm>
            <a:off x="2523388" y="1673790"/>
            <a:ext cx="4097228" cy="728631"/>
          </a:xfrm>
          <a:prstGeom prst="rect">
            <a:avLst/>
          </a:prstGeom>
          <a:noFill/>
          <a:ln>
            <a:noFill/>
          </a:ln>
        </p:spPr>
      </p:pic>
      <p:pic>
        <p:nvPicPr>
          <p:cNvPr descr="\overline{y}" id="131" name="Google Shape;131;p23"/>
          <p:cNvPicPr preferRelativeResize="0"/>
          <p:nvPr/>
        </p:nvPicPr>
        <p:blipFill>
          <a:blip r:embed="rId4">
            <a:alphaModFix/>
          </a:blip>
          <a:stretch>
            <a:fillRect/>
          </a:stretch>
        </p:blipFill>
        <p:spPr>
          <a:xfrm>
            <a:off x="7733327" y="1279000"/>
            <a:ext cx="148600" cy="228600"/>
          </a:xfrm>
          <a:prstGeom prst="rect">
            <a:avLst/>
          </a:prstGeom>
          <a:noFill/>
          <a:ln>
            <a:noFill/>
          </a:ln>
        </p:spPr>
      </p:pic>
      <p:pic>
        <p:nvPicPr>
          <p:cNvPr descr="\hat{CV}(\bar{y})=\frac{SE(\bar{y})}{\bar{y}}" id="132" name="Google Shape;132;p23"/>
          <p:cNvPicPr preferRelativeResize="0"/>
          <p:nvPr/>
        </p:nvPicPr>
        <p:blipFill>
          <a:blip r:embed="rId5">
            <a:alphaModFix/>
          </a:blip>
          <a:stretch>
            <a:fillRect/>
          </a:stretch>
        </p:blipFill>
        <p:spPr>
          <a:xfrm>
            <a:off x="3658177" y="3058500"/>
            <a:ext cx="1827650" cy="630225"/>
          </a:xfrm>
          <a:prstGeom prst="rect">
            <a:avLst/>
          </a:prstGeom>
          <a:noFill/>
          <a:ln>
            <a:noFill/>
          </a:ln>
        </p:spPr>
      </p:pic>
      <p:pic>
        <p:nvPicPr>
          <p:cNvPr descr="\overline{y}\ne0" id="133" name="Google Shape;133;p23"/>
          <p:cNvPicPr preferRelativeResize="0"/>
          <p:nvPr/>
        </p:nvPicPr>
        <p:blipFill>
          <a:blip r:embed="rId6">
            <a:alphaModFix/>
          </a:blip>
          <a:stretch>
            <a:fillRect/>
          </a:stretch>
        </p:blipFill>
        <p:spPr>
          <a:xfrm>
            <a:off x="7592698" y="2571750"/>
            <a:ext cx="655575" cy="27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Weights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Weights</a:t>
            </a:r>
            <a:endParaRPr/>
          </a:p>
        </p:txBody>
      </p:sp>
      <p:sp>
        <p:nvSpPr>
          <p:cNvPr id="144" name="Google Shape;144;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Let 𝜋</a:t>
            </a:r>
            <a:r>
              <a:rPr baseline="-25000" i="1" lang="en"/>
              <a:t>i</a:t>
            </a:r>
            <a:r>
              <a:rPr lang="en"/>
              <a:t> be the probability that population unit </a:t>
            </a:r>
            <a:r>
              <a:rPr i="1" lang="en"/>
              <a:t>i</a:t>
            </a:r>
            <a:r>
              <a:rPr lang="en"/>
              <a:t> is included in the sample.</a:t>
            </a:r>
            <a:endParaRPr/>
          </a:p>
          <a:p>
            <a:pPr indent="0" lvl="0" marL="0" rtl="0" algn="l">
              <a:spcBef>
                <a:spcPts val="1200"/>
              </a:spcBef>
              <a:spcAft>
                <a:spcPts val="0"/>
              </a:spcAft>
              <a:buNone/>
            </a:pPr>
            <a:r>
              <a:rPr lang="en"/>
              <a:t>Then the </a:t>
            </a:r>
            <a:r>
              <a:rPr b="1" lang="en"/>
              <a:t>sampling weight</a:t>
            </a:r>
            <a:r>
              <a:rPr lang="en"/>
              <a:t> of unit </a:t>
            </a:r>
            <a:r>
              <a:rPr i="1" lang="en"/>
              <a:t>i</a:t>
            </a:r>
            <a:r>
              <a:rPr lang="en"/>
              <a:t> is defined as,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sampling weight can be interpreted as the number of population units that a given unit in the sample represents.</a:t>
            </a:r>
            <a:endParaRPr/>
          </a:p>
          <a:p>
            <a:pPr indent="0" lvl="0" marL="0" rtl="0" algn="l">
              <a:spcBef>
                <a:spcPts val="1200"/>
              </a:spcBef>
              <a:spcAft>
                <a:spcPts val="1200"/>
              </a:spcAft>
              <a:buNone/>
            </a:pPr>
            <a:r>
              <a:t/>
            </a:r>
            <a:endParaRPr/>
          </a:p>
        </p:txBody>
      </p:sp>
      <p:pic>
        <p:nvPicPr>
          <p:cNvPr descr="w_i = \frac{1}{\pi_i}" id="145" name="Google Shape;145;p25"/>
          <p:cNvPicPr preferRelativeResize="0"/>
          <p:nvPr/>
        </p:nvPicPr>
        <p:blipFill>
          <a:blip r:embed="rId3">
            <a:alphaModFix/>
          </a:blip>
          <a:stretch>
            <a:fillRect/>
          </a:stretch>
        </p:blipFill>
        <p:spPr>
          <a:xfrm>
            <a:off x="3966148" y="2210275"/>
            <a:ext cx="979875" cy="689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SRS Sampling Weights</a:t>
            </a:r>
            <a:endParaRPr/>
          </a:p>
        </p:txBody>
      </p:sp>
      <p:sp>
        <p:nvSpPr>
          <p:cNvPr id="151" name="Google Shape;151;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Char char="●"/>
            </a:pPr>
            <a:r>
              <a:rPr lang="en"/>
              <a:t>All units have the same inclusion probability (by definition) – </a:t>
            </a:r>
            <a:endParaRPr/>
          </a:p>
          <a:p>
            <a:pPr indent="-342900" lvl="0" marL="457200" rtl="0" algn="l">
              <a:lnSpc>
                <a:spcPct val="150000"/>
              </a:lnSpc>
              <a:spcBef>
                <a:spcPts val="0"/>
              </a:spcBef>
              <a:spcAft>
                <a:spcPts val="0"/>
              </a:spcAft>
              <a:buSzPts val="1800"/>
              <a:buChar char="●"/>
            </a:pPr>
            <a:r>
              <a:rPr lang="en"/>
              <a:t>All sampling weights are the same – </a:t>
            </a:r>
            <a:endParaRPr/>
          </a:p>
          <a:p>
            <a:pPr indent="-342900" lvl="0" marL="457200" rtl="0" algn="l">
              <a:lnSpc>
                <a:spcPct val="150000"/>
              </a:lnSpc>
              <a:spcBef>
                <a:spcPts val="0"/>
              </a:spcBef>
              <a:spcAft>
                <a:spcPts val="0"/>
              </a:spcAft>
              <a:buSzPts val="1800"/>
              <a:buChar char="●"/>
            </a:pPr>
            <a:r>
              <a:rPr lang="en"/>
              <a:t>Each unit in the sample represents the same number of population units</a:t>
            </a:r>
            <a:endParaRPr/>
          </a:p>
          <a:p>
            <a:pPr indent="-317500" lvl="1" marL="914400" rtl="0" algn="l">
              <a:lnSpc>
                <a:spcPct val="150000"/>
              </a:lnSpc>
              <a:spcBef>
                <a:spcPts val="0"/>
              </a:spcBef>
              <a:spcAft>
                <a:spcPts val="0"/>
              </a:spcAft>
              <a:buSzPts val="1400"/>
              <a:buChar char="○"/>
            </a:pPr>
            <a:r>
              <a:rPr lang="en"/>
              <a:t>This is called a self-weighting sample</a:t>
            </a:r>
            <a:endParaRPr/>
          </a:p>
        </p:txBody>
      </p:sp>
      <p:pic>
        <p:nvPicPr>
          <p:cNvPr descr="\pi_i = \frac{n}{N}" id="152" name="Google Shape;152;p26"/>
          <p:cNvPicPr preferRelativeResize="0"/>
          <p:nvPr/>
        </p:nvPicPr>
        <p:blipFill>
          <a:blip r:embed="rId3">
            <a:alphaModFix/>
          </a:blip>
          <a:stretch>
            <a:fillRect/>
          </a:stretch>
        </p:blipFill>
        <p:spPr>
          <a:xfrm>
            <a:off x="6986650" y="1221575"/>
            <a:ext cx="751700" cy="379500"/>
          </a:xfrm>
          <a:prstGeom prst="rect">
            <a:avLst/>
          </a:prstGeom>
          <a:noFill/>
          <a:ln>
            <a:noFill/>
          </a:ln>
        </p:spPr>
      </p:pic>
      <p:pic>
        <p:nvPicPr>
          <p:cNvPr descr="w_i = \frac{1}{\pi_i}" id="153" name="Google Shape;153;p26"/>
          <p:cNvPicPr preferRelativeResize="0"/>
          <p:nvPr/>
        </p:nvPicPr>
        <p:blipFill>
          <a:blip r:embed="rId4">
            <a:alphaModFix/>
          </a:blip>
          <a:stretch>
            <a:fillRect/>
          </a:stretch>
        </p:blipFill>
        <p:spPr>
          <a:xfrm>
            <a:off x="4640775" y="1601075"/>
            <a:ext cx="751700" cy="42954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Systematic Sampling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Systematic Sampling</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Obtain a randomized list of the population (size </a:t>
            </a:r>
            <a:r>
              <a:rPr i="1" lang="en"/>
              <a:t>N</a:t>
            </a:r>
            <a:r>
              <a:rPr lang="en"/>
              <a:t>).</a:t>
            </a:r>
            <a:endParaRPr/>
          </a:p>
          <a:p>
            <a:pPr indent="-342900" lvl="0" marL="457200" rtl="0" algn="l">
              <a:spcBef>
                <a:spcPts val="0"/>
              </a:spcBef>
              <a:spcAft>
                <a:spcPts val="0"/>
              </a:spcAft>
              <a:buSzPts val="1800"/>
              <a:buAutoNum type="arabicPeriod"/>
            </a:pPr>
            <a:r>
              <a:rPr lang="en"/>
              <a:t>Choose a sample size </a:t>
            </a:r>
            <a:r>
              <a:rPr i="1" lang="en"/>
              <a:t>n.</a:t>
            </a:r>
            <a:endParaRPr i="1"/>
          </a:p>
          <a:p>
            <a:pPr indent="-342900" lvl="0" marL="457200" rtl="0" algn="l">
              <a:spcBef>
                <a:spcPts val="0"/>
              </a:spcBef>
              <a:spcAft>
                <a:spcPts val="0"/>
              </a:spcAft>
              <a:buSzPts val="1800"/>
              <a:buAutoNum type="arabicPeriod"/>
            </a:pPr>
            <a:r>
              <a:rPr lang="en"/>
              <a:t>Calculate </a:t>
            </a:r>
            <a:r>
              <a:rPr i="1" lang="en"/>
              <a:t>N/n</a:t>
            </a:r>
            <a:r>
              <a:rPr lang="en"/>
              <a:t>. If </a:t>
            </a:r>
            <a:r>
              <a:rPr i="1" lang="en"/>
              <a:t>N/n</a:t>
            </a:r>
            <a:r>
              <a:rPr lang="en"/>
              <a:t> is an integer, let k = </a:t>
            </a:r>
            <a:r>
              <a:rPr i="1" lang="en"/>
              <a:t>N/n</a:t>
            </a:r>
            <a:r>
              <a:rPr lang="en"/>
              <a:t>. If it is not an integer, let k be the next integer after </a:t>
            </a:r>
            <a:r>
              <a:rPr i="1" lang="en"/>
              <a:t>N/n</a:t>
            </a:r>
            <a:r>
              <a:rPr lang="en"/>
              <a:t>. </a:t>
            </a:r>
            <a:r>
              <a:rPr i="1" lang="en"/>
              <a:t>k</a:t>
            </a:r>
            <a:r>
              <a:rPr lang="en"/>
              <a:t> is the selection interval.</a:t>
            </a:r>
            <a:endParaRPr/>
          </a:p>
          <a:p>
            <a:pPr indent="-342900" lvl="0" marL="457200" rtl="0" algn="l">
              <a:spcBef>
                <a:spcPts val="0"/>
              </a:spcBef>
              <a:spcAft>
                <a:spcPts val="0"/>
              </a:spcAft>
              <a:buSzPts val="1800"/>
              <a:buAutoNum type="arabicPeriod"/>
            </a:pPr>
            <a:r>
              <a:rPr lang="en"/>
              <a:t>Select a random integer </a:t>
            </a:r>
            <a:r>
              <a:rPr i="1" lang="en"/>
              <a:t>R</a:t>
            </a:r>
            <a:r>
              <a:rPr lang="en"/>
              <a:t> between 1 and </a:t>
            </a:r>
            <a:r>
              <a:rPr i="1" lang="en"/>
              <a:t>k</a:t>
            </a:r>
            <a:r>
              <a:rPr lang="en"/>
              <a:t>. </a:t>
            </a:r>
            <a:r>
              <a:rPr i="1" lang="en"/>
              <a:t>R </a:t>
            </a:r>
            <a:r>
              <a:rPr lang="en"/>
              <a:t>is the starting point for the sampling procedure.</a:t>
            </a:r>
            <a:endParaRPr/>
          </a:p>
          <a:p>
            <a:pPr indent="-342900" lvl="0" marL="457200" rtl="0" algn="l">
              <a:spcBef>
                <a:spcPts val="0"/>
              </a:spcBef>
              <a:spcAft>
                <a:spcPts val="0"/>
              </a:spcAft>
              <a:buSzPts val="1800"/>
              <a:buAutoNum type="arabicPeriod"/>
            </a:pPr>
            <a:r>
              <a:rPr lang="en"/>
              <a:t>Working through the list, sample units </a:t>
            </a:r>
            <a:r>
              <a:rPr i="1" lang="en"/>
              <a:t>R</a:t>
            </a:r>
            <a:r>
              <a:rPr lang="en"/>
              <a:t>, </a:t>
            </a:r>
            <a:r>
              <a:rPr i="1" lang="en"/>
              <a:t>R+k</a:t>
            </a:r>
            <a:r>
              <a:rPr lang="en"/>
              <a:t>, </a:t>
            </a:r>
            <a:r>
              <a:rPr i="1" lang="en"/>
              <a:t>R+2k</a:t>
            </a:r>
            <a:r>
              <a:rPr lang="en"/>
              <a:t>, etc. until the end of the list is reached.</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Systematic Sampling Considerations</a:t>
            </a:r>
            <a:endParaRPr/>
          </a:p>
        </p:txBody>
      </p:sp>
      <p:sp>
        <p:nvSpPr>
          <p:cNvPr id="170" name="Google Shape;170;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Systematic sampling is a type of cluster sampling, not SRS</a:t>
            </a:r>
            <a:endParaRPr/>
          </a:p>
          <a:p>
            <a:pPr indent="-342900" lvl="0" marL="457200" rtl="0" algn="l">
              <a:spcBef>
                <a:spcPts val="0"/>
              </a:spcBef>
              <a:spcAft>
                <a:spcPts val="0"/>
              </a:spcAft>
              <a:buSzPts val="1800"/>
              <a:buChar char="●"/>
            </a:pPr>
            <a:r>
              <a:rPr lang="en"/>
              <a:t>If the original population is truly randomized, systematic samples behave similarly to SRS and the same analysis methods can be used</a:t>
            </a:r>
            <a:endParaRPr/>
          </a:p>
          <a:p>
            <a:pPr indent="-342900" lvl="0" marL="457200" rtl="0" algn="l">
              <a:spcBef>
                <a:spcPts val="0"/>
              </a:spcBef>
              <a:spcAft>
                <a:spcPts val="0"/>
              </a:spcAft>
              <a:buSzPts val="1800"/>
              <a:buChar char="●"/>
            </a:pPr>
            <a:r>
              <a:rPr lang="en"/>
              <a:t>If the original population is in increasing or decreasing order, or periodic in some way (i.e. alternating male and female names), the sample will not be representative and will not behave like an SRS</a:t>
            </a:r>
            <a:endParaRPr/>
          </a:p>
          <a:p>
            <a:pPr indent="-342900" lvl="0" marL="457200" rtl="0" algn="l">
              <a:spcBef>
                <a:spcPts val="0"/>
              </a:spcBef>
              <a:spcAft>
                <a:spcPts val="0"/>
              </a:spcAft>
              <a:buSzPts val="1800"/>
              <a:buChar char="●"/>
            </a:pPr>
            <a:r>
              <a:rPr lang="en"/>
              <a:t>Usual considerations apply when defining a target population and frame</a:t>
            </a:r>
            <a:endParaRPr/>
          </a:p>
          <a:p>
            <a:pPr indent="-317500" lvl="1" marL="914400" rtl="0" algn="l">
              <a:spcBef>
                <a:spcPts val="0"/>
              </a:spcBef>
              <a:spcAft>
                <a:spcPts val="0"/>
              </a:spcAft>
              <a:buSzPts val="1400"/>
              <a:buChar char="○"/>
            </a:pPr>
            <a:r>
              <a:rPr lang="en"/>
              <a:t>From what source are you obtaining your list? If sampling in person, where are you sampling?</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When should an SRS be used?</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When should an SRS be used?</a:t>
            </a:r>
            <a:endParaRPr/>
          </a:p>
        </p:txBody>
      </p:sp>
      <p:sp>
        <p:nvSpPr>
          <p:cNvPr id="181" name="Google Shape;18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When you have a complete list of and access to all possible observation units</a:t>
            </a:r>
            <a:endParaRPr/>
          </a:p>
          <a:p>
            <a:pPr indent="-317500" lvl="1" marL="914400" rtl="0" algn="l">
              <a:spcBef>
                <a:spcPts val="0"/>
              </a:spcBef>
              <a:spcAft>
                <a:spcPts val="0"/>
              </a:spcAft>
              <a:buSzPts val="1400"/>
              <a:buChar char="○"/>
            </a:pPr>
            <a:r>
              <a:rPr lang="en"/>
              <a:t>If your original list is not comprehensive, an SRS will not be representative and the usual analysis methods will not be possible</a:t>
            </a:r>
            <a:endParaRPr/>
          </a:p>
          <a:p>
            <a:pPr indent="-317500" lvl="1" marL="914400" rtl="0" algn="l">
              <a:spcBef>
                <a:spcPts val="0"/>
              </a:spcBef>
              <a:spcAft>
                <a:spcPts val="0"/>
              </a:spcAft>
              <a:buSzPts val="1400"/>
              <a:buChar char="○"/>
            </a:pPr>
            <a:r>
              <a:rPr lang="en"/>
              <a:t>If the geographic area covered by the original list is too large, an SRS may contain units that cannot be observed and the usual analysis methods will not be possible</a:t>
            </a:r>
            <a:endParaRPr/>
          </a:p>
          <a:p>
            <a:pPr indent="-342900" lvl="0" marL="457200" rtl="0" algn="l">
              <a:spcBef>
                <a:spcPts val="0"/>
              </a:spcBef>
              <a:spcAft>
                <a:spcPts val="0"/>
              </a:spcAft>
              <a:buSzPts val="1800"/>
              <a:buChar char="●"/>
            </a:pPr>
            <a:r>
              <a:rPr lang="en"/>
              <a:t>When there is little supplementary information about the population that can be used to design the survey/study</a:t>
            </a:r>
            <a:endParaRPr/>
          </a:p>
          <a:p>
            <a:pPr indent="-317500" lvl="1" marL="914400" rtl="0" algn="l">
              <a:spcBef>
                <a:spcPts val="0"/>
              </a:spcBef>
              <a:spcAft>
                <a:spcPts val="0"/>
              </a:spcAft>
              <a:buSzPts val="1400"/>
              <a:buChar char="○"/>
            </a:pPr>
            <a:r>
              <a:rPr lang="en"/>
              <a:t>This eliminates the possibility of stratified or cluster sampling</a:t>
            </a:r>
            <a:endParaRPr/>
          </a:p>
          <a:p>
            <a:pPr indent="-342900" lvl="0" marL="457200" rtl="0" algn="l">
              <a:spcBef>
                <a:spcPts val="0"/>
              </a:spcBef>
              <a:spcAft>
                <a:spcPts val="0"/>
              </a:spcAft>
              <a:buSzPts val="1800"/>
              <a:buChar char="●"/>
            </a:pPr>
            <a:r>
              <a:rPr lang="en"/>
              <a:t>When the main focus of the survey/study is multivariate relationships</a:t>
            </a:r>
            <a:endParaRPr/>
          </a:p>
          <a:p>
            <a:pPr indent="-317500" lvl="1" marL="914400" rtl="0" algn="l">
              <a:spcBef>
                <a:spcPts val="0"/>
              </a:spcBef>
              <a:spcAft>
                <a:spcPts val="0"/>
              </a:spcAft>
              <a:buSzPts val="1400"/>
              <a:buChar char="○"/>
            </a:pPr>
            <a:r>
              <a:rPr lang="en"/>
              <a:t>Analysis can be much simpler for an SRS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Learning Outcomes</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Clr>
                <a:schemeClr val="dk1"/>
              </a:buClr>
              <a:buSzPts val="1100"/>
              <a:buFont typeface="Arial"/>
              <a:buNone/>
            </a:pPr>
            <a:r>
              <a:rPr i="1" lang="en" sz="1600">
                <a:solidFill>
                  <a:schemeClr val="dk1"/>
                </a:solidFill>
              </a:rPr>
              <a:t>How might we select and study random individuals from a population? How do we effectively analyze a sample selected in this manner?</a:t>
            </a:r>
            <a:endParaRPr i="1" sz="1600">
              <a:solidFill>
                <a:schemeClr val="dk1"/>
              </a:solidFill>
            </a:endParaRPr>
          </a:p>
          <a:p>
            <a:pPr indent="0" lvl="0" marL="457200" rtl="0" algn="l">
              <a:spcBef>
                <a:spcPts val="0"/>
              </a:spcBef>
              <a:spcAft>
                <a:spcPts val="0"/>
              </a:spcAft>
              <a:buNone/>
            </a:pPr>
            <a:r>
              <a:t/>
            </a:r>
            <a:endParaRPr i="1"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Distinguish between different types of probability samples</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Compute sample statistics for simple random samples</a:t>
            </a:r>
            <a:endParaRPr sz="1600">
              <a:solidFill>
                <a:schemeClr val="dk1"/>
              </a:solidFill>
            </a:endParaRPr>
          </a:p>
          <a:p>
            <a:pPr indent="-330200" lvl="0" marL="914400" rtl="0" algn="l">
              <a:spcBef>
                <a:spcPts val="0"/>
              </a:spcBef>
              <a:spcAft>
                <a:spcPts val="0"/>
              </a:spcAft>
              <a:buClr>
                <a:schemeClr val="dk1"/>
              </a:buClr>
              <a:buSzPts val="1600"/>
              <a:buAutoNum type="arabicPeriod"/>
            </a:pPr>
            <a:r>
              <a:rPr lang="en" sz="1600">
                <a:solidFill>
                  <a:schemeClr val="dk1"/>
                </a:solidFill>
              </a:rPr>
              <a:t>Identify scenarios in which certain probability sampling methods should be used or avoided</a:t>
            </a:r>
            <a:endParaRPr sz="1600">
              <a:solidFill>
                <a:schemeClr val="dk1"/>
              </a:solidFill>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7" name="Google Shape;187;p32"/>
          <p:cNvSpPr txBox="1"/>
          <p:nvPr/>
        </p:nvSpPr>
        <p:spPr>
          <a:xfrm>
            <a:off x="311700" y="25717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500">
                <a:solidFill>
                  <a:srgbClr val="000000"/>
                </a:solidFill>
              </a:rPr>
              <a:t>5.</a:t>
            </a:r>
            <a:r>
              <a:rPr lang="en" sz="2500"/>
              <a:t>6</a:t>
            </a:r>
            <a:r>
              <a:rPr lang="en" sz="2500">
                <a:solidFill>
                  <a:srgbClr val="000000"/>
                </a:solidFill>
              </a:rPr>
              <a:t> </a:t>
            </a:r>
            <a:r>
              <a:rPr lang="en" sz="2500"/>
              <a:t>Stratified sampling</a:t>
            </a:r>
            <a:endParaRPr sz="2500">
              <a:solidFill>
                <a:srgbClr val="000000"/>
              </a:solidFill>
            </a:endParaRPr>
          </a:p>
        </p:txBody>
      </p:sp>
      <p:sp>
        <p:nvSpPr>
          <p:cNvPr id="188" name="Google Shape;188;p32"/>
          <p:cNvSpPr txBox="1"/>
          <p:nvPr/>
        </p:nvSpPr>
        <p:spPr>
          <a:xfrm>
            <a:off x="311700" y="1859850"/>
            <a:ext cx="8520600" cy="841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400">
                <a:solidFill>
                  <a:srgbClr val="000000"/>
                </a:solidFill>
              </a:rPr>
              <a:t>Next</a:t>
            </a:r>
            <a:endParaRPr b="1" sz="34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Simple Probability Samples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Probability Sampling</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highlight>
                  <a:schemeClr val="lt1"/>
                </a:highlight>
              </a:rPr>
              <a:t>Probability sampling</a:t>
            </a:r>
            <a:r>
              <a:rPr lang="en">
                <a:highlight>
                  <a:schemeClr val="lt1"/>
                </a:highlight>
              </a:rPr>
              <a:t> is a sampling method in which every population unit has a selection probability that is known to those conducting the sampling, and units are selected at random.</a:t>
            </a:r>
            <a:endParaRPr>
              <a:highlight>
                <a:schemeClr val="lt1"/>
              </a:highlight>
            </a:endParaRPr>
          </a:p>
          <a:p>
            <a:pPr indent="0" lvl="0" marL="0" rtl="0" algn="l">
              <a:spcBef>
                <a:spcPts val="1200"/>
              </a:spcBef>
              <a:spcAft>
                <a:spcPts val="0"/>
              </a:spcAft>
              <a:buNone/>
            </a:pPr>
            <a:r>
              <a:t/>
            </a:r>
            <a:endParaRPr>
              <a:highlight>
                <a:schemeClr val="lt1"/>
              </a:highlight>
            </a:endParaRPr>
          </a:p>
          <a:p>
            <a:pPr indent="0" lvl="0" marL="0" rtl="0" algn="l">
              <a:spcBef>
                <a:spcPts val="1200"/>
              </a:spcBef>
              <a:spcAft>
                <a:spcPts val="0"/>
              </a:spcAft>
              <a:buNone/>
            </a:pPr>
            <a:r>
              <a:rPr lang="en">
                <a:highlight>
                  <a:schemeClr val="lt1"/>
                </a:highlight>
              </a:rPr>
              <a:t>Small probability samples can be used to make inferences about relatively large populations</a:t>
            </a:r>
            <a:endParaRPr>
              <a:highlight>
                <a:schemeClr val="lt1"/>
              </a:highlight>
            </a:endParaRPr>
          </a:p>
          <a:p>
            <a:pPr indent="0" lvl="0" marL="0" rtl="0" algn="l">
              <a:spcBef>
                <a:spcPts val="120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Probability Samples</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A </a:t>
            </a:r>
            <a:r>
              <a:rPr b="1" lang="en"/>
              <a:t>simple random sample (SRS)</a:t>
            </a:r>
            <a:r>
              <a:rPr lang="en"/>
              <a:t> is taken when every possible combination of population units has an equal chance of being sampled</a:t>
            </a:r>
            <a:endParaRPr/>
          </a:p>
          <a:p>
            <a:pPr indent="-342900" lvl="0" marL="457200" rtl="0" algn="l">
              <a:spcBef>
                <a:spcPts val="0"/>
              </a:spcBef>
              <a:spcAft>
                <a:spcPts val="0"/>
              </a:spcAft>
              <a:buSzPts val="1800"/>
              <a:buChar char="●"/>
            </a:pPr>
            <a:r>
              <a:rPr lang="en"/>
              <a:t>A </a:t>
            </a:r>
            <a:r>
              <a:rPr b="1" lang="en"/>
              <a:t>stratified random sample</a:t>
            </a:r>
            <a:r>
              <a:rPr lang="en"/>
              <a:t> is taken when a population is divided into sub-groups called </a:t>
            </a:r>
            <a:r>
              <a:rPr b="1" lang="en"/>
              <a:t>strata</a:t>
            </a:r>
            <a:r>
              <a:rPr lang="en"/>
              <a:t> and independent simple random samples are selected from each stratum. Strata are usually selected based on shared characteristics, like age or geographic location.</a:t>
            </a:r>
            <a:endParaRPr/>
          </a:p>
          <a:p>
            <a:pPr indent="-342900" lvl="0" marL="457200" rtl="0" algn="l">
              <a:spcBef>
                <a:spcPts val="0"/>
              </a:spcBef>
              <a:spcAft>
                <a:spcPts val="0"/>
              </a:spcAft>
              <a:buSzPts val="1800"/>
              <a:buChar char="●"/>
            </a:pPr>
            <a:r>
              <a:rPr lang="en"/>
              <a:t>A </a:t>
            </a:r>
            <a:r>
              <a:rPr b="1" lang="en"/>
              <a:t>cluster sample</a:t>
            </a:r>
            <a:r>
              <a:rPr lang="en"/>
              <a:t> is taken when a population is divided into sub-groups (</a:t>
            </a:r>
            <a:r>
              <a:rPr b="1" lang="en"/>
              <a:t>clusters</a:t>
            </a:r>
            <a:r>
              <a:rPr lang="en"/>
              <a:t>) that act as the primary sampling units. Clusters are sampled using an SRS, and each individual in the cluster is surveyed or observed. </a:t>
            </a:r>
            <a:endParaRPr/>
          </a:p>
          <a:p>
            <a:pPr indent="-342900" lvl="0" marL="457200" rtl="0" algn="l">
              <a:spcBef>
                <a:spcPts val="0"/>
              </a:spcBef>
              <a:spcAft>
                <a:spcPts val="0"/>
              </a:spcAft>
              <a:buSzPts val="1800"/>
              <a:buChar char="●"/>
            </a:pPr>
            <a:r>
              <a:rPr lang="en"/>
              <a:t>A </a:t>
            </a:r>
            <a:r>
              <a:rPr b="1" lang="en"/>
              <a:t>systematic sample</a:t>
            </a:r>
            <a:r>
              <a:rPr lang="en"/>
              <a:t> is selected using a list of sampling units. A random starting point in the list is selected and then every </a:t>
            </a:r>
            <a:r>
              <a:rPr i="1" lang="en"/>
              <a:t>k</a:t>
            </a:r>
            <a:r>
              <a:rPr baseline="30000" lang="en"/>
              <a:t>th</a:t>
            </a:r>
            <a:r>
              <a:rPr lang="en"/>
              <a:t> subsequent unit is selected to be in the sample.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1535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020">
                <a:solidFill>
                  <a:schemeClr val="dk2"/>
                </a:solidFill>
              </a:rPr>
              <a:t>Sampling 20 integers from {1, 2,...,100} </a:t>
            </a:r>
            <a:r>
              <a:rPr lang="en" sz="1220">
                <a:solidFill>
                  <a:schemeClr val="dk2"/>
                </a:solidFill>
              </a:rPr>
              <a:t>(Lohr, 2019, Figure 2.1)</a:t>
            </a:r>
            <a:endParaRPr sz="1220">
              <a:solidFill>
                <a:schemeClr val="dk2"/>
              </a:solidFill>
            </a:endParaRPr>
          </a:p>
        </p:txBody>
      </p:sp>
      <p:pic>
        <p:nvPicPr>
          <p:cNvPr id="86" name="Google Shape;86;p18"/>
          <p:cNvPicPr preferRelativeResize="0"/>
          <p:nvPr/>
        </p:nvPicPr>
        <p:blipFill rotWithShape="1">
          <a:blip r:embed="rId3">
            <a:alphaModFix/>
          </a:blip>
          <a:srcRect b="5580" l="5346" r="4498" t="0"/>
          <a:stretch/>
        </p:blipFill>
        <p:spPr>
          <a:xfrm>
            <a:off x="1798100" y="726213"/>
            <a:ext cx="5547824" cy="736375"/>
          </a:xfrm>
          <a:prstGeom prst="rect">
            <a:avLst/>
          </a:prstGeom>
          <a:noFill/>
          <a:ln>
            <a:noFill/>
          </a:ln>
        </p:spPr>
      </p:pic>
      <p:pic>
        <p:nvPicPr>
          <p:cNvPr id="87" name="Google Shape;87;p18"/>
          <p:cNvPicPr preferRelativeResize="0"/>
          <p:nvPr/>
        </p:nvPicPr>
        <p:blipFill rotWithShape="1">
          <a:blip r:embed="rId4">
            <a:alphaModFix/>
          </a:blip>
          <a:srcRect b="0" l="4820" r="4394" t="0"/>
          <a:stretch/>
        </p:blipFill>
        <p:spPr>
          <a:xfrm>
            <a:off x="1798088" y="1721376"/>
            <a:ext cx="5547824" cy="774416"/>
          </a:xfrm>
          <a:prstGeom prst="rect">
            <a:avLst/>
          </a:prstGeom>
          <a:noFill/>
          <a:ln>
            <a:noFill/>
          </a:ln>
        </p:spPr>
      </p:pic>
      <p:pic>
        <p:nvPicPr>
          <p:cNvPr id="88" name="Google Shape;88;p18"/>
          <p:cNvPicPr preferRelativeResize="0"/>
          <p:nvPr/>
        </p:nvPicPr>
        <p:blipFill rotWithShape="1">
          <a:blip r:embed="rId5">
            <a:alphaModFix/>
          </a:blip>
          <a:srcRect b="0" l="2546" r="2783" t="0"/>
          <a:stretch/>
        </p:blipFill>
        <p:spPr>
          <a:xfrm>
            <a:off x="1812787" y="2892225"/>
            <a:ext cx="5518425" cy="774425"/>
          </a:xfrm>
          <a:prstGeom prst="rect">
            <a:avLst/>
          </a:prstGeom>
          <a:noFill/>
          <a:ln>
            <a:noFill/>
          </a:ln>
        </p:spPr>
      </p:pic>
      <p:pic>
        <p:nvPicPr>
          <p:cNvPr id="89" name="Google Shape;89;p18"/>
          <p:cNvPicPr preferRelativeResize="0"/>
          <p:nvPr/>
        </p:nvPicPr>
        <p:blipFill rotWithShape="1">
          <a:blip r:embed="rId6">
            <a:alphaModFix/>
          </a:blip>
          <a:srcRect b="0" l="2662" r="2908" t="0"/>
          <a:stretch/>
        </p:blipFill>
        <p:spPr>
          <a:xfrm>
            <a:off x="1819759" y="3956325"/>
            <a:ext cx="5504515" cy="774425"/>
          </a:xfrm>
          <a:prstGeom prst="rect">
            <a:avLst/>
          </a:prstGeom>
          <a:noFill/>
          <a:ln>
            <a:noFill/>
          </a:ln>
        </p:spPr>
      </p:pic>
      <p:sp>
        <p:nvSpPr>
          <p:cNvPr id="90" name="Google Shape;90;p18"/>
          <p:cNvSpPr txBox="1"/>
          <p:nvPr/>
        </p:nvSpPr>
        <p:spPr>
          <a:xfrm>
            <a:off x="3542413" y="1405013"/>
            <a:ext cx="2059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rPr>
              <a:t>Simple random sample</a:t>
            </a:r>
            <a:endParaRPr b="1" sz="1200">
              <a:solidFill>
                <a:schemeClr val="dk2"/>
              </a:solidFill>
            </a:endParaRPr>
          </a:p>
        </p:txBody>
      </p:sp>
      <p:sp>
        <p:nvSpPr>
          <p:cNvPr id="91" name="Google Shape;91;p18"/>
          <p:cNvSpPr txBox="1"/>
          <p:nvPr/>
        </p:nvSpPr>
        <p:spPr>
          <a:xfrm>
            <a:off x="3542413" y="2469338"/>
            <a:ext cx="2059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rPr>
              <a:t>Stratified random sample</a:t>
            </a:r>
            <a:endParaRPr b="1" sz="1200">
              <a:solidFill>
                <a:schemeClr val="dk2"/>
              </a:solidFill>
            </a:endParaRPr>
          </a:p>
        </p:txBody>
      </p:sp>
      <p:sp>
        <p:nvSpPr>
          <p:cNvPr id="92" name="Google Shape;92;p18"/>
          <p:cNvSpPr txBox="1"/>
          <p:nvPr/>
        </p:nvSpPr>
        <p:spPr>
          <a:xfrm>
            <a:off x="3557113" y="3587025"/>
            <a:ext cx="2059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rPr>
              <a:t>Cluster sample</a:t>
            </a:r>
            <a:endParaRPr b="1" sz="1200">
              <a:solidFill>
                <a:schemeClr val="dk2"/>
              </a:solidFill>
            </a:endParaRPr>
          </a:p>
        </p:txBody>
      </p:sp>
      <p:sp>
        <p:nvSpPr>
          <p:cNvPr id="93" name="Google Shape;93;p18"/>
          <p:cNvSpPr txBox="1"/>
          <p:nvPr/>
        </p:nvSpPr>
        <p:spPr>
          <a:xfrm>
            <a:off x="3542413" y="4677800"/>
            <a:ext cx="2059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2"/>
                </a:solidFill>
              </a:rPr>
              <a:t>Systematic sample</a:t>
            </a:r>
            <a:endParaRPr b="1" sz="1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Sampling With versus Without Replacement</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Consider a population of size </a:t>
            </a:r>
            <a:r>
              <a:rPr i="1" lang="en"/>
              <a:t>N</a:t>
            </a:r>
            <a:endParaRPr i="1"/>
          </a:p>
          <a:p>
            <a:pPr indent="0" lvl="0" marL="0" rtl="0" algn="l">
              <a:spcBef>
                <a:spcPts val="1200"/>
              </a:spcBef>
              <a:spcAft>
                <a:spcPts val="0"/>
              </a:spcAft>
              <a:buNone/>
            </a:pPr>
            <a:r>
              <a:rPr lang="en"/>
              <a:t>Simple random sampling </a:t>
            </a:r>
            <a:r>
              <a:rPr b="1" lang="en"/>
              <a:t>with replacement</a:t>
            </a:r>
            <a:r>
              <a:rPr lang="en"/>
              <a:t>:</a:t>
            </a:r>
            <a:endParaRPr/>
          </a:p>
          <a:p>
            <a:pPr indent="-325755" lvl="0" marL="914400" rtl="0" algn="l">
              <a:spcBef>
                <a:spcPts val="1200"/>
              </a:spcBef>
              <a:spcAft>
                <a:spcPts val="0"/>
              </a:spcAft>
              <a:buSzPct val="100000"/>
              <a:buAutoNum type="arabicPeriod"/>
            </a:pPr>
            <a:r>
              <a:rPr lang="en"/>
              <a:t>Select one unit for measurement, with probability 1/</a:t>
            </a:r>
            <a:r>
              <a:rPr i="1" lang="en"/>
              <a:t>N</a:t>
            </a:r>
            <a:endParaRPr i="1"/>
          </a:p>
          <a:p>
            <a:pPr indent="-325755" lvl="0" marL="914400" rtl="0" algn="l">
              <a:spcBef>
                <a:spcPts val="0"/>
              </a:spcBef>
              <a:spcAft>
                <a:spcPts val="0"/>
              </a:spcAft>
              <a:buSzPct val="100000"/>
              <a:buAutoNum type="arabicPeriod"/>
            </a:pPr>
            <a:r>
              <a:rPr lang="en"/>
              <a:t>Sampled unit is return to the population</a:t>
            </a:r>
            <a:endParaRPr/>
          </a:p>
          <a:p>
            <a:pPr indent="-325755" lvl="0" marL="914400" rtl="0" algn="l">
              <a:spcBef>
                <a:spcPts val="0"/>
              </a:spcBef>
              <a:spcAft>
                <a:spcPts val="0"/>
              </a:spcAft>
              <a:buSzPct val="100000"/>
              <a:buAutoNum type="arabicPeriod"/>
            </a:pPr>
            <a:r>
              <a:rPr lang="en"/>
              <a:t>Select second unit for measurement, with probability 1/</a:t>
            </a:r>
            <a:r>
              <a:rPr i="1" lang="en"/>
              <a:t>N</a:t>
            </a:r>
            <a:endParaRPr i="1"/>
          </a:p>
          <a:p>
            <a:pPr indent="-325755" lvl="0" marL="914400" rtl="0" algn="l">
              <a:spcBef>
                <a:spcPts val="0"/>
              </a:spcBef>
              <a:spcAft>
                <a:spcPts val="0"/>
              </a:spcAft>
              <a:buSzPct val="100000"/>
              <a:buAutoNum type="arabicPeriod"/>
            </a:pPr>
            <a:r>
              <a:rPr lang="en"/>
              <a:t>Repeat until desired sample size is obtained</a:t>
            </a:r>
            <a:endParaRPr/>
          </a:p>
          <a:p>
            <a:pPr indent="0" lvl="0" marL="0" rtl="0" algn="l">
              <a:spcBef>
                <a:spcPts val="1200"/>
              </a:spcBef>
              <a:spcAft>
                <a:spcPts val="0"/>
              </a:spcAft>
              <a:buNone/>
            </a:pPr>
            <a:r>
              <a:rPr lang="en"/>
              <a:t>Simple random sampling </a:t>
            </a:r>
            <a:r>
              <a:rPr b="1" lang="en"/>
              <a:t>without replacement</a:t>
            </a:r>
            <a:r>
              <a:rPr lang="en"/>
              <a:t>:</a:t>
            </a:r>
            <a:endParaRPr/>
          </a:p>
          <a:p>
            <a:pPr indent="-325755" lvl="0" marL="914400" rtl="0" algn="l">
              <a:spcBef>
                <a:spcPts val="1200"/>
              </a:spcBef>
              <a:spcAft>
                <a:spcPts val="0"/>
              </a:spcAft>
              <a:buSzPct val="100000"/>
              <a:buAutoNum type="arabicPeriod"/>
            </a:pPr>
            <a:r>
              <a:rPr lang="en"/>
              <a:t>Select one unit for measurement, with probability 1/</a:t>
            </a:r>
            <a:r>
              <a:rPr i="1" lang="en"/>
              <a:t>N</a:t>
            </a:r>
            <a:endParaRPr i="1"/>
          </a:p>
          <a:p>
            <a:pPr indent="-325755" lvl="0" marL="914400" rtl="0" algn="l">
              <a:spcBef>
                <a:spcPts val="0"/>
              </a:spcBef>
              <a:spcAft>
                <a:spcPts val="0"/>
              </a:spcAft>
              <a:buSzPct val="100000"/>
              <a:buAutoNum type="arabicPeriod"/>
            </a:pPr>
            <a:r>
              <a:rPr lang="en"/>
              <a:t>Select second unit for measurement, with probability 1/(</a:t>
            </a:r>
            <a:r>
              <a:rPr i="1" lang="en"/>
              <a:t>N</a:t>
            </a:r>
            <a:r>
              <a:rPr lang="en"/>
              <a:t>-1)</a:t>
            </a:r>
            <a:endParaRPr/>
          </a:p>
          <a:p>
            <a:pPr indent="-325755" lvl="0" marL="914400" rtl="0" algn="l">
              <a:spcBef>
                <a:spcPts val="0"/>
              </a:spcBef>
              <a:spcAft>
                <a:spcPts val="0"/>
              </a:spcAft>
              <a:buSzPct val="100000"/>
              <a:buAutoNum type="arabicPeriod"/>
            </a:pPr>
            <a:r>
              <a:rPr lang="en"/>
              <a:t>Repeat until desired sample size is obtained. The final unit in the sample will be selected with probability 1/(</a:t>
            </a:r>
            <a:r>
              <a:rPr i="1" lang="en"/>
              <a:t>N</a:t>
            </a:r>
            <a:r>
              <a:rPr lang="en"/>
              <a:t>-</a:t>
            </a:r>
            <a:r>
              <a:rPr i="1" lang="en"/>
              <a:t>n</a:t>
            </a:r>
            <a:r>
              <a:rPr lang="en"/>
              <a:t>+1), where </a:t>
            </a:r>
            <a:r>
              <a:rPr i="1" lang="en"/>
              <a:t>n</a:t>
            </a:r>
            <a:r>
              <a:rPr lang="en"/>
              <a:t> is the total sample size.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Sample Estimates and Variability for SRS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Sample Mean and Variance</a:t>
            </a:r>
            <a:endParaRPr/>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Consider a sample of size </a:t>
            </a:r>
            <a:r>
              <a:rPr i="1" lang="en"/>
              <a:t>n </a:t>
            </a:r>
            <a:r>
              <a:rPr lang="en"/>
              <a:t>from a population of size </a:t>
            </a:r>
            <a:r>
              <a:rPr i="1" lang="en"/>
              <a:t>N.</a:t>
            </a:r>
            <a:endParaRPr i="1"/>
          </a:p>
          <a:p>
            <a:pPr indent="0" lvl="0" marL="0" rtl="0" algn="l">
              <a:spcBef>
                <a:spcPts val="1200"/>
              </a:spcBef>
              <a:spcAft>
                <a:spcPts val="0"/>
              </a:spcAft>
              <a:buNone/>
            </a:pPr>
            <a:r>
              <a:rPr lang="en"/>
              <a:t>The population mean, 𝝁, can be estimated using the sample mean,    , calculated,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for </a:t>
            </a:r>
            <a:r>
              <a:rPr i="1" lang="en"/>
              <a:t>x</a:t>
            </a:r>
            <a:r>
              <a:rPr baseline="-25000" i="1" lang="en"/>
              <a:t>i</a:t>
            </a:r>
            <a:r>
              <a:rPr lang="en"/>
              <a:t> representing each unit in the sample.    is an unbiased estimator of 𝝁. </a:t>
            </a:r>
            <a:endParaRPr/>
          </a:p>
          <a:p>
            <a:pPr indent="0" lvl="0" marL="0" rtl="0" algn="l">
              <a:spcBef>
                <a:spcPts val="1200"/>
              </a:spcBef>
              <a:spcAft>
                <a:spcPts val="0"/>
              </a:spcAft>
              <a:buNone/>
            </a:pPr>
            <a:r>
              <a:rPr lang="en"/>
              <a:t>The sample variance, </a:t>
            </a:r>
            <a:r>
              <a:rPr i="1" lang="en"/>
              <a:t>s</a:t>
            </a:r>
            <a:r>
              <a:rPr baseline="30000" i="1" lang="en"/>
              <a:t>2</a:t>
            </a:r>
            <a:r>
              <a:rPr lang="en"/>
              <a:t>, can be calculated,</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descr="\bar{y}" id="111" name="Google Shape;111;p21"/>
          <p:cNvPicPr preferRelativeResize="0"/>
          <p:nvPr/>
        </p:nvPicPr>
        <p:blipFill>
          <a:blip r:embed="rId3">
            <a:alphaModFix/>
          </a:blip>
          <a:stretch>
            <a:fillRect/>
          </a:stretch>
        </p:blipFill>
        <p:spPr>
          <a:xfrm>
            <a:off x="7244702" y="1723450"/>
            <a:ext cx="136922" cy="238125"/>
          </a:xfrm>
          <a:prstGeom prst="rect">
            <a:avLst/>
          </a:prstGeom>
          <a:noFill/>
          <a:ln>
            <a:noFill/>
          </a:ln>
        </p:spPr>
      </p:pic>
      <p:pic>
        <p:nvPicPr>
          <p:cNvPr descr="\bar{x}}" id="112" name="Google Shape;112;p21"/>
          <p:cNvPicPr preferRelativeResize="0"/>
          <p:nvPr/>
        </p:nvPicPr>
        <p:blipFill>
          <a:blip r:embed="rId4">
            <a:alphaModFix/>
          </a:blip>
          <a:stretch>
            <a:fillRect/>
          </a:stretch>
        </p:blipFill>
        <p:spPr>
          <a:xfrm>
            <a:off x="4747850" y="2950050"/>
            <a:ext cx="142875" cy="142875"/>
          </a:xfrm>
          <a:prstGeom prst="rect">
            <a:avLst/>
          </a:prstGeom>
          <a:noFill/>
          <a:ln>
            <a:noFill/>
          </a:ln>
        </p:spPr>
      </p:pic>
      <p:pic>
        <p:nvPicPr>
          <p:cNvPr descr="\overline{y}=\frac{1}{n}\sum_{i=1}^ny_i" id="113" name="Google Shape;113;p21"/>
          <p:cNvPicPr preferRelativeResize="0"/>
          <p:nvPr/>
        </p:nvPicPr>
        <p:blipFill>
          <a:blip r:embed="rId5">
            <a:alphaModFix/>
          </a:blip>
          <a:stretch>
            <a:fillRect/>
          </a:stretch>
        </p:blipFill>
        <p:spPr>
          <a:xfrm>
            <a:off x="3927963" y="2098838"/>
            <a:ext cx="1288100" cy="679550"/>
          </a:xfrm>
          <a:prstGeom prst="rect">
            <a:avLst/>
          </a:prstGeom>
          <a:noFill/>
          <a:ln>
            <a:noFill/>
          </a:ln>
        </p:spPr>
      </p:pic>
      <p:pic>
        <p:nvPicPr>
          <p:cNvPr descr="s^2=\frac{1}{n-1}\sum_{i=1}^n(y_i-\overline{y})^2" id="114" name="Google Shape;114;p21"/>
          <p:cNvPicPr preferRelativeResize="0"/>
          <p:nvPr/>
        </p:nvPicPr>
        <p:blipFill>
          <a:blip r:embed="rId6">
            <a:alphaModFix/>
          </a:blip>
          <a:stretch>
            <a:fillRect/>
          </a:stretch>
        </p:blipFill>
        <p:spPr>
          <a:xfrm>
            <a:off x="3332130" y="3859500"/>
            <a:ext cx="2479736" cy="679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