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facfa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facfa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7facfa0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7facfa0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7facfa0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7facfa0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94e42c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94e42c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94e42ce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94e42ce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94e42ce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94e42ce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94e42ce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94e42ce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94e42ce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94e42ce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94e42ce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94e42ce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94e42ce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94e42ce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94e42ce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94e42ce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facfa0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facfa0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94e42ce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94e42ce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94e42ce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94e42ce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7facfa0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7facfa0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94e42ce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94e42ce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4e42ce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4e42ce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94e42cef6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94e42cef6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094e42cef6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094e42cef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94e42cef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94e42cef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94e42cef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94e42cef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94e42cef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094e42cef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facfa0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facfa0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094e42cef6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094e42cef6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7facfa0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7facfa0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094e42cef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094e42cef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094e42cef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094e42cef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094e42cef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094e42cef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07facfa0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07facfa0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094e42cef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094e42cef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07facfa0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07facfa0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facfa0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facfa0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facfa03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facfa03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facfa03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facfa03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facfa03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facfa03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facfa03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facfa03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facfa03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facfa03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gif"/><Relationship Id="rId4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Relationship Id="rId4" Type="http://schemas.openxmlformats.org/officeDocument/2006/relationships/image" Target="../media/image4.gif"/><Relationship Id="rId5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Relationship Id="rId4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Relationship Id="rId4" Type="http://schemas.openxmlformats.org/officeDocument/2006/relationships/image" Target="../media/image5.gif"/><Relationship Id="rId5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gif"/><Relationship Id="rId4" Type="http://schemas.openxmlformats.org/officeDocument/2006/relationships/image" Target="../media/image2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gif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gif"/><Relationship Id="rId4" Type="http://schemas.openxmlformats.org/officeDocument/2006/relationships/image" Target="../media/image16.gif"/><Relationship Id="rId5" Type="http://schemas.openxmlformats.org/officeDocument/2006/relationships/image" Target="../media/image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gif"/><Relationship Id="rId4" Type="http://schemas.openxmlformats.org/officeDocument/2006/relationships/image" Target="../media/image2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gif"/><Relationship Id="rId4" Type="http://schemas.openxmlformats.org/officeDocument/2006/relationships/image" Target="../media/image28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5.7: Cluster sampling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One-Stage Cluster Sampling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One-Stage Cluster Sampling</a:t>
            </a:r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random subset of PSUs (clusters) is sampled, and all SSUs within each sampled PSU are measured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when the cost of measuring SSUs is small </a:t>
            </a:r>
            <a:r>
              <a:rPr lang="en"/>
              <a:t>compared with the cost of sampling PSUs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Equal</a:t>
            </a:r>
            <a:r>
              <a:rPr lang="en"/>
              <a:t> Sizes: Notation</a:t>
            </a:r>
            <a:endParaRPr/>
          </a:p>
        </p:txBody>
      </p:sp>
      <p:sp>
        <p:nvSpPr>
          <p:cNvPr id="413" name="Google Shape;4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</a:t>
            </a:r>
            <a:r>
              <a:rPr i="1" lang="en"/>
              <a:t>N</a:t>
            </a:r>
            <a:r>
              <a:rPr lang="en"/>
              <a:t> represent the total number of PSUs. Let </a:t>
            </a:r>
            <a:r>
              <a:rPr i="1" lang="en"/>
              <a:t>n</a:t>
            </a:r>
            <a:r>
              <a:rPr lang="en"/>
              <a:t> represent the number of sampled PSUs. Let </a:t>
            </a:r>
            <a:r>
              <a:rPr i="1" lang="en"/>
              <a:t>t</a:t>
            </a:r>
            <a:r>
              <a:rPr baseline="-25000" i="1" lang="en"/>
              <a:t>i </a:t>
            </a:r>
            <a:r>
              <a:rPr lang="en"/>
              <a:t> represent the total for all elements in PSU </a:t>
            </a:r>
            <a:r>
              <a:rPr i="1" lang="en"/>
              <a:t>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i="1" lang="en"/>
              <a:t> M</a:t>
            </a:r>
            <a:r>
              <a:rPr lang="en"/>
              <a:t> represent the number of people in each cluster. In one stage cluster sampling with samples of equal size, </a:t>
            </a:r>
            <a:r>
              <a:rPr i="1" lang="en"/>
              <a:t>M = M</a:t>
            </a:r>
            <a:r>
              <a:rPr baseline="-25000" i="1" lang="en"/>
              <a:t>i</a:t>
            </a:r>
            <a:r>
              <a:rPr i="1" lang="en"/>
              <a:t> = m</a:t>
            </a:r>
            <a:r>
              <a:rPr baseline="-25000" i="1" lang="en"/>
              <a:t>i </a:t>
            </a:r>
            <a:r>
              <a:rPr i="1" lang="en"/>
              <a:t> </a:t>
            </a:r>
            <a:r>
              <a:rPr lang="en"/>
              <a:t>for all</a:t>
            </a:r>
            <a:r>
              <a:rPr i="1" lang="en"/>
              <a:t> i</a:t>
            </a:r>
            <a:r>
              <a:rPr lang="en"/>
              <a:t>.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Interpretation: The number of people in each cluster (</a:t>
            </a:r>
            <a:r>
              <a:rPr i="1" lang="en"/>
              <a:t>M</a:t>
            </a:r>
            <a:r>
              <a:rPr baseline="-25000" i="1" lang="en"/>
              <a:t>i</a:t>
            </a:r>
            <a:r>
              <a:rPr lang="en"/>
              <a:t>) </a:t>
            </a:r>
            <a:r>
              <a:rPr lang="en" sz="1700"/>
              <a:t>is the same for all clusters, and all units from each sampled cluster are measured (</a:t>
            </a:r>
            <a:r>
              <a:rPr i="1" lang="en" sz="1700"/>
              <a:t>m</a:t>
            </a:r>
            <a:r>
              <a:rPr baseline="-25000" i="1" lang="en" sz="1700"/>
              <a:t>i</a:t>
            </a:r>
            <a:r>
              <a:rPr lang="en" sz="1700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Equal</a:t>
            </a:r>
            <a:r>
              <a:rPr lang="en"/>
              <a:t> Sizes: PSU Total</a:t>
            </a:r>
            <a:endParaRPr/>
          </a:p>
        </p:txBody>
      </p:sp>
      <p:sp>
        <p:nvSpPr>
          <p:cNvPr id="419" name="Google Shape;4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i="1" lang="en"/>
              <a:t>x</a:t>
            </a:r>
            <a:r>
              <a:rPr baseline="-25000" i="1" lang="en"/>
              <a:t>ij</a:t>
            </a:r>
            <a:r>
              <a:rPr lang="en"/>
              <a:t> represent the measurements from SSU (observational unit) </a:t>
            </a:r>
            <a:r>
              <a:rPr i="1" lang="en"/>
              <a:t>j</a:t>
            </a:r>
            <a:r>
              <a:rPr lang="en"/>
              <a:t> within PSU (cluster) </a:t>
            </a:r>
            <a:r>
              <a:rPr i="1" lang="en"/>
              <a:t>i</a:t>
            </a:r>
            <a:r>
              <a:rPr lang="en"/>
              <a:t>. The total measurement within PSU </a:t>
            </a:r>
            <a:r>
              <a:rPr i="1" lang="en"/>
              <a:t>i</a:t>
            </a:r>
            <a:r>
              <a:rPr lang="en"/>
              <a:t>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total across all PSUs can be estimated with,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 weighted sum of the total measurements from each individual cluster.</a:t>
            </a:r>
            <a:endParaRPr/>
          </a:p>
        </p:txBody>
      </p:sp>
      <p:pic>
        <p:nvPicPr>
          <p:cNvPr descr="\hat{t}=\frac{N}{n}\sum^n_{i=1}t_i" id="420" name="Google Shape;4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55" y="3367600"/>
            <a:ext cx="118289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i=\sum^M_{j=1}y_{ij}" id="421" name="Google Shape;4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125" y="1929775"/>
            <a:ext cx="1089751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Equal</a:t>
            </a:r>
            <a:r>
              <a:rPr lang="en"/>
              <a:t> Sizes: Sample Mean</a:t>
            </a:r>
            <a:endParaRPr/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estimate the average per SSU (observational unit), divide the estimated total by the total number of SSUs: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</a:t>
            </a:r>
            <a:r>
              <a:rPr lang="en"/>
              <a:t>i</a:t>
            </a:r>
            <a:r>
              <a:rPr lang="en"/>
              <a:t>s an estimator for the sample mean    . Since the calculation involves the estimator for the population total, this is not a direct calculation of the sample mean.</a:t>
            </a:r>
            <a:endParaRPr/>
          </a:p>
        </p:txBody>
      </p:sp>
      <p:pic>
        <p:nvPicPr>
          <p:cNvPr descr="\hat{\bar{y}} = \frac{\hat{t}}{NM}"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348" y="2182513"/>
            <a:ext cx="1305300" cy="77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bar{y}}&#10;" id="429" name="Google Shape;4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" y="3396775"/>
            <a:ext cx="139925" cy="3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y}&#10;" id="430" name="Google Shape;4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075" y="3469631"/>
            <a:ext cx="139925" cy="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Equal</a:t>
            </a:r>
            <a:r>
              <a:rPr lang="en"/>
              <a:t> Sizes: Sample Variance</a:t>
            </a:r>
            <a:endParaRPr/>
          </a:p>
        </p:txBody>
      </p:sp>
      <p:sp>
        <p:nvSpPr>
          <p:cNvPr id="436" name="Google Shape;4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variance of the PSU totals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baseline="-25000" lang="en"/>
              <a:t>t</a:t>
            </a:r>
            <a:r>
              <a:rPr baseline="30000" lang="en"/>
              <a:t>2 </a:t>
            </a:r>
            <a:r>
              <a:rPr lang="en"/>
              <a:t> can then be used to compute the standard error of the estimated sample mean: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_t^2 = \frac{1}{n-1}\sum^N_{i=1}(t_i - \frac{\hat{t}}{N})^2" id="437" name="Google Shape;4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88" y="1626875"/>
            <a:ext cx="2752600" cy="85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(\hat{\overline{y}})=\frac{1}{M}\sqrt{(1-\frac{n}{N})\frac{s_t^2}{n}}" id="438" name="Google Shape;4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565" y="3413850"/>
            <a:ext cx="2944875" cy="8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Equal</a:t>
            </a:r>
            <a:r>
              <a:rPr lang="en"/>
              <a:t> Sizes: Weights</a:t>
            </a:r>
            <a:endParaRPr/>
          </a:p>
        </p:txBody>
      </p:sp>
      <p:sp>
        <p:nvSpPr>
          <p:cNvPr id="444" name="Google Shape;4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One-stage cluster sampling with clusters of equal sizes produces a self-weighting sample, with weights,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weights can be used to estimate </a:t>
            </a:r>
            <a:r>
              <a:rPr lang="en"/>
              <a:t>the</a:t>
            </a:r>
            <a:r>
              <a:rPr lang="en"/>
              <a:t> sample total and mean directly from SSU </a:t>
            </a:r>
            <a:r>
              <a:rPr lang="en"/>
              <a:t>measurements </a:t>
            </a:r>
            <a:r>
              <a:rPr i="1" lang="en"/>
              <a:t>x</a:t>
            </a:r>
            <a:r>
              <a:rPr baseline="-25000" i="1" lang="en"/>
              <a:t>ij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_{ij}=\frac{N}{n}" id="445" name="Google Shape;4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275" y="2027125"/>
            <a:ext cx="1161450" cy="66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t}=\sum^N_{i=1}\sum^M_{j=1}w_{ij}y_{ij}" id="446" name="Google Shape;4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400" y="3701975"/>
            <a:ext cx="1960901" cy="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bar{y}}=\frac{\hat{t}}{NM}=\frac{\sum^N_{i=1}\sum^M_{j=1}w_{ij}y_{ij}}{\sum^N_{i=1}\sum^M_{j=1}w_{ij}}" id="447" name="Google Shape;4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751" y="3701975"/>
            <a:ext cx="3508332" cy="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Unequal</a:t>
            </a:r>
            <a:r>
              <a:rPr lang="en"/>
              <a:t> Sizes: Notation</a:t>
            </a:r>
            <a:endParaRPr/>
          </a:p>
        </p:txBody>
      </p:sp>
      <p:sp>
        <p:nvSpPr>
          <p:cNvPr id="453" name="Google Shape;4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definitions for </a:t>
            </a:r>
            <a:r>
              <a:rPr i="1" lang="en"/>
              <a:t>n, N,</a:t>
            </a:r>
            <a:r>
              <a:rPr lang="en"/>
              <a:t> and </a:t>
            </a:r>
            <a:r>
              <a:rPr i="1" lang="en"/>
              <a:t>t</a:t>
            </a:r>
            <a:r>
              <a:rPr baseline="-25000" i="1" lang="en"/>
              <a:t>i</a:t>
            </a:r>
            <a:r>
              <a:rPr lang="en"/>
              <a:t> are the same as previously.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i="1" lang="en"/>
              <a:t>M</a:t>
            </a:r>
            <a:r>
              <a:rPr baseline="-25000" i="1" lang="en"/>
              <a:t>i</a:t>
            </a:r>
            <a:r>
              <a:rPr baseline="30000" lang="en"/>
              <a:t> </a:t>
            </a:r>
            <a:r>
              <a:rPr lang="en"/>
              <a:t>represent the </a:t>
            </a:r>
            <a:r>
              <a:rPr lang="en"/>
              <a:t>number of people in PSU (cluster)</a:t>
            </a:r>
            <a:r>
              <a:rPr i="1" lang="en"/>
              <a:t> i</a:t>
            </a:r>
            <a:r>
              <a:rPr lang="en"/>
              <a:t>. For clusters of unequal sizes, it is now possible that </a:t>
            </a:r>
            <a:r>
              <a:rPr i="1" lang="en"/>
              <a:t>M</a:t>
            </a:r>
            <a:r>
              <a:rPr baseline="-25000" i="1" lang="en"/>
              <a:t>i</a:t>
            </a:r>
            <a:r>
              <a:rPr i="1" lang="en"/>
              <a:t> ≠ M</a:t>
            </a:r>
            <a:r>
              <a:rPr baseline="-25000" i="1" lang="en"/>
              <a:t>j</a:t>
            </a:r>
            <a:r>
              <a:rPr lang="en"/>
              <a:t> for </a:t>
            </a:r>
            <a:r>
              <a:rPr i="1" lang="en"/>
              <a:t>i ≠ j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One-stage sampling means that </a:t>
            </a:r>
            <a:r>
              <a:rPr i="1" lang="en"/>
              <a:t>m</a:t>
            </a:r>
            <a:r>
              <a:rPr baseline="-25000" i="1" lang="en"/>
              <a:t>i </a:t>
            </a:r>
            <a:r>
              <a:rPr i="1" lang="en"/>
              <a:t>= M</a:t>
            </a:r>
            <a:r>
              <a:rPr baseline="-25000" i="1" lang="en"/>
              <a:t>i</a:t>
            </a:r>
            <a:r>
              <a:rPr lang="en"/>
              <a:t> still (all SSUs in each cluster are sampled).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Clusters of </a:t>
            </a:r>
            <a:r>
              <a:rPr b="1" lang="en"/>
              <a:t>Unequal</a:t>
            </a:r>
            <a:r>
              <a:rPr lang="en"/>
              <a:t> Sizes: SSU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number of SSUs in the population is defined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can be computed directly when the size of every PSU is known. However, this is not always possible. </a:t>
            </a:r>
            <a:r>
              <a:rPr i="1" lang="en"/>
              <a:t>M</a:t>
            </a:r>
            <a:r>
              <a:rPr baseline="-25000" i="1" lang="en"/>
              <a:t>0</a:t>
            </a:r>
            <a:r>
              <a:rPr lang="en"/>
              <a:t> can thus be estimated:</a:t>
            </a:r>
            <a:endParaRPr/>
          </a:p>
        </p:txBody>
      </p:sp>
      <p:pic>
        <p:nvPicPr>
          <p:cNvPr descr="M_0=\sum^N_{i=1}M_i" id="460" name="Google Shape;4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50" y="1737350"/>
            <a:ext cx="16668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M}_0=\frac{N}{n}\sum^n_{i=1}M_i" id="461" name="Google Shape;4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525" y="3500525"/>
            <a:ext cx="20669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Une</a:t>
            </a:r>
            <a:r>
              <a:rPr b="1" lang="en"/>
              <a:t>qual</a:t>
            </a:r>
            <a:r>
              <a:rPr lang="en"/>
              <a:t> Sizes: PSU Total</a:t>
            </a:r>
            <a:endParaRPr/>
          </a:p>
        </p:txBody>
      </p:sp>
      <p:sp>
        <p:nvSpPr>
          <p:cNvPr id="467" name="Google Shape;4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The total within each PSU can be estimated nearly the same way as for clusters of equal sizes, with the difference that </a:t>
            </a:r>
            <a:r>
              <a:rPr i="1" lang="en" sz="1560"/>
              <a:t>M</a:t>
            </a:r>
            <a:r>
              <a:rPr baseline="-25000" lang="en" sz="1560"/>
              <a:t>i</a:t>
            </a:r>
            <a:r>
              <a:rPr lang="en" sz="1560"/>
              <a:t> may be different for different clusters: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The total across all PSUs can be estimated with, 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60"/>
              <a:t>This is the same as for clusters of equal sizes.</a:t>
            </a:r>
            <a:endParaRPr sz="1560"/>
          </a:p>
        </p:txBody>
      </p:sp>
      <p:pic>
        <p:nvPicPr>
          <p:cNvPr descr="\hat{t}=\frac{N}{n}\sum^n_{i=1}t_i" id="468" name="Google Shape;4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911" y="3479750"/>
            <a:ext cx="1548180" cy="89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i=\sum_{j=1}^{M_i}y_{ij}" id="469" name="Google Shape;4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800" y="1907350"/>
            <a:ext cx="1238400" cy="8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/>
              <a:t>How might our study be impacted if we sample entire groups of individuals from our population based on shared characteristics? How do we effectively study a sample selected in this manner?</a:t>
            </a:r>
            <a:endParaRPr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 benefits of using cluster sampling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Compute sample statistics for cluster samples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Design a study using cluster sampling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Distinguish between different types of cluster sampling, and between cluster sampling and stratified sampling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Unequal</a:t>
            </a:r>
            <a:r>
              <a:rPr lang="en"/>
              <a:t> Sizes: Sample Mean</a:t>
            </a:r>
            <a:endParaRPr/>
          </a:p>
        </p:txBody>
      </p:sp>
      <p:sp>
        <p:nvSpPr>
          <p:cNvPr id="475" name="Google Shape;4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mean can be calculated using the estimates for </a:t>
            </a:r>
            <a:r>
              <a:rPr i="1" lang="en"/>
              <a:t>t</a:t>
            </a:r>
            <a:r>
              <a:rPr lang="en"/>
              <a:t> and </a:t>
            </a:r>
            <a:r>
              <a:rPr i="1" lang="en"/>
              <a:t>M</a:t>
            </a:r>
            <a:r>
              <a:rPr baseline="-25000" i="1" lang="en"/>
              <a:t>0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also be calculated using weights, with the same weights and calculation as for clusters of equal sizes: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hat{\bar{y}}=\frac{\hat{t}}{\hat{M}_0}=\frac{\sum^n_{i=1}t_i}{\sum^n_{i=1}M_i}" id="476" name="Google Shape;4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029" y="1727800"/>
            <a:ext cx="225394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bar{y}}=\frac{\hat{t}}{\hat{M}_0}=\frac{\sum^N_{i=1}\sum^{M_i}_{j=1}w_{ij}y_{ij}}{\sum^N_{i=1}\sum^{M_i}_{j=1}w_{ij}}" id="477" name="Google Shape;4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700" y="3491800"/>
            <a:ext cx="3514600" cy="10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</a:t>
            </a:r>
            <a:r>
              <a:rPr b="1" lang="en"/>
              <a:t>Unequal</a:t>
            </a:r>
            <a:r>
              <a:rPr lang="en"/>
              <a:t> Sizes: Sample Mean Variance</a:t>
            </a:r>
            <a:endParaRPr/>
          </a:p>
        </p:txBody>
      </p:sp>
      <p:sp>
        <p:nvSpPr>
          <p:cNvPr id="483" name="Google Shape;4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standard error for the sample mean can be estimated as follows,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here      represents the sample mean within PSU </a:t>
            </a:r>
            <a:r>
              <a:rPr i="1" lang="en"/>
              <a:t>i </a:t>
            </a:r>
            <a:r>
              <a:rPr lang="en"/>
              <a:t>and      represents the mean number of SSUs in each PSU.</a:t>
            </a:r>
            <a:endParaRPr/>
          </a:p>
        </p:txBody>
      </p:sp>
      <p:pic>
        <p:nvPicPr>
          <p:cNvPr descr="SE(\hat{\overline{y}})=\sqrt{(1-\frac{n}{N})\frac{1}{n\overline{M}^2}\frac{\sum_{i=1}^NM_i^2(\overline{y}_i-\hat{\overline{y}})^2}{n-1}}" id="484" name="Google Shape;4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02" y="1825425"/>
            <a:ext cx="5352800" cy="88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M}" id="485" name="Google Shape;4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71" y="3130288"/>
            <a:ext cx="247758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y}_i" id="486" name="Google Shape;4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899" y="3175200"/>
            <a:ext cx="17732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</a:t>
            </a:r>
            <a:endParaRPr/>
          </a:p>
        </p:txBody>
      </p:sp>
      <p:sp>
        <p:nvSpPr>
          <p:cNvPr id="497" name="Google Shape;4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subset of PSUs (clusters) is selected, and then a random sample of the SSUs (observational units) within each PSU is selected for observation.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stage sampling might be used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cost of sampling SSUs is relatively high compared with the cost of sampling PSUs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</a:t>
            </a:r>
            <a:r>
              <a:rPr lang="en"/>
              <a:t>ements in a cluster are very similar to each other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 txBox="1"/>
          <p:nvPr/>
        </p:nvSpPr>
        <p:spPr>
          <a:xfrm>
            <a:off x="0" y="450"/>
            <a:ext cx="27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Based on Lohr, 2019, Figure 5.2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262875" y="860625"/>
            <a:ext cx="9264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6"/>
          <p:cNvCxnSpPr/>
          <p:nvPr/>
        </p:nvCxnSpPr>
        <p:spPr>
          <a:xfrm flipH="1" rot="10800000">
            <a:off x="178359" y="2624015"/>
            <a:ext cx="87873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5" name="Google Shape;505;p36"/>
          <p:cNvSpPr/>
          <p:nvPr/>
        </p:nvSpPr>
        <p:spPr>
          <a:xfrm>
            <a:off x="448169" y="1610980"/>
            <a:ext cx="7413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1423107" y="1851292"/>
            <a:ext cx="741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1434633" y="910650"/>
            <a:ext cx="3705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2044917" y="880736"/>
            <a:ext cx="7413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262875" y="8606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448169" y="8606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633462" y="8606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818756" y="8606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1004049" y="8606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262875" y="10607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448169" y="10607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633462" y="10607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818756" y="10607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004049" y="10607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>
            <a:off x="262875" y="12608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448169" y="12608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633462" y="12608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/>
          <p:nvPr/>
        </p:nvSpPr>
        <p:spPr>
          <a:xfrm>
            <a:off x="818756" y="12608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1004049" y="12608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48169" y="16109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633462" y="16109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818756" y="16109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1004049" y="16109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/>
          <p:nvPr/>
        </p:nvSpPr>
        <p:spPr>
          <a:xfrm>
            <a:off x="448169" y="18110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633462" y="18110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>
            <a:off x="818756" y="18110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6"/>
          <p:cNvSpPr/>
          <p:nvPr/>
        </p:nvSpPr>
        <p:spPr>
          <a:xfrm>
            <a:off x="1004049" y="18110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/>
          <p:nvPr/>
        </p:nvSpPr>
        <p:spPr>
          <a:xfrm>
            <a:off x="448169" y="20111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633462" y="20111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818756" y="20111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1004049" y="20111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448169" y="22112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633462" y="22112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818756" y="22112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1004049" y="22112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1423107" y="18512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>
            <a:off x="1608401" y="18512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1793694" y="18512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1978988" y="18512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1423107" y="20513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>
            <a:off x="1608401" y="20513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1793694" y="20513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1978988" y="20513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6"/>
          <p:cNvSpPr/>
          <p:nvPr/>
        </p:nvSpPr>
        <p:spPr>
          <a:xfrm>
            <a:off x="1423107" y="22514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1608401" y="22514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>
            <a:off x="1793694" y="22514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/>
          <p:nvPr/>
        </p:nvSpPr>
        <p:spPr>
          <a:xfrm>
            <a:off x="1978988" y="22514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>
            <a:off x="2044927" y="8807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/>
          <p:nvPr/>
        </p:nvSpPr>
        <p:spPr>
          <a:xfrm>
            <a:off x="2230220" y="8807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2415514" y="8807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2600807" y="8807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2044927" y="10808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2230220" y="10808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2415514" y="10808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600807" y="10808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044927" y="12809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2230220" y="12809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415514" y="12809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2600807" y="12809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2044927" y="14810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2230220" y="14810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2415514" y="14810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2600807" y="14810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1431841" y="91067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1617135" y="91067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1431841" y="11107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1617135" y="11107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1431841" y="13108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1617135" y="13108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1431841" y="151097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1617135" y="151097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358200" y="3207325"/>
            <a:ext cx="9264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543494" y="3957680"/>
            <a:ext cx="7413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1518432" y="4197992"/>
            <a:ext cx="741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1529958" y="3257350"/>
            <a:ext cx="3705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2140242" y="3227436"/>
            <a:ext cx="7413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358200" y="32073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543494" y="32073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728787" y="32073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914081" y="32073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1099374" y="320732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>
            <a:off x="358200" y="34074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543494" y="34074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728787" y="34074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914081" y="34074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1099374" y="34074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358200" y="36075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543494" y="36075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728787" y="36075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914081" y="36075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1099374" y="360752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543494" y="39576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728787" y="39576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914081" y="39576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1099374" y="39576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543494" y="41577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728787" y="41577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/>
          <p:nvPr/>
        </p:nvSpPr>
        <p:spPr>
          <a:xfrm>
            <a:off x="914081" y="41577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1099374" y="415778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543494" y="43578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728787" y="43578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914081" y="43578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6"/>
          <p:cNvSpPr/>
          <p:nvPr/>
        </p:nvSpPr>
        <p:spPr>
          <a:xfrm>
            <a:off x="1099374" y="43578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543494" y="45579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728787" y="45579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/>
          <p:nvPr/>
        </p:nvSpPr>
        <p:spPr>
          <a:xfrm>
            <a:off x="914081" y="45579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1099374" y="455798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1518432" y="41979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1703726" y="41979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6"/>
          <p:cNvSpPr/>
          <p:nvPr/>
        </p:nvSpPr>
        <p:spPr>
          <a:xfrm>
            <a:off x="1889019" y="41979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2074313" y="41979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1518432" y="43980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703726" y="43980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1889019" y="43980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2074313" y="439809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1518432" y="45981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1703726" y="45981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1889019" y="45981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2074313" y="459819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2140252" y="32274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2325545" y="32274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2510839" y="32274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2696132" y="32274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6"/>
          <p:cNvSpPr/>
          <p:nvPr/>
        </p:nvSpPr>
        <p:spPr>
          <a:xfrm>
            <a:off x="2140252" y="34275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6"/>
          <p:cNvSpPr/>
          <p:nvPr/>
        </p:nvSpPr>
        <p:spPr>
          <a:xfrm>
            <a:off x="2325545" y="34275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510839" y="34275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2696132" y="342753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6"/>
          <p:cNvSpPr/>
          <p:nvPr/>
        </p:nvSpPr>
        <p:spPr>
          <a:xfrm>
            <a:off x="2140252" y="36276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2325545" y="36276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2510839" y="36276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2696132" y="362763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2140252" y="38277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2325545" y="38277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2510839" y="38277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"/>
          <p:cNvSpPr/>
          <p:nvPr/>
        </p:nvSpPr>
        <p:spPr>
          <a:xfrm>
            <a:off x="2696132" y="382773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1527166" y="325737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1712460" y="325737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1527166" y="34574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1712460" y="34574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1527166" y="36575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1712460" y="365757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1527166" y="385767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1712460" y="385767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4012300" y="805713"/>
            <a:ext cx="9264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5172532" y="1796379"/>
            <a:ext cx="741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5184058" y="855738"/>
            <a:ext cx="3705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/>
          <p:nvPr/>
        </p:nvSpPr>
        <p:spPr>
          <a:xfrm>
            <a:off x="4012300" y="8057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/>
          <p:nvPr/>
        </p:nvSpPr>
        <p:spPr>
          <a:xfrm>
            <a:off x="4197594" y="8057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4382887" y="8057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"/>
          <p:cNvSpPr/>
          <p:nvPr/>
        </p:nvSpPr>
        <p:spPr>
          <a:xfrm>
            <a:off x="4568181" y="8057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>
            <a:off x="4753474" y="8057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4012300" y="10058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4197594" y="10058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4382887" y="10058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6"/>
          <p:cNvSpPr/>
          <p:nvPr/>
        </p:nvSpPr>
        <p:spPr>
          <a:xfrm>
            <a:off x="4568181" y="10058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6"/>
          <p:cNvSpPr/>
          <p:nvPr/>
        </p:nvSpPr>
        <p:spPr>
          <a:xfrm>
            <a:off x="4753474" y="100581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6"/>
          <p:cNvSpPr/>
          <p:nvPr/>
        </p:nvSpPr>
        <p:spPr>
          <a:xfrm>
            <a:off x="4012300" y="120591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4197594" y="120591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6"/>
          <p:cNvSpPr/>
          <p:nvPr/>
        </p:nvSpPr>
        <p:spPr>
          <a:xfrm>
            <a:off x="4382887" y="120591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4568181" y="120591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4753474" y="120591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5172532" y="1796379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5357826" y="1796379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6"/>
          <p:cNvSpPr/>
          <p:nvPr/>
        </p:nvSpPr>
        <p:spPr>
          <a:xfrm>
            <a:off x="5543119" y="1796379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5728413" y="1796379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5172532" y="19964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6"/>
          <p:cNvSpPr/>
          <p:nvPr/>
        </p:nvSpPr>
        <p:spPr>
          <a:xfrm>
            <a:off x="5357826" y="19964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"/>
          <p:cNvSpPr/>
          <p:nvPr/>
        </p:nvSpPr>
        <p:spPr>
          <a:xfrm>
            <a:off x="5543119" y="19964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>
            <a:off x="5728413" y="19964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5172532" y="21965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/>
          <p:nvPr/>
        </p:nvSpPr>
        <p:spPr>
          <a:xfrm>
            <a:off x="5357826" y="21965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"/>
          <p:cNvSpPr/>
          <p:nvPr/>
        </p:nvSpPr>
        <p:spPr>
          <a:xfrm>
            <a:off x="5543119" y="21965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5728413" y="219658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5181266" y="85576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5366560" y="85576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6"/>
          <p:cNvSpPr/>
          <p:nvPr/>
        </p:nvSpPr>
        <p:spPr>
          <a:xfrm>
            <a:off x="5181266" y="105586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>
            <a:off x="5366560" y="105586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>
            <a:off x="5181266" y="125596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/>
          <p:nvPr/>
        </p:nvSpPr>
        <p:spPr>
          <a:xfrm>
            <a:off x="5366560" y="125596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6"/>
          <p:cNvSpPr/>
          <p:nvPr/>
        </p:nvSpPr>
        <p:spPr>
          <a:xfrm>
            <a:off x="5181266" y="145606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5366560" y="145606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6906125" y="760613"/>
            <a:ext cx="926400" cy="600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6"/>
          <p:cNvSpPr/>
          <p:nvPr/>
        </p:nvSpPr>
        <p:spPr>
          <a:xfrm>
            <a:off x="8066357" y="1751279"/>
            <a:ext cx="741300" cy="600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6"/>
          <p:cNvSpPr/>
          <p:nvPr/>
        </p:nvSpPr>
        <p:spPr>
          <a:xfrm>
            <a:off x="8077883" y="810638"/>
            <a:ext cx="370500" cy="8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6"/>
          <p:cNvSpPr/>
          <p:nvPr/>
        </p:nvSpPr>
        <p:spPr>
          <a:xfrm>
            <a:off x="6906125" y="7606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7091419" y="7606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7276712" y="7606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7462006" y="7606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7647299" y="7606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6906125" y="9607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7091419" y="9607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7276712" y="9607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7462006" y="9607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7647299" y="960713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6906125" y="1160814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7091419" y="1160814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6"/>
          <p:cNvSpPr/>
          <p:nvPr/>
        </p:nvSpPr>
        <p:spPr>
          <a:xfrm>
            <a:off x="7276712" y="1160814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/>
          <p:cNvSpPr/>
          <p:nvPr/>
        </p:nvSpPr>
        <p:spPr>
          <a:xfrm>
            <a:off x="7462006" y="1160814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/>
          <p:nvPr/>
        </p:nvSpPr>
        <p:spPr>
          <a:xfrm>
            <a:off x="7647299" y="1160814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/>
          <p:nvPr/>
        </p:nvSpPr>
        <p:spPr>
          <a:xfrm>
            <a:off x="8066357" y="1751279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"/>
          <p:cNvSpPr/>
          <p:nvPr/>
        </p:nvSpPr>
        <p:spPr>
          <a:xfrm>
            <a:off x="8251651" y="1751279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6"/>
          <p:cNvSpPr/>
          <p:nvPr/>
        </p:nvSpPr>
        <p:spPr>
          <a:xfrm>
            <a:off x="8436944" y="1751279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8622238" y="1751279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8066357" y="19513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8251651" y="19513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8436944" y="19513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8622238" y="19513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8066357" y="21514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8251651" y="21514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8436944" y="21514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8622238" y="215148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8075091" y="81066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8260385" y="81066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8075091" y="101076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8260385" y="101076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8075091" y="121086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"/>
          <p:cNvSpPr/>
          <p:nvPr/>
        </p:nvSpPr>
        <p:spPr>
          <a:xfrm>
            <a:off x="8260385" y="121086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8075091" y="141096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8260385" y="141096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3922325" y="3264275"/>
            <a:ext cx="9264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5082557" y="4254942"/>
            <a:ext cx="741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5094083" y="3314300"/>
            <a:ext cx="3705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6"/>
          <p:cNvSpPr/>
          <p:nvPr/>
        </p:nvSpPr>
        <p:spPr>
          <a:xfrm>
            <a:off x="3922325" y="326427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4107619" y="326427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6"/>
          <p:cNvSpPr/>
          <p:nvPr/>
        </p:nvSpPr>
        <p:spPr>
          <a:xfrm>
            <a:off x="4292912" y="326427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"/>
          <p:cNvSpPr/>
          <p:nvPr/>
        </p:nvSpPr>
        <p:spPr>
          <a:xfrm>
            <a:off x="4478206" y="326427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4663499" y="3264275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3922325" y="34643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4107619" y="34643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6"/>
          <p:cNvSpPr/>
          <p:nvPr/>
        </p:nvSpPr>
        <p:spPr>
          <a:xfrm>
            <a:off x="4292912" y="34643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6"/>
          <p:cNvSpPr/>
          <p:nvPr/>
        </p:nvSpPr>
        <p:spPr>
          <a:xfrm>
            <a:off x="4478206" y="34643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4663499" y="34643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6"/>
          <p:cNvSpPr/>
          <p:nvPr/>
        </p:nvSpPr>
        <p:spPr>
          <a:xfrm>
            <a:off x="3922325" y="36644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>
            <a:off x="4107619" y="36644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6"/>
          <p:cNvSpPr/>
          <p:nvPr/>
        </p:nvSpPr>
        <p:spPr>
          <a:xfrm>
            <a:off x="4292912" y="36644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6"/>
          <p:cNvSpPr/>
          <p:nvPr/>
        </p:nvSpPr>
        <p:spPr>
          <a:xfrm>
            <a:off x="4478206" y="36644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6"/>
          <p:cNvSpPr/>
          <p:nvPr/>
        </p:nvSpPr>
        <p:spPr>
          <a:xfrm>
            <a:off x="4663499" y="3664476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6"/>
          <p:cNvSpPr/>
          <p:nvPr/>
        </p:nvSpPr>
        <p:spPr>
          <a:xfrm>
            <a:off x="5082557" y="42549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6"/>
          <p:cNvSpPr/>
          <p:nvPr/>
        </p:nvSpPr>
        <p:spPr>
          <a:xfrm>
            <a:off x="5267851" y="42549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6"/>
          <p:cNvSpPr/>
          <p:nvPr/>
        </p:nvSpPr>
        <p:spPr>
          <a:xfrm>
            <a:off x="5453144" y="42549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6"/>
          <p:cNvSpPr/>
          <p:nvPr/>
        </p:nvSpPr>
        <p:spPr>
          <a:xfrm>
            <a:off x="5638438" y="42549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6"/>
          <p:cNvSpPr/>
          <p:nvPr/>
        </p:nvSpPr>
        <p:spPr>
          <a:xfrm>
            <a:off x="5082557" y="44550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6"/>
          <p:cNvSpPr/>
          <p:nvPr/>
        </p:nvSpPr>
        <p:spPr>
          <a:xfrm>
            <a:off x="5267851" y="44550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6"/>
          <p:cNvSpPr/>
          <p:nvPr/>
        </p:nvSpPr>
        <p:spPr>
          <a:xfrm>
            <a:off x="5453144" y="44550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/>
          <p:nvPr/>
        </p:nvSpPr>
        <p:spPr>
          <a:xfrm>
            <a:off x="5638438" y="445504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6"/>
          <p:cNvSpPr/>
          <p:nvPr/>
        </p:nvSpPr>
        <p:spPr>
          <a:xfrm>
            <a:off x="5082557" y="465514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6"/>
          <p:cNvSpPr/>
          <p:nvPr/>
        </p:nvSpPr>
        <p:spPr>
          <a:xfrm>
            <a:off x="5267851" y="465514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5453144" y="465514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5638438" y="465514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5091291" y="331432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5276585" y="3314322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5091291" y="351442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5276585" y="351442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5091291" y="371452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5276585" y="3714523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091291" y="391462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276585" y="3914624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6835250" y="3260200"/>
            <a:ext cx="9264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7995482" y="4250867"/>
            <a:ext cx="7413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8007008" y="3310225"/>
            <a:ext cx="370500" cy="8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6835250" y="326020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7020544" y="326020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7205837" y="326020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7391131" y="3260200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7576424" y="3260200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6835250" y="34603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7020544" y="34603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7205837" y="346030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7391131" y="34603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7576424" y="346030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5250" y="36604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7020544" y="3660401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7205837" y="36604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7391131" y="36604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7576424" y="3660401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7995482" y="425086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8180776" y="4250867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8366069" y="425086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8551363" y="4250867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995482" y="445096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8180776" y="4450967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66069" y="445096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8551363" y="445096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7995482" y="465106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8180776" y="4651068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8366069" y="4651068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8551363" y="465106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8004216" y="3310247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8189510" y="3310247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8004216" y="351034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8189510" y="3510348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8004216" y="3710448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8189510" y="3710448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8004216" y="3910549"/>
            <a:ext cx="1854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8189510" y="3910549"/>
            <a:ext cx="185400" cy="200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6"/>
          <p:cNvSpPr txBox="1"/>
          <p:nvPr/>
        </p:nvSpPr>
        <p:spPr>
          <a:xfrm>
            <a:off x="262875" y="430025"/>
            <a:ext cx="10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One-Stage</a:t>
            </a:r>
            <a:endParaRPr/>
          </a:p>
        </p:txBody>
      </p:sp>
      <p:sp>
        <p:nvSpPr>
          <p:cNvPr id="801" name="Google Shape;801;p36"/>
          <p:cNvSpPr txBox="1"/>
          <p:nvPr/>
        </p:nvSpPr>
        <p:spPr>
          <a:xfrm>
            <a:off x="262875" y="2737925"/>
            <a:ext cx="10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</a:t>
            </a:r>
            <a:r>
              <a:rPr lang="en"/>
              <a:t>-Stage</a:t>
            </a: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3114450" y="1580075"/>
            <a:ext cx="572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6192275" y="1580075"/>
            <a:ext cx="572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3117175" y="4128913"/>
            <a:ext cx="572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6195000" y="4128913"/>
            <a:ext cx="572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6"/>
          <p:cNvSpPr txBox="1"/>
          <p:nvPr/>
        </p:nvSpPr>
        <p:spPr>
          <a:xfrm>
            <a:off x="2597850" y="2055988"/>
            <a:ext cx="177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Randomly select n PSUs</a:t>
            </a:r>
            <a:endParaRPr sz="1100"/>
          </a:p>
        </p:txBody>
      </p:sp>
      <p:sp>
        <p:nvSpPr>
          <p:cNvPr id="807" name="Google Shape;807;p36"/>
          <p:cNvSpPr txBox="1"/>
          <p:nvPr/>
        </p:nvSpPr>
        <p:spPr>
          <a:xfrm>
            <a:off x="6104788" y="1933463"/>
            <a:ext cx="177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 all SSUs within each sampled PSU</a:t>
            </a:r>
            <a:endParaRPr sz="1100"/>
          </a:p>
        </p:txBody>
      </p:sp>
      <p:sp>
        <p:nvSpPr>
          <p:cNvPr id="808" name="Google Shape;808;p36"/>
          <p:cNvSpPr txBox="1"/>
          <p:nvPr/>
        </p:nvSpPr>
        <p:spPr>
          <a:xfrm>
            <a:off x="2600525" y="4586513"/>
            <a:ext cx="177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Randomly select n PSUs</a:t>
            </a:r>
            <a:endParaRPr sz="1100"/>
          </a:p>
        </p:txBody>
      </p:sp>
      <p:sp>
        <p:nvSpPr>
          <p:cNvPr id="809" name="Google Shape;809;p36"/>
          <p:cNvSpPr txBox="1"/>
          <p:nvPr/>
        </p:nvSpPr>
        <p:spPr>
          <a:xfrm>
            <a:off x="5984151" y="4451975"/>
            <a:ext cx="185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Randomly select SSUs within each sampled PSU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Sampling: Selection Probability</a:t>
            </a:r>
            <a:endParaRPr/>
          </a:p>
        </p:txBody>
      </p:sp>
      <p:sp>
        <p:nvSpPr>
          <p:cNvPr id="815" name="Google Shape;8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sampling is </a:t>
            </a:r>
            <a:r>
              <a:rPr lang="en"/>
              <a:t>occurring</a:t>
            </a:r>
            <a:r>
              <a:rPr lang="en"/>
              <a:t> at two different stages now, the selection probability of </a:t>
            </a:r>
            <a:r>
              <a:rPr i="1" lang="en"/>
              <a:t>y</a:t>
            </a:r>
            <a:r>
              <a:rPr baseline="-25000" i="1" lang="en"/>
              <a:t>ij</a:t>
            </a:r>
            <a:r>
              <a:rPr lang="en"/>
              <a:t> (the </a:t>
            </a:r>
            <a:r>
              <a:rPr i="1" lang="en"/>
              <a:t>j</a:t>
            </a:r>
            <a:r>
              <a:rPr baseline="30000" i="1" lang="en"/>
              <a:t>th</a:t>
            </a:r>
            <a:r>
              <a:rPr lang="en"/>
              <a:t> SSU in PSU </a:t>
            </a:r>
            <a:r>
              <a:rPr i="1" lang="en"/>
              <a:t>i</a:t>
            </a:r>
            <a:r>
              <a:rPr lang="en"/>
              <a:t>) is a combination of the probability of PSU </a:t>
            </a:r>
            <a:r>
              <a:rPr i="1" lang="en"/>
              <a:t>i </a:t>
            </a:r>
            <a:r>
              <a:rPr lang="en"/>
              <a:t>being selected, and the probability of SSU </a:t>
            </a:r>
            <a:r>
              <a:rPr i="1" lang="en"/>
              <a:t>j</a:t>
            </a:r>
            <a:r>
              <a:rPr lang="en"/>
              <a:t> being selected within PSU </a:t>
            </a:r>
            <a:r>
              <a:rPr i="1" lang="en"/>
              <a:t>i</a:t>
            </a:r>
            <a:r>
              <a:rPr lang="en"/>
              <a:t>. Assuming an SRS is taken at both stages, we have: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𝜋</a:t>
            </a:r>
            <a:r>
              <a:rPr baseline="-25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SSU in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PSU selected)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      = P(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PSU selected) x P(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SSU selected |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PSU selected)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		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n}{N}\frac{m_i}{M_i}" id="816" name="Google Shape;8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50" y="3534200"/>
            <a:ext cx="696375" cy="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Sampling: Weights</a:t>
            </a:r>
            <a:endParaRPr/>
          </a:p>
        </p:txBody>
      </p:sp>
      <p:sp>
        <p:nvSpPr>
          <p:cNvPr id="822" name="Google Shape;8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always, the </a:t>
            </a:r>
            <a:r>
              <a:rPr lang="en"/>
              <a:t>weight</a:t>
            </a:r>
            <a:r>
              <a:rPr lang="en"/>
              <a:t> of observational unit </a:t>
            </a:r>
            <a:r>
              <a:rPr i="1" lang="en"/>
              <a:t>y</a:t>
            </a:r>
            <a:r>
              <a:rPr baseline="-25000" i="1" lang="en"/>
              <a:t>ij </a:t>
            </a:r>
            <a:r>
              <a:rPr lang="en"/>
              <a:t>is the </a:t>
            </a:r>
            <a:r>
              <a:rPr lang="en"/>
              <a:t>reciprocal</a:t>
            </a:r>
            <a:r>
              <a:rPr lang="en"/>
              <a:t> of its selection 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i="1" lang="en"/>
              <a:t>m</a:t>
            </a:r>
            <a:r>
              <a:rPr baseline="-25000" i="1" lang="en"/>
              <a:t>i</a:t>
            </a:r>
            <a:r>
              <a:rPr i="1" lang="en"/>
              <a:t>/M</a:t>
            </a:r>
            <a:r>
              <a:rPr baseline="-25000" i="1" lang="en"/>
              <a:t>i</a:t>
            </a:r>
            <a:r>
              <a:rPr baseline="30000" lang="en"/>
              <a:t> </a:t>
            </a:r>
            <a:r>
              <a:rPr lang="en"/>
              <a:t> is approximately constant for all PSUs (i.e. a proportional sample from all clusters), this is considered a self-weighting sample.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_{ij}=\frac{1}{\pi_{ij}}=\frac{NM_i}{nm_i}" id="823" name="Google Shape;8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2019525"/>
            <a:ext cx="24574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Sampling: Population Total</a:t>
            </a:r>
            <a:endParaRPr/>
          </a:p>
        </p:txBody>
      </p:sp>
      <p:sp>
        <p:nvSpPr>
          <p:cNvPr id="829" name="Google Shape;8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population total can be estimated in the same was as one-stage cluster sampling.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hat{t}=\sum^N_{i=1}\sum^{M_i}_{j=1}w_{ij}y_{ij}" id="830" name="Google Shape;8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537" y="2166953"/>
            <a:ext cx="2178924" cy="9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</a:t>
            </a:r>
            <a:r>
              <a:rPr lang="en"/>
              <a:t>: Sample Mean</a:t>
            </a:r>
            <a:endParaRPr/>
          </a:p>
        </p:txBody>
      </p:sp>
      <p:sp>
        <p:nvSpPr>
          <p:cNvPr id="836" name="Google Shape;8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sample mean can be calculated using the estimates for </a:t>
            </a:r>
            <a:r>
              <a:rPr i="1" lang="en" sz="1600"/>
              <a:t>t</a:t>
            </a:r>
            <a:r>
              <a:rPr lang="en" sz="1600"/>
              <a:t> and </a:t>
            </a:r>
            <a:r>
              <a:rPr i="1" lang="en" sz="1600"/>
              <a:t>M</a:t>
            </a:r>
            <a:r>
              <a:rPr baseline="-25000" i="1" lang="en" sz="1600"/>
              <a:t>0 </a:t>
            </a:r>
            <a:r>
              <a:rPr i="1" lang="en" sz="1600"/>
              <a:t>. </a:t>
            </a:r>
            <a:r>
              <a:rPr lang="en" sz="1600"/>
              <a:t>This is much the same as in one-stage cluster sampling, except the totals for each PSU must now be estimated as well: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can also be calculated using weights, with the same weights and calculation as for one-stage sampling: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\hat{\bar{y}}=\frac{\hat{t}}{\hat{M}_0}=\frac{\sum^n_{i=1}t_i}{\sum^n_{i=1}M_i}" id="837" name="Google Shape;8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387" y="2075000"/>
            <a:ext cx="2585224" cy="80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bar{y}}=\frac{\hat{t}}{\hat{M}_0}=\frac{\sum^N_{i=1}\sum^{M_i}_{j=1}w_{ij}y_{ij}}{\sum^N_{i=1}\sum^{M_i}_{j=1}w_{ij}}" id="838" name="Google Shape;8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499" y="3702500"/>
            <a:ext cx="3827001" cy="1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Sampling: Sample Variance</a:t>
            </a:r>
            <a:endParaRPr/>
          </a:p>
        </p:txBody>
      </p:sp>
      <p:sp>
        <p:nvSpPr>
          <p:cNvPr id="844" name="Google Shape;8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two-stage sampling, there are two types of variance: </a:t>
            </a:r>
            <a:r>
              <a:rPr b="1" lang="en" sz="1600"/>
              <a:t>between</a:t>
            </a:r>
            <a:r>
              <a:rPr lang="en" sz="1600"/>
              <a:t> PSUs, and </a:t>
            </a:r>
            <a:r>
              <a:rPr b="1" lang="en" sz="1600"/>
              <a:t>within</a:t>
            </a:r>
            <a:r>
              <a:rPr lang="en" sz="1600"/>
              <a:t> PSUs. Both calculations follow a familiar structure.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variance between PSUs can be calculated,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variance within PSU </a:t>
            </a:r>
            <a:r>
              <a:rPr i="1" lang="en" sz="1600"/>
              <a:t>i </a:t>
            </a:r>
            <a:r>
              <a:rPr lang="en" sz="1600"/>
              <a:t>can be </a:t>
            </a:r>
            <a:r>
              <a:rPr lang="en" sz="1600"/>
              <a:t>calculated,</a:t>
            </a:r>
            <a:endParaRPr sz="1600"/>
          </a:p>
        </p:txBody>
      </p:sp>
      <p:pic>
        <p:nvPicPr>
          <p:cNvPr descr="s^2=\frac{1}{n-1}\sum_{i=1}^n(M_i\overline{y}_i-M_i\hat{\overline{y}})^2" id="845" name="Google Shape;8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96" y="2371925"/>
            <a:ext cx="2951810" cy="7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_i^2=\frac{1}{m_i-1}\sum_{j=1}^{m_i}(y_{ij}-\overline{y}_i)^2" id="846" name="Google Shape;8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275" y="3750775"/>
            <a:ext cx="2849451" cy="81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cluster sampling?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Cluster Sampling: Estimator Variance</a:t>
            </a:r>
            <a:endParaRPr/>
          </a:p>
        </p:txBody>
      </p:sp>
      <p:sp>
        <p:nvSpPr>
          <p:cNvPr id="852" name="Google Shape;8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estimated variance of the sample mean is also comprised of variance within and between PSUs,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here </a:t>
            </a:r>
            <a:r>
              <a:rPr i="1" lang="en"/>
              <a:t>s</a:t>
            </a:r>
            <a:r>
              <a:rPr baseline="30000" lang="en"/>
              <a:t>2</a:t>
            </a:r>
            <a:r>
              <a:rPr lang="en"/>
              <a:t> and </a:t>
            </a:r>
            <a:r>
              <a:rPr i="1" lang="en"/>
              <a:t>s</a:t>
            </a:r>
            <a:r>
              <a:rPr baseline="-25000" lang="en"/>
              <a:t>i</a:t>
            </a:r>
            <a:r>
              <a:rPr baseline="30000" lang="en"/>
              <a:t>2</a:t>
            </a:r>
            <a:r>
              <a:rPr lang="en"/>
              <a:t> are defined as previous, and      is the average PSU size.</a:t>
            </a:r>
            <a:endParaRPr/>
          </a:p>
        </p:txBody>
      </p:sp>
      <p:pic>
        <p:nvPicPr>
          <p:cNvPr descr="\hat{V}(\hat{\bar{y}})=\frac{1}{\bar{M}^2}(1-\frac{n}{N})\frac{s^2}{n}+\frac{1}{nN\bar{M}^2}\sum^n_{i=1}M^2_i(1-\frac{m_i}{M_i})\frac{s_i^2}{m_i}" id="853" name="Google Shape;8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00" y="2218323"/>
            <a:ext cx="5715402" cy="70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M}" id="854" name="Google Shape;8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75" y="3466850"/>
            <a:ext cx="2667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Cluster Sample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PSU Size</a:t>
            </a:r>
            <a:endParaRPr/>
          </a:p>
        </p:txBody>
      </p:sp>
      <p:sp>
        <p:nvSpPr>
          <p:cNvPr id="865" name="Google Shape;86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will come about naturally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may be pre-existing groupings that can be used as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classrooms, farms,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PSU size means larger variability within a PSU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PSUs that are too large or too small may reduce cost saving benefits of cluster sampling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Sub-Sample Size (</a:t>
            </a:r>
            <a:r>
              <a:rPr i="1" lang="en"/>
              <a:t>m</a:t>
            </a:r>
            <a:r>
              <a:rPr baseline="-25000"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871" name="Google Shape;87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measuring more SSUs marginally expensive or inexpensive?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have access to all SSUs in a given PSU? How difficult is it to measure more SSUs?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Homogeneity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all the SSUs in a given PSU relatively similar? How much more information is gained by measuring more SSUs?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general, </a:t>
            </a:r>
            <a:r>
              <a:rPr lang="en"/>
              <a:t>the</a:t>
            </a:r>
            <a:r>
              <a:rPr lang="en"/>
              <a:t> same considerations as a general also SRS apply.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Sample Size (</a:t>
            </a:r>
            <a:r>
              <a:rPr i="1" lang="en"/>
              <a:t>n</a:t>
            </a:r>
            <a:r>
              <a:rPr lang="en"/>
              <a:t>)</a:t>
            </a:r>
            <a:endParaRPr b="1"/>
          </a:p>
        </p:txBody>
      </p:sp>
      <p:sp>
        <p:nvSpPr>
          <p:cNvPr id="877" name="Google Shape;8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is similar to selecting sample sizes for SRS.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precision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Propose PSU and sub-sample sizes.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variance that will be achieved.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i="1" lang="en"/>
              <a:t>n</a:t>
            </a:r>
            <a:r>
              <a:rPr lang="en"/>
              <a:t> to </a:t>
            </a:r>
            <a:r>
              <a:rPr lang="en"/>
              <a:t>achieve</a:t>
            </a:r>
            <a:r>
              <a:rPr lang="en"/>
              <a:t> desired precision.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until </a:t>
            </a:r>
            <a:r>
              <a:rPr i="1" lang="en"/>
              <a:t>n</a:t>
            </a:r>
            <a:r>
              <a:rPr lang="en"/>
              <a:t> is realistic given available resources.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Sampling (again)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Sampling</a:t>
            </a:r>
            <a:endParaRPr/>
          </a:p>
        </p:txBody>
      </p:sp>
      <p:sp>
        <p:nvSpPr>
          <p:cNvPr id="888" name="Google Shape;88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systematic sampling involves obtaining a list of population units, selecting a sample size </a:t>
            </a:r>
            <a:r>
              <a:rPr i="1" lang="en"/>
              <a:t>n</a:t>
            </a:r>
            <a:r>
              <a:rPr lang="en"/>
              <a:t>, a selection interval </a:t>
            </a:r>
            <a:r>
              <a:rPr i="1" lang="en"/>
              <a:t>k</a:t>
            </a:r>
            <a:r>
              <a:rPr lang="en"/>
              <a:t>, and a starting point </a:t>
            </a:r>
            <a:r>
              <a:rPr i="1" lang="en"/>
              <a:t>R</a:t>
            </a:r>
            <a:r>
              <a:rPr lang="en"/>
              <a:t>, and then sampling elements </a:t>
            </a:r>
            <a:r>
              <a:rPr i="1" lang="en"/>
              <a:t>R</a:t>
            </a:r>
            <a:r>
              <a:rPr lang="en"/>
              <a:t>, </a:t>
            </a:r>
            <a:r>
              <a:rPr i="1" lang="en"/>
              <a:t>R + k</a:t>
            </a:r>
            <a:r>
              <a:rPr lang="en"/>
              <a:t>, </a:t>
            </a:r>
            <a:r>
              <a:rPr i="1" lang="en"/>
              <a:t>R + 2k</a:t>
            </a:r>
            <a:r>
              <a:rPr lang="en"/>
              <a:t> and so 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a population, the subpopulations {</a:t>
            </a:r>
            <a:r>
              <a:rPr i="1" lang="en"/>
              <a:t>R</a:t>
            </a:r>
            <a:r>
              <a:rPr lang="en"/>
              <a:t>, </a:t>
            </a:r>
            <a:r>
              <a:rPr i="1" lang="en"/>
              <a:t>R + k</a:t>
            </a:r>
            <a:r>
              <a:rPr lang="en"/>
              <a:t>, </a:t>
            </a:r>
            <a:r>
              <a:rPr i="1" lang="en"/>
              <a:t>R + 2k…</a:t>
            </a:r>
            <a:r>
              <a:rPr lang="en"/>
              <a:t>} form clusters for different values of </a:t>
            </a:r>
            <a:r>
              <a:rPr i="1" lang="en"/>
              <a:t>R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selecting a random </a:t>
            </a:r>
            <a:r>
              <a:rPr i="1" lang="en"/>
              <a:t>R</a:t>
            </a:r>
            <a:r>
              <a:rPr lang="en"/>
              <a:t> between 1 and </a:t>
            </a:r>
            <a:r>
              <a:rPr i="1" lang="en"/>
              <a:t>n</a:t>
            </a:r>
            <a:r>
              <a:rPr lang="en"/>
              <a:t>, we are sampling one cluster.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Analysis of systematic samples is often similar to SRS. See </a:t>
            </a:r>
            <a:r>
              <a:rPr b="1" lang="en"/>
              <a:t>5.5: Simple probability samples </a:t>
            </a:r>
            <a:r>
              <a:rPr lang="en"/>
              <a:t>for details.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49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8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/>
              <a:t>Non-response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895" name="Google Shape;895;p49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Sampling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Divide the whole population into non-overlapping subpopulations based on shared characteristics. These subpopulations are called </a:t>
            </a:r>
            <a:r>
              <a:rPr b="1" lang="en"/>
              <a:t>clusters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select a sample of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every individual unit within each sampled cluster.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Units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sampling units (PSUs)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Groupings</a:t>
            </a:r>
            <a:r>
              <a:rPr lang="en"/>
              <a:t> in the </a:t>
            </a:r>
            <a:r>
              <a:rPr lang="en"/>
              <a:t>first iteration of sampling – in this case,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Secondary sampling units (SSUs)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units who are selected and/or surveyed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the </a:t>
            </a:r>
            <a:r>
              <a:rPr b="1" lang="en"/>
              <a:t>observational units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Observational units are only included in the sample if they belong to the sampled PSU (cluster)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cluster sampling?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be difficult, expensive, or impossible to create a sampling frame of individual (non-clustered) sampling units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all birds in a forest or all individuals in a city at a given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may occur in natural or pre-existing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households or schools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geographically widespread populations, sampling by cluster reduces the chance of extensive travel to reach a single individual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 u="sng"/>
              <a:t>not</a:t>
            </a:r>
            <a:r>
              <a:rPr lang="en"/>
              <a:t> use cluster sampling?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Decreased precision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SSUs in each cluster tend to share similar characteristics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difficult to generalize to population-level estimates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sampling versus stratified sampling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non-overlapping </a:t>
            </a:r>
            <a:r>
              <a:rPr lang="en"/>
              <a:t>subpopulations</a:t>
            </a:r>
            <a:r>
              <a:rPr lang="en"/>
              <a:t> for a given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are often defined for convenience, while strata may be </a:t>
            </a:r>
            <a:r>
              <a:rPr lang="en"/>
              <a:t>defined to benefit particular types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procedure is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Stratified sampling: define strata → sample within each stratum → survey/observe units in the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sampling: define clusters → sample a subset of clusters → survey/observe all units in each sampled cluster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33450" y="68350"/>
            <a:ext cx="27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Based on Lohr, 2019, </a:t>
            </a:r>
            <a:r>
              <a:rPr lang="en">
                <a:solidFill>
                  <a:schemeClr val="dk2"/>
                </a:solidFill>
              </a:rPr>
              <a:t>Figure</a:t>
            </a:r>
            <a:r>
              <a:rPr lang="en">
                <a:solidFill>
                  <a:schemeClr val="dk2"/>
                </a:solidFill>
              </a:rPr>
              <a:t> 5.1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392325" y="571625"/>
            <a:ext cx="1143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 flipH="1" rot="10800000">
            <a:off x="178359" y="2624015"/>
            <a:ext cx="87873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21"/>
          <p:cNvSpPr/>
          <p:nvPr/>
        </p:nvSpPr>
        <p:spPr>
          <a:xfrm>
            <a:off x="620925" y="1428850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823725" y="1703388"/>
            <a:ext cx="9144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837944" y="628775"/>
            <a:ext cx="457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590863" y="594600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138088" y="1509000"/>
            <a:ext cx="914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92325" y="571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620925" y="571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49525" y="571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078125" y="571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306725" y="571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92325" y="800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620925" y="800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49525" y="800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078125" y="800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306725" y="800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325" y="1028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620925" y="1028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849525" y="1028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078125" y="1028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306725" y="1028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20925" y="14288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49525" y="14288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078125" y="14288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306725" y="14288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20925" y="16574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849525" y="16574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078125" y="16574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1306725" y="16574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20925" y="18860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849525" y="18860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078125" y="18860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306725" y="18860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20925" y="21146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849525" y="21146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078125" y="21146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306725" y="211465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823725" y="17033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52325" y="17033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280925" y="17033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509525" y="17033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1823725" y="19319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052325" y="19319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280925" y="19319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2509525" y="19319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1823725" y="21605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052325" y="21605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80925" y="21605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509525" y="21605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590875" y="59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819475" y="59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048075" y="59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276675" y="59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590875" y="8232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819475" y="8232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3048075" y="8232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276675" y="8232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590875" y="1051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819475" y="1051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048075" y="1051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276675" y="1051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590875" y="1280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819475" y="1280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3048075" y="1280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276675" y="1280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834500" y="628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063100" y="6288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834500" y="857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2063100" y="8574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834500" y="10860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063100" y="10860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834500" y="131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063100" y="13146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495850" y="2982900"/>
            <a:ext cx="1143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724450" y="3840125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927250" y="4114663"/>
            <a:ext cx="9144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938528" y="3040050"/>
            <a:ext cx="457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694388" y="3005875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95850" y="29829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24450" y="29829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953050" y="29829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1181650" y="29829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410250" y="29829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95850" y="32115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724450" y="32115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953050" y="32115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181650" y="32115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410250" y="32115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495850" y="34401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24450" y="34401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953050" y="34401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181650" y="34401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410250" y="3440100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24450" y="38401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953050" y="38401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181650" y="38401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410250" y="38401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24450" y="40687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953050" y="40687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181650" y="40687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410250" y="40687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24450" y="42973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953050" y="42973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1181650" y="42973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1410250" y="42973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724450" y="45259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953050" y="45259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181650" y="45259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410250" y="45259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1927250" y="41146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155850" y="41146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2384450" y="41146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613050" y="41146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927250" y="43432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155850" y="43432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384450" y="43432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613050" y="43432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1927250" y="45718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2155850" y="45718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384450" y="45718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613050" y="457186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694400" y="300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923000" y="300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151600" y="300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380200" y="300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694400" y="3234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923000" y="3234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151600" y="3234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380200" y="3234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694400" y="3463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23000" y="3463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151600" y="3463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380200" y="3463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694400" y="3691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23000" y="3691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151600" y="3691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380200" y="3691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938025" y="3040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2166625" y="3040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938025" y="3268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166625" y="32686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1938025" y="3497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166625" y="3497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938025" y="372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2166625" y="3725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5538050" y="520113"/>
            <a:ext cx="1143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5766650" y="1377338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6969450" y="1651875"/>
            <a:ext cx="9144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6976872" y="577263"/>
            <a:ext cx="457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7736588" y="543088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5538050" y="5201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5766650" y="5201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5995250" y="520113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6223850" y="5201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6452450" y="520113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5538050" y="7487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5766650" y="748713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5995250" y="748713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223850" y="7487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6452450" y="7487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538050" y="9773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66650" y="9773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995250" y="9773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6223850" y="977313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6452450" y="977313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766650" y="13773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995250" y="137733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6223850" y="13773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6452450" y="13773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5766650" y="16059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5995250" y="16059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6223850" y="16059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6452450" y="16059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5766650" y="18345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5995250" y="18345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6223850" y="183453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6452450" y="183453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5766650" y="20631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995250" y="206313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6223850" y="206313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6452450" y="206313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6969450" y="1651875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7198050" y="1651875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7426650" y="1651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7655250" y="1651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6969450" y="1880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7198050" y="1880475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7426650" y="1880475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7655250" y="1880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6969450" y="2109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7198050" y="2109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7426650" y="2109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7655250" y="2109075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7736600" y="5430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7965200" y="5430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8193800" y="5430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8422400" y="5430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7736600" y="7716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7965200" y="7716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8193800" y="7716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8422400" y="7716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736600" y="10002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7965200" y="10002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8193800" y="10002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8422400" y="10002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7736600" y="12288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7965200" y="12288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8193800" y="12288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8422400" y="12288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6980225" y="5772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7208825" y="5772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6980225" y="8058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7208825" y="8058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6980225" y="1034488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7208825" y="10344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6980225" y="12630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7208825" y="1263088"/>
            <a:ext cx="228600" cy="22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5477550" y="2955050"/>
            <a:ext cx="1143000" cy="6858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5706150" y="3812275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6908950" y="4086813"/>
            <a:ext cx="914400" cy="6858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6922008" y="3012200"/>
            <a:ext cx="457200" cy="914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7676088" y="2978025"/>
            <a:ext cx="9144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5477550" y="29550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5706150" y="29550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5934750" y="29550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6163350" y="29550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6391950" y="29550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5477550" y="31836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5706150" y="31836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934750" y="31836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6163350" y="31836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6391950" y="31836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5477550" y="34122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706150" y="34122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934750" y="34122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6163350" y="34122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6391950" y="3412250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706150" y="3812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934750" y="3812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163350" y="3812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391950" y="38122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706150" y="4040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934750" y="4040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6163350" y="4040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391950" y="40408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5706150" y="4269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934750" y="4269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6163350" y="4269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6391950" y="42694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706150" y="4498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5934750" y="4498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6163350" y="4498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6391950" y="449807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6908950" y="40868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7137550" y="40868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7366150" y="40868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7594750" y="40868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6908950" y="43154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7137550" y="43154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7366150" y="43154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594750" y="43154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908950" y="45440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7137550" y="45440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366150" y="45440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7594750" y="4544013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7676100" y="29780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7904700" y="29780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8133300" y="29780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8361900" y="29780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676100" y="3206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7904700" y="3206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8133300" y="3206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8361900" y="32066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676100" y="3435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904700" y="3435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133300" y="3435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8361900" y="34352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7676100" y="3663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7904700" y="3663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8133300" y="3663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8361900" y="3663825"/>
            <a:ext cx="2286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6919725" y="30122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7148325" y="30122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6919725" y="32408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7148325" y="32408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919725" y="34694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7148325" y="34694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6919725" y="36980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7148325" y="3698025"/>
            <a:ext cx="228600" cy="228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4115375" y="898450"/>
            <a:ext cx="894900" cy="500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Stratified Sampling</a:t>
            </a:r>
            <a:endParaRPr b="1" sz="1100"/>
          </a:p>
        </p:txBody>
      </p:sp>
      <p:sp>
        <p:nvSpPr>
          <p:cNvPr id="395" name="Google Shape;395;p21"/>
          <p:cNvSpPr/>
          <p:nvPr/>
        </p:nvSpPr>
        <p:spPr>
          <a:xfrm>
            <a:off x="4170950" y="4100900"/>
            <a:ext cx="9144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4148237" y="3490350"/>
            <a:ext cx="894900" cy="500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Cluster</a:t>
            </a:r>
            <a:r>
              <a:rPr b="1" lang="en" sz="1100"/>
              <a:t> Sampling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