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3f853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3f853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3f8530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3f8530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3f8530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3f8530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3f8530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3f8530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3f8530a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3f8530a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faa3c3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faa3c3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faa3c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faa3c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faa3c3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faa3c3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faa3c3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faa3c3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faa3c3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9faa3c3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faa3c3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faa3c3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3f8530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3f8530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3f8530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3f8530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3f8530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3f8530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3f8530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3f8530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3f8530a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3f8530a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3f8530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3f8530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3f8530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3f8530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3f8530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3f8530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a3f8530a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a3f8530a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5.8: Estimation and Survey Quality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and Survey Mode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Internet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specify a frame and measure coverage of specific 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don’t use probability sampling – coverage is unknown since participants tend to be volunteers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Coverage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duplicates from the sampling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sampling frame with external data sources to check for missing units or subpopulations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 survey mode or modes that have high coverage for your target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multiple frames to form one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combining an SRS from a frame of landline numbers with an SRS from a frame of cellphone numbers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Error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Measurement error</a:t>
            </a:r>
            <a:r>
              <a:rPr lang="en"/>
              <a:t> </a:t>
            </a:r>
            <a:r>
              <a:rPr lang="en"/>
              <a:t>occurs</a:t>
            </a:r>
            <a:r>
              <a:rPr lang="en"/>
              <a:t> when a value reported by a respondent differs from the true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sources: confusion about the question meaning, calculation error, inaccurate estimation, omission of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metrics have a true underlying value (i.e. height, weight, income) while others do not (i.e. opinion, confidence level, mood)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usually impossible to address measurement error in the context of underlying states of being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Measurement Error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need to identify sources and prevalence of measurement error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identified through randomized experiments addressing different components of survey design (question, interviewers,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strategies for reducing measurement error (depending on type of survey):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clear questions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questions prior to releasing the survey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clear procedures for administering the survey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Hire good surveyors or interviewers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consistent training and supervision for interviewers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surveyors a reasonable workload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</a:t>
            </a:r>
            <a:r>
              <a:rPr lang="en"/>
              <a:t> Questions and Measurement Error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Respondents may not respond accurately to questions about sensitive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income, drug or alcohol use, crime or victimization, voting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mode can influence measurement error for sensitive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Respondents are more likely to respond honestly for self-administered surveys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improvement for interview-based surveys: </a:t>
            </a:r>
            <a:r>
              <a:rPr b="1" lang="en"/>
              <a:t>randomized response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best for “Yes” and “No”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Respondents are randomly asked either a </a:t>
            </a:r>
            <a:r>
              <a:rPr lang="en"/>
              <a:t>neutral</a:t>
            </a:r>
            <a:r>
              <a:rPr lang="en"/>
              <a:t> question or a </a:t>
            </a:r>
            <a:r>
              <a:rPr lang="en"/>
              <a:t>sensitive</a:t>
            </a:r>
            <a:r>
              <a:rPr lang="en"/>
              <a:t> question (without the interviewer’s knowledge)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probability of being asked each question and the probability of responding “Yes” or “No” to the neutral question is known, we can estimate the </a:t>
            </a:r>
            <a:r>
              <a:rPr lang="en"/>
              <a:t>proportion</a:t>
            </a:r>
            <a:r>
              <a:rPr lang="en"/>
              <a:t> of “Yes” or “No” responses to the sensitive question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Error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Processing error</a:t>
            </a:r>
            <a:r>
              <a:rPr lang="en"/>
              <a:t> is any error that occurs due to data entry or editing.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sources: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entry clerk transcribing the wrong response into a database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ended questions – a respondent may give multiple responses </a:t>
            </a:r>
            <a:r>
              <a:rPr lang="en"/>
              <a:t>which</a:t>
            </a:r>
            <a:r>
              <a:rPr lang="en"/>
              <a:t> must be classified/coded as a single response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Flawed imputation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processing error can be reduced through editing and cleaning once data is collected.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Survey Quality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Survey Quality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6"/>
                </a:highlight>
              </a:rPr>
              <a:t>Total Survey Error = Sampling Error + Nonresponse Error + Coverage Error + Measurement Error + Processing Error</a:t>
            </a:r>
            <a:endParaRPr b="1"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Higher total survey quality means </a:t>
            </a:r>
            <a:r>
              <a:rPr b="1" lang="en" sz="1700"/>
              <a:t>minimizing total survey error</a:t>
            </a:r>
            <a:r>
              <a:rPr lang="en" sz="1700"/>
              <a:t> – most easily improved at the design stage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Once released, the quality of results should be communicated to users. This may include:</a:t>
            </a:r>
            <a:endParaRPr sz="1700"/>
          </a:p>
          <a:p>
            <a:pPr indent="-3365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Type of sample</a:t>
            </a:r>
            <a:endParaRPr sz="1700"/>
          </a:p>
          <a:p>
            <a:pPr indent="-3365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Sources of sampling and nonsampling error</a:t>
            </a:r>
            <a:endParaRPr sz="1700"/>
          </a:p>
          <a:p>
            <a:pPr indent="-3365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sample size</a:t>
            </a:r>
            <a:endParaRPr sz="1700"/>
          </a:p>
          <a:p>
            <a:pPr indent="-3365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Nonresponse rates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/>
              <a:t>How can we tell if our survey is high quality? What are some potential inaccuracies in data resulting from surveys, and what causes them?</a:t>
            </a:r>
            <a:endParaRPr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Define and identify sources of measurement, coverage, and processing error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Assess survey quality using the concept of total survey error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10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Applications in R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Quality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purpose of the survey, there are many different ways to define and assess quality: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Relevance</a:t>
            </a:r>
            <a:r>
              <a:rPr lang="en"/>
              <a:t> – results must meet an identified need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Accuracy</a:t>
            </a:r>
            <a:r>
              <a:rPr lang="en"/>
              <a:t> – Estimates must be close to the true </a:t>
            </a:r>
            <a:r>
              <a:rPr lang="en"/>
              <a:t>population</a:t>
            </a:r>
            <a:r>
              <a:rPr lang="en"/>
              <a:t> quantities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Timeliness</a:t>
            </a:r>
            <a:r>
              <a:rPr lang="en"/>
              <a:t> – Results must be available and distributed quickly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Accessibility</a:t>
            </a:r>
            <a:r>
              <a:rPr lang="en"/>
              <a:t> – Data and results must be accessible to users in an interpretable fashion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Quality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Comparability</a:t>
            </a:r>
            <a:r>
              <a:rPr lang="en"/>
              <a:t> – Surveys that are intended for comparison with other surveys (i.e. over time or between regions) must be designed and conducted </a:t>
            </a:r>
            <a:r>
              <a:rPr lang="en"/>
              <a:t>such that estimate comparisons are meaningful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Coherence</a:t>
            </a:r>
            <a:r>
              <a:rPr lang="en"/>
              <a:t> – Common definitions and standards should be used when data comes from different sources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Completeness</a:t>
            </a:r>
            <a:r>
              <a:rPr lang="en"/>
              <a:t> – Statistics should be available for all areas of identified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700">
                <a:highlight>
                  <a:schemeClr val="accent6"/>
                </a:highlight>
              </a:rPr>
              <a:t>Improving quality means maximizing measures of quality while minimizing errors</a:t>
            </a:r>
            <a:endParaRPr b="1" i="1" sz="17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Error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Coverage error</a:t>
            </a:r>
            <a:r>
              <a:rPr lang="en"/>
              <a:t> occurs when the sampling frame does not match the target 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Undercoverage is most common, i.e. some of the population is missing from the sampling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Coverage bias</a:t>
            </a:r>
            <a:r>
              <a:rPr lang="en"/>
              <a:t> occurs when coverage error causes sample estimates to differ from the population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is low when coverage error is low or when the means of the covered and uncovered populations are similar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Coverage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difficult to measure coverage, since if missing populations were easily identifiable and accessible they would already be included in the frame.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Ways to assess coverage:</a:t>
            </a:r>
            <a:endParaRPr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estimates of demographic characteristics to known values from the population</a:t>
            </a:r>
            <a:endParaRPr sz="16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example, if your frame contains 75% men and 25% women, it is likely that women are undercovered</a:t>
            </a:r>
            <a:endParaRPr sz="1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coverage rate or estimates with an external study or data source</a:t>
            </a:r>
            <a:endParaRPr sz="16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example, coverage of households with infants could be assessed by comparing the sampling frame with recent birth records in the area of interest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and Survey Mode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Survey mode</a:t>
            </a:r>
            <a:r>
              <a:rPr lang="en"/>
              <a:t> refers to the medium in which the survey is conducted – online, </a:t>
            </a:r>
            <a:r>
              <a:rPr lang="en"/>
              <a:t>telephone, mail,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Geography-based frames tend to have the highest coverage, but are also the most expensive (may require in-person interview)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modes have different coverage issues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and Survey Mode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Mail or email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frame is generally a list of addresses – coverage depends on accuracy and completeness of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may have moved or changed email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Excludes people who don’t use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Telephone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frame is either a list of phone numbers from a directory or random digit dialing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Coverage is difficult to track for cellphone-only households, which tend to differ from those with landlines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