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FEF1670-4943-4A63-A7C3-F1EFCD42EE63}">
  <a:tblStyle styleId="{8FEF1670-4943-4A63-A7C3-F1EFCD42EE63}"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16" Type="http://schemas.openxmlformats.org/officeDocument/2006/relationships/slide" Target="slides/slide10.xml"/><Relationship Id="rId38" Type="http://schemas.openxmlformats.org/officeDocument/2006/relationships/slide" Target="slides/slide32.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10b11d5601e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10b11d5601e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1134346cff6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1134346cff6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Given the complexity of the survey design, we have to account for aspects of both cluster sampling AND stratified sampling. We will have variation between strata, variation between clusters within strata, and variation within clusters</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1134346cff6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1134346cff6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6" name="Shape 116"/>
        <p:cNvGrpSpPr/>
        <p:nvPr/>
      </p:nvGrpSpPr>
      <p:grpSpPr>
        <a:xfrm>
          <a:off x="0" y="0"/>
          <a:ext cx="0" cy="0"/>
          <a:chOff x="0" y="0"/>
          <a:chExt cx="0" cy="0"/>
        </a:xfrm>
      </p:grpSpPr>
      <p:sp>
        <p:nvSpPr>
          <p:cNvPr id="117" name="Google Shape;117;g1134346cff6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8" name="Google Shape;118;g1134346cff6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prompt students to pull up documentation for svydesign() (?svydesign) to follow along</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0b11d5601e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0b11d5601e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1134346cff6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1134346cff6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There are many more arguments than this, but these are the ones specific to our examples and lab.</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1134346cff6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1134346cff6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1134346cff6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1134346cff6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1134346cff6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1134346cff6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134346cff6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134346cff6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1134346cff6_0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1134346cff6_0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 name="Shape 57"/>
        <p:cNvGrpSpPr/>
        <p:nvPr/>
      </p:nvGrpSpPr>
      <p:grpSpPr>
        <a:xfrm>
          <a:off x="0" y="0"/>
          <a:ext cx="0" cy="0"/>
          <a:chOff x="0" y="0"/>
          <a:chExt cx="0" cy="0"/>
        </a:xfrm>
      </p:grpSpPr>
      <p:sp>
        <p:nvSpPr>
          <p:cNvPr id="58" name="Google Shape;58;g10b11d5601e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 name="Google Shape;59;g10b11d5601e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10b11d5601e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10b11d5601e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1137d17a14c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1137d17a14c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7" name="Shape 187"/>
        <p:cNvGrpSpPr/>
        <p:nvPr/>
      </p:nvGrpSpPr>
      <p:grpSpPr>
        <a:xfrm>
          <a:off x="0" y="0"/>
          <a:ext cx="0" cy="0"/>
          <a:chOff x="0" y="0"/>
          <a:chExt cx="0" cy="0"/>
        </a:xfrm>
      </p:grpSpPr>
      <p:sp>
        <p:nvSpPr>
          <p:cNvPr id="188" name="Google Shape;188;g1134346cff6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9" name="Google Shape;189;g1134346cff6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3" name="Shape 193"/>
        <p:cNvGrpSpPr/>
        <p:nvPr/>
      </p:nvGrpSpPr>
      <p:grpSpPr>
        <a:xfrm>
          <a:off x="0" y="0"/>
          <a:ext cx="0" cy="0"/>
          <a:chOff x="0" y="0"/>
          <a:chExt cx="0" cy="0"/>
        </a:xfrm>
      </p:grpSpPr>
      <p:sp>
        <p:nvSpPr>
          <p:cNvPr id="194" name="Google Shape;194;g1137d17a14c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5" name="Google Shape;195;g1137d17a14c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1134346cff6_0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1" name="Google Shape;201;g1134346cff6_0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4" name="Shape 204"/>
        <p:cNvGrpSpPr/>
        <p:nvPr/>
      </p:nvGrpSpPr>
      <p:grpSpPr>
        <a:xfrm>
          <a:off x="0" y="0"/>
          <a:ext cx="0" cy="0"/>
          <a:chOff x="0" y="0"/>
          <a:chExt cx="0" cy="0"/>
        </a:xfrm>
      </p:grpSpPr>
      <p:sp>
        <p:nvSpPr>
          <p:cNvPr id="205" name="Google Shape;205;g1134346cff6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6" name="Google Shape;206;g1134346cff6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1134346cff6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2" name="Google Shape;212;g1134346cff6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1134346cff6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1134346cff6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1134346cff6_0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3" name="Google Shape;223;g1134346cff6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1134346cff6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1134346cff6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10b11d5601e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10b11d5601e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4" name="Shape 234"/>
        <p:cNvGrpSpPr/>
        <p:nvPr/>
      </p:nvGrpSpPr>
      <p:grpSpPr>
        <a:xfrm>
          <a:off x="0" y="0"/>
          <a:ext cx="0" cy="0"/>
          <a:chOff x="0" y="0"/>
          <a:chExt cx="0" cy="0"/>
        </a:xfrm>
      </p:grpSpPr>
      <p:sp>
        <p:nvSpPr>
          <p:cNvPr id="235" name="Google Shape;235;g1137d17a14c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6" name="Google Shape;236;g1137d17a14c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g1137d17a14c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2" name="Google Shape;242;g1137d17a14c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g10b11d5601e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8" name="Google Shape;248;g10b11d5601e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1134346cff6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1134346cff6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1134346cff6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1134346cff6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1137d17a14c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1137d17a14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1134346cff6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1134346cff6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1134346cff6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1134346cff6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134346cff6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134346cff6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NOTE: After this slide, instruct students to open up the documentation for the yrbs data set (</a:t>
            </a:r>
            <a:r>
              <a:rPr i="1" lang="en"/>
              <a:t>data/yrbs.pdf). </a:t>
            </a:r>
            <a:r>
              <a:rPr lang="en"/>
              <a:t>Ask them to identify the PSUs, SSUs, and TSUs, and what types of sampling were used. Answers on the following slide.</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nvSpPr>
        <p:spPr>
          <a:xfrm>
            <a:off x="464108" y="896975"/>
            <a:ext cx="8520600" cy="20526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rPr lang="en" sz="5200">
                <a:solidFill>
                  <a:srgbClr val="000000"/>
                </a:solidFill>
              </a:rPr>
              <a:t>Module 5: Sampling</a:t>
            </a:r>
            <a:endParaRPr sz="5200">
              <a:solidFill>
                <a:srgbClr val="000000"/>
              </a:solidFill>
            </a:endParaRPr>
          </a:p>
        </p:txBody>
      </p:sp>
      <p:sp>
        <p:nvSpPr>
          <p:cNvPr id="55" name="Google Shape;55;p13"/>
          <p:cNvSpPr txBox="1"/>
          <p:nvPr/>
        </p:nvSpPr>
        <p:spPr>
          <a:xfrm>
            <a:off x="464100" y="294957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115000"/>
              </a:lnSpc>
              <a:spcBef>
                <a:spcPts val="0"/>
              </a:spcBef>
              <a:spcAft>
                <a:spcPts val="0"/>
              </a:spcAft>
              <a:buNone/>
            </a:pPr>
            <a:r>
              <a:rPr b="1" lang="en" sz="1800">
                <a:solidFill>
                  <a:schemeClr val="dk2"/>
                </a:solidFill>
              </a:rPr>
              <a:t>5.10: Applications in R</a:t>
            </a:r>
            <a:endParaRPr b="1" sz="1800">
              <a:solidFill>
                <a:schemeClr val="dk2"/>
              </a:solidFill>
            </a:endParaRPr>
          </a:p>
        </p:txBody>
      </p:sp>
      <p:sp>
        <p:nvSpPr>
          <p:cNvPr id="56" name="Google Shape;56;p13"/>
          <p:cNvSpPr txBox="1"/>
          <p:nvPr/>
        </p:nvSpPr>
        <p:spPr>
          <a:xfrm>
            <a:off x="464100" y="4444025"/>
            <a:ext cx="8520600" cy="792600"/>
          </a:xfrm>
          <a:prstGeom prst="rect">
            <a:avLst/>
          </a:prstGeom>
          <a:noFill/>
          <a:ln>
            <a:noFill/>
          </a:ln>
        </p:spPr>
        <p:txBody>
          <a:bodyPr anchorCtr="0" anchor="t" bIns="91425" lIns="91425" spcFirstLastPara="1" rIns="91425" wrap="square" tIns="91425">
            <a:normAutofit/>
          </a:bodyPr>
          <a:lstStyle/>
          <a:p>
            <a:pPr indent="0" lvl="0" marL="0" rtl="0" algn="ctr">
              <a:lnSpc>
                <a:spcPct val="80000"/>
              </a:lnSpc>
              <a:spcBef>
                <a:spcPts val="0"/>
              </a:spcBef>
              <a:spcAft>
                <a:spcPts val="0"/>
              </a:spcAft>
              <a:buNone/>
            </a:pPr>
            <a:r>
              <a:rPr lang="en" sz="1679">
                <a:solidFill>
                  <a:srgbClr val="595959"/>
                </a:solidFill>
              </a:rPr>
              <a:t>Annie Collins</a:t>
            </a:r>
            <a:endParaRPr sz="1580">
              <a:solidFill>
                <a:srgbClr val="595959"/>
              </a:solidFill>
            </a:endParaRPr>
          </a:p>
          <a:p>
            <a:pPr indent="0" lvl="0" marL="0" rtl="0" algn="ctr">
              <a:lnSpc>
                <a:spcPct val="80000"/>
              </a:lnSpc>
              <a:spcBef>
                <a:spcPts val="0"/>
              </a:spcBef>
              <a:spcAft>
                <a:spcPts val="0"/>
              </a:spcAft>
              <a:buNone/>
            </a:pPr>
            <a:r>
              <a:rPr lang="en" sz="1679">
                <a:solidFill>
                  <a:srgbClr val="595959"/>
                </a:solidFill>
              </a:rPr>
              <a:t>Data Sciences Institute, University of Toronto</a:t>
            </a:r>
            <a:endParaRPr sz="1679">
              <a:solidFill>
                <a:srgbClr val="595959"/>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Sets: </a:t>
            </a:r>
            <a:r>
              <a:rPr lang="en">
                <a:latin typeface="Courier New"/>
                <a:ea typeface="Courier New"/>
                <a:cs typeface="Courier New"/>
                <a:sym typeface="Courier New"/>
              </a:rPr>
              <a:t>yrbs</a:t>
            </a:r>
            <a:endParaRPr>
              <a:latin typeface="Courier New"/>
              <a:ea typeface="Courier New"/>
              <a:cs typeface="Courier New"/>
              <a:sym typeface="Courier New"/>
            </a:endParaRPr>
          </a:p>
        </p:txBody>
      </p:sp>
      <p:sp>
        <p:nvSpPr>
          <p:cNvPr id="109" name="Google Shape;109;p22"/>
          <p:cNvSpPr txBox="1"/>
          <p:nvPr>
            <p:ph idx="1" type="body"/>
          </p:nvPr>
        </p:nvSpPr>
        <p:spPr>
          <a:xfrm>
            <a:off x="311700" y="1152475"/>
            <a:ext cx="57621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PSU: counties, sub areas of large counties, or groups of smaller, </a:t>
            </a:r>
            <a:r>
              <a:rPr lang="en"/>
              <a:t>adjacent</a:t>
            </a:r>
            <a:r>
              <a:rPr lang="en"/>
              <a:t> counties</a:t>
            </a:r>
            <a:endParaRPr/>
          </a:p>
          <a:p>
            <a:pPr indent="-342900" lvl="0" marL="457200" rtl="0" algn="l">
              <a:spcBef>
                <a:spcPts val="0"/>
              </a:spcBef>
              <a:spcAft>
                <a:spcPts val="0"/>
              </a:spcAft>
              <a:buSzPts val="1800"/>
              <a:buChar char="●"/>
            </a:pPr>
            <a:r>
              <a:rPr lang="en"/>
              <a:t>SSUs: schools</a:t>
            </a:r>
            <a:endParaRPr/>
          </a:p>
          <a:p>
            <a:pPr indent="-342900" lvl="0" marL="457200" rtl="0" algn="l">
              <a:spcBef>
                <a:spcPts val="0"/>
              </a:spcBef>
              <a:spcAft>
                <a:spcPts val="0"/>
              </a:spcAft>
              <a:buSzPts val="1800"/>
              <a:buChar char="●"/>
            </a:pPr>
            <a:r>
              <a:rPr lang="en"/>
              <a:t>TSUs: classrooms</a:t>
            </a:r>
            <a:endParaRPr/>
          </a:p>
          <a:p>
            <a:pPr indent="-342900" lvl="0" marL="457200" rtl="0" algn="l">
              <a:spcBef>
                <a:spcPts val="0"/>
              </a:spcBef>
              <a:spcAft>
                <a:spcPts val="0"/>
              </a:spcAft>
              <a:buSzPts val="1800"/>
              <a:buChar char="●"/>
            </a:pPr>
            <a:r>
              <a:rPr lang="en"/>
              <a:t>Observational units: students</a:t>
            </a:r>
            <a:endParaRPr/>
          </a:p>
          <a:p>
            <a:pPr indent="0" lvl="0" marL="0" rtl="0" algn="l">
              <a:spcBef>
                <a:spcPts val="1200"/>
              </a:spcBef>
              <a:spcAft>
                <a:spcPts val="0"/>
              </a:spcAft>
              <a:buNone/>
            </a:pPr>
            <a:r>
              <a:rPr lang="en"/>
              <a:t>Three-stage cluster sample:</a:t>
            </a:r>
            <a:endParaRPr/>
          </a:p>
          <a:p>
            <a:pPr indent="-342900" lvl="0" marL="457200" rtl="0" algn="l">
              <a:spcBef>
                <a:spcPts val="1200"/>
              </a:spcBef>
              <a:spcAft>
                <a:spcPts val="0"/>
              </a:spcAft>
              <a:buSzPts val="1800"/>
              <a:buAutoNum type="arabicPeriod"/>
            </a:pPr>
            <a:r>
              <a:rPr lang="en"/>
              <a:t>Stratified sampling</a:t>
            </a:r>
            <a:endParaRPr/>
          </a:p>
          <a:p>
            <a:pPr indent="-342900" lvl="0" marL="457200" rtl="0" algn="l">
              <a:spcBef>
                <a:spcPts val="0"/>
              </a:spcBef>
              <a:spcAft>
                <a:spcPts val="0"/>
              </a:spcAft>
              <a:buSzPts val="1800"/>
              <a:buAutoNum type="arabicPeriod"/>
            </a:pPr>
            <a:r>
              <a:rPr lang="en"/>
              <a:t>Probability-proportional-to-size sampling</a:t>
            </a:r>
            <a:endParaRPr/>
          </a:p>
          <a:p>
            <a:pPr indent="-342900" lvl="0" marL="457200" rtl="0" algn="l">
              <a:spcBef>
                <a:spcPts val="0"/>
              </a:spcBef>
              <a:spcAft>
                <a:spcPts val="0"/>
              </a:spcAft>
              <a:buSzPts val="1800"/>
              <a:buAutoNum type="arabicPeriod"/>
            </a:pPr>
            <a:r>
              <a:rPr lang="en"/>
              <a:t>Simple random sampling</a:t>
            </a:r>
            <a:endParaRPr/>
          </a:p>
        </p:txBody>
      </p:sp>
      <p:pic>
        <p:nvPicPr>
          <p:cNvPr id="110" name="Google Shape;110;p22"/>
          <p:cNvPicPr preferRelativeResize="0"/>
          <p:nvPr/>
        </p:nvPicPr>
        <p:blipFill>
          <a:blip r:embed="rId3">
            <a:alphaModFix/>
          </a:blip>
          <a:stretch>
            <a:fillRect/>
          </a:stretch>
        </p:blipFill>
        <p:spPr>
          <a:xfrm>
            <a:off x="6073849" y="0"/>
            <a:ext cx="3070151" cy="5143499"/>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Courier New"/>
                <a:ea typeface="Courier New"/>
                <a:cs typeface="Courier New"/>
                <a:sym typeface="Courier New"/>
              </a:rPr>
              <a:t>s</a:t>
            </a:r>
            <a:r>
              <a:rPr lang="en">
                <a:latin typeface="Courier New"/>
                <a:ea typeface="Courier New"/>
                <a:cs typeface="Courier New"/>
                <a:sym typeface="Courier New"/>
              </a:rPr>
              <a:t>urvey</a:t>
            </a:r>
            <a:r>
              <a:rPr lang="en"/>
              <a:t> Functions: Set Up</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survey.design</a:t>
            </a:r>
            <a:r>
              <a:rPr lang="en"/>
              <a:t> Objects</a:t>
            </a:r>
            <a:endParaRPr/>
          </a:p>
        </p:txBody>
      </p:sp>
      <p:sp>
        <p:nvSpPr>
          <p:cNvPr id="121" name="Google Shape;121;p24"/>
          <p:cNvSpPr txBox="1"/>
          <p:nvPr>
            <p:ph idx="1" type="body"/>
          </p:nvPr>
        </p:nvSpPr>
        <p:spPr>
          <a:xfrm>
            <a:off x="311700" y="2382625"/>
            <a:ext cx="8520600" cy="218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survey.design objects contain survey data AND information about the sampling methodology used to collect it</a:t>
            </a:r>
            <a:endParaRPr/>
          </a:p>
          <a:p>
            <a:pPr indent="-342900" lvl="0" marL="457200" rtl="0" algn="l">
              <a:spcBef>
                <a:spcPts val="1200"/>
              </a:spcBef>
              <a:spcAft>
                <a:spcPts val="0"/>
              </a:spcAft>
              <a:buSzPts val="1800"/>
              <a:buChar char="●"/>
            </a:pPr>
            <a:r>
              <a:rPr lang="en">
                <a:latin typeface="Courier New"/>
                <a:ea typeface="Courier New"/>
                <a:cs typeface="Courier New"/>
                <a:sym typeface="Courier New"/>
              </a:rPr>
              <a:t>survey</a:t>
            </a:r>
            <a:r>
              <a:rPr lang="en"/>
              <a:t> package functions work with </a:t>
            </a:r>
            <a:r>
              <a:rPr lang="en"/>
              <a:t>survey.design</a:t>
            </a:r>
            <a:r>
              <a:rPr lang="en"/>
              <a:t> objects, similar to tibbles or data frames in other packages</a:t>
            </a:r>
            <a:endParaRPr/>
          </a:p>
          <a:p>
            <a:pPr indent="-342900" lvl="0" marL="457200" rtl="0" algn="l">
              <a:spcBef>
                <a:spcPts val="0"/>
              </a:spcBef>
              <a:spcAft>
                <a:spcPts val="0"/>
              </a:spcAft>
              <a:buSzPts val="1800"/>
              <a:buChar char="●"/>
            </a:pPr>
            <a:r>
              <a:rPr lang="en"/>
              <a:t>Created using the </a:t>
            </a:r>
            <a:r>
              <a:rPr lang="en">
                <a:latin typeface="Courier New"/>
                <a:ea typeface="Courier New"/>
                <a:cs typeface="Courier New"/>
                <a:sym typeface="Courier New"/>
              </a:rPr>
              <a:t>svydesign()</a:t>
            </a:r>
            <a:r>
              <a:rPr lang="en"/>
              <a:t> function</a:t>
            </a:r>
            <a:endParaRPr>
              <a:latin typeface="Courier New"/>
              <a:ea typeface="Courier New"/>
              <a:cs typeface="Courier New"/>
              <a:sym typeface="Courier New"/>
            </a:endParaRPr>
          </a:p>
        </p:txBody>
      </p:sp>
      <p:sp>
        <p:nvSpPr>
          <p:cNvPr id="122" name="Google Shape;122;p24"/>
          <p:cNvSpPr/>
          <p:nvPr/>
        </p:nvSpPr>
        <p:spPr>
          <a:xfrm>
            <a:off x="679200" y="1152475"/>
            <a:ext cx="7785600" cy="10503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b="1" lang="en" sz="1800">
                <a:solidFill>
                  <a:schemeClr val="dk1"/>
                </a:solidFill>
              </a:rPr>
              <a:t>survey.design</a:t>
            </a:r>
            <a:r>
              <a:rPr lang="en" sz="1800">
                <a:solidFill>
                  <a:schemeClr val="dk1"/>
                </a:solidFill>
              </a:rPr>
              <a:t> objects combines a data frame and all the survey design information needed to analyse it</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urier New"/>
                <a:ea typeface="Courier New"/>
                <a:cs typeface="Courier New"/>
                <a:sym typeface="Courier New"/>
              </a:rPr>
              <a:t>svydesign()</a:t>
            </a:r>
            <a:endParaRPr>
              <a:latin typeface="Courier New"/>
              <a:ea typeface="Courier New"/>
              <a:cs typeface="Courier New"/>
              <a:sym typeface="Courier New"/>
            </a:endParaRPr>
          </a:p>
        </p:txBody>
      </p:sp>
      <p:sp>
        <p:nvSpPr>
          <p:cNvPr id="128" name="Google Shape;128;p25"/>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b="1" lang="en" sz="1600">
                <a:latin typeface="Courier New"/>
                <a:ea typeface="Courier New"/>
                <a:cs typeface="Courier New"/>
                <a:sym typeface="Courier New"/>
              </a:rPr>
              <a:t>svydesign()</a:t>
            </a:r>
            <a:r>
              <a:rPr b="1" lang="en" sz="1600"/>
              <a:t> specifies and creates and survey.design object</a:t>
            </a:r>
            <a:endParaRPr b="1" sz="1600"/>
          </a:p>
          <a:p>
            <a:pPr indent="0" lvl="0" marL="0" rtl="0" algn="ctr">
              <a:spcBef>
                <a:spcPts val="0"/>
              </a:spcBef>
              <a:spcAft>
                <a:spcPts val="0"/>
              </a:spcAft>
              <a:buNone/>
            </a:pPr>
            <a:r>
              <a:t/>
            </a:r>
            <a:endParaRPr b="1" sz="1600"/>
          </a:p>
          <a:p>
            <a:pPr indent="0" lvl="0" marL="0" rtl="0" algn="l">
              <a:spcBef>
                <a:spcPts val="0"/>
              </a:spcBef>
              <a:spcAft>
                <a:spcPts val="0"/>
              </a:spcAft>
              <a:buNone/>
            </a:pPr>
            <a:r>
              <a:rPr b="1" lang="en" sz="1600"/>
              <a:t>Input</a:t>
            </a:r>
            <a:r>
              <a:rPr lang="en" sz="1600"/>
              <a:t>: a data frame and arguments </a:t>
            </a:r>
            <a:r>
              <a:rPr lang="en" sz="1600"/>
              <a:t>specifying</a:t>
            </a:r>
            <a:r>
              <a:rPr lang="en" sz="1600"/>
              <a:t> sampling design elements</a:t>
            </a:r>
            <a:endParaRPr sz="1600"/>
          </a:p>
          <a:p>
            <a:pPr indent="0" lvl="0" marL="0" rtl="0" algn="l">
              <a:spcBef>
                <a:spcPts val="0"/>
              </a:spcBef>
              <a:spcAft>
                <a:spcPts val="0"/>
              </a:spcAft>
              <a:buNone/>
            </a:pPr>
            <a:r>
              <a:rPr b="1" lang="en" sz="1600"/>
              <a:t>Output</a:t>
            </a:r>
            <a:r>
              <a:rPr lang="en" sz="1600"/>
              <a:t>: an object of type survey.design</a:t>
            </a:r>
            <a:endParaRPr sz="1600"/>
          </a:p>
          <a:p>
            <a:pPr indent="0" lvl="0" marL="0" rtl="0" algn="l">
              <a:spcBef>
                <a:spcPts val="1200"/>
              </a:spcBef>
              <a:spcAft>
                <a:spcPts val="1200"/>
              </a:spcAft>
              <a:buNone/>
            </a:pPr>
            <a:r>
              <a:rPr lang="en" sz="1600"/>
              <a:t>s</a:t>
            </a:r>
            <a:r>
              <a:rPr lang="en" sz="1600"/>
              <a:t>urvey.design objects take the form of nested lists. The </a:t>
            </a:r>
            <a:r>
              <a:rPr b="1" lang="en" sz="1600">
                <a:latin typeface="Courier New"/>
                <a:ea typeface="Courier New"/>
                <a:cs typeface="Courier New"/>
                <a:sym typeface="Courier New"/>
              </a:rPr>
              <a:t>summary()</a:t>
            </a:r>
            <a:r>
              <a:rPr lang="en" sz="1600"/>
              <a:t> function (base R) can be useful for recalling the sampling design details of a given survey.design object</a:t>
            </a:r>
            <a:endParaRPr sz="1600"/>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2515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Courier New"/>
                <a:ea typeface="Courier New"/>
                <a:cs typeface="Courier New"/>
                <a:sym typeface="Courier New"/>
              </a:rPr>
              <a:t>svydesign()</a:t>
            </a:r>
            <a:endParaRPr>
              <a:latin typeface="Courier New"/>
              <a:ea typeface="Courier New"/>
              <a:cs typeface="Courier New"/>
              <a:sym typeface="Courier New"/>
            </a:endParaRPr>
          </a:p>
          <a:p>
            <a:pPr indent="0" lvl="0" marL="0" rtl="0" algn="l">
              <a:spcBef>
                <a:spcPts val="0"/>
              </a:spcBef>
              <a:spcAft>
                <a:spcPts val="0"/>
              </a:spcAft>
              <a:buNone/>
            </a:pPr>
            <a:r>
              <a:t/>
            </a:r>
            <a:endParaRPr/>
          </a:p>
        </p:txBody>
      </p:sp>
      <p:graphicFrame>
        <p:nvGraphicFramePr>
          <p:cNvPr id="134" name="Google Shape;134;p26"/>
          <p:cNvGraphicFramePr/>
          <p:nvPr/>
        </p:nvGraphicFramePr>
        <p:xfrm>
          <a:off x="952500" y="1105758"/>
          <a:ext cx="3000000" cy="3000000"/>
        </p:xfrm>
        <a:graphic>
          <a:graphicData uri="http://schemas.openxmlformats.org/drawingml/2006/table">
            <a:tbl>
              <a:tblPr>
                <a:noFill/>
                <a:tableStyleId>{8FEF1670-4943-4A63-A7C3-F1EFCD42EE63}</a:tableStyleId>
              </a:tblPr>
              <a:tblGrid>
                <a:gridCol w="1507975"/>
                <a:gridCol w="5731025"/>
              </a:tblGrid>
              <a:tr h="358375">
                <a:tc>
                  <a:txBody>
                    <a:bodyPr/>
                    <a:lstStyle/>
                    <a:p>
                      <a:pPr indent="0" lvl="0" marL="0" rtl="0" algn="l">
                        <a:spcBef>
                          <a:spcPts val="0"/>
                        </a:spcBef>
                        <a:spcAft>
                          <a:spcPts val="0"/>
                        </a:spcAft>
                        <a:buNone/>
                      </a:pPr>
                      <a:r>
                        <a:rPr b="1" lang="en"/>
                        <a:t>Argument</a:t>
                      </a:r>
                      <a:endParaRPr b="1"/>
                    </a:p>
                  </a:txBody>
                  <a:tcPr marT="91425" marB="91425" marR="91425" marL="91425">
                    <a:solidFill>
                      <a:schemeClr val="lt2"/>
                    </a:solidFill>
                  </a:tcPr>
                </a:tc>
                <a:tc>
                  <a:txBody>
                    <a:bodyPr/>
                    <a:lstStyle/>
                    <a:p>
                      <a:pPr indent="0" lvl="0" marL="0" rtl="0" algn="l">
                        <a:spcBef>
                          <a:spcPts val="0"/>
                        </a:spcBef>
                        <a:spcAft>
                          <a:spcPts val="0"/>
                        </a:spcAft>
                        <a:buNone/>
                      </a:pPr>
                      <a:r>
                        <a:rPr b="1" lang="en"/>
                        <a:t>Description</a:t>
                      </a:r>
                      <a:endParaRPr b="1"/>
                    </a:p>
                  </a:txBody>
                  <a:tcPr marT="91425" marB="91425" marR="91425" marL="91425">
                    <a:solidFill>
                      <a:schemeClr val="lt2"/>
                    </a:solidFill>
                  </a:tcPr>
                </a:tc>
              </a:tr>
              <a:tr h="455825">
                <a:tc>
                  <a:txBody>
                    <a:bodyPr/>
                    <a:lstStyle/>
                    <a:p>
                      <a:pPr indent="0" lvl="0" marL="0" rtl="0" algn="l">
                        <a:spcBef>
                          <a:spcPts val="0"/>
                        </a:spcBef>
                        <a:spcAft>
                          <a:spcPts val="0"/>
                        </a:spcAft>
                        <a:buNone/>
                      </a:pPr>
                      <a:r>
                        <a:rPr lang="en"/>
                        <a:t>ids</a:t>
                      </a:r>
                      <a:endParaRPr/>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chemeClr val="dk1"/>
                          </a:solidFill>
                        </a:rPr>
                        <a:t>Required</a:t>
                      </a:r>
                      <a:r>
                        <a:rPr lang="en">
                          <a:solidFill>
                            <a:schemeClr val="dk1"/>
                          </a:solidFill>
                        </a:rPr>
                        <a:t>; no default</a:t>
                      </a:r>
                      <a:endParaRPr/>
                    </a:p>
                    <a:p>
                      <a:pPr indent="0" lvl="0" marL="0" rtl="0" algn="l">
                        <a:spcBef>
                          <a:spcPts val="0"/>
                        </a:spcBef>
                        <a:spcAft>
                          <a:spcPts val="0"/>
                        </a:spcAft>
                        <a:buNone/>
                      </a:pPr>
                      <a:r>
                        <a:rPr lang="en"/>
                        <a:t>Indicates cluster IDs from highest level to lowest level</a:t>
                      </a:r>
                      <a:endParaRPr/>
                    </a:p>
                    <a:p>
                      <a:pPr indent="0" lvl="0" marL="0" rtl="0" algn="l">
                        <a:spcBef>
                          <a:spcPts val="0"/>
                        </a:spcBef>
                        <a:spcAft>
                          <a:spcPts val="0"/>
                        </a:spcAft>
                        <a:buNone/>
                      </a:pPr>
                      <a:r>
                        <a:rPr lang="en"/>
                        <a:t>~0 indicates no </a:t>
                      </a:r>
                      <a:r>
                        <a:rPr lang="en"/>
                        <a:t>clusters</a:t>
                      </a:r>
                      <a:endParaRPr/>
                    </a:p>
                  </a:txBody>
                  <a:tcPr marT="91425" marB="91425" marR="91425" marL="91425"/>
                </a:tc>
              </a:tr>
              <a:tr h="455825">
                <a:tc>
                  <a:txBody>
                    <a:bodyPr/>
                    <a:lstStyle/>
                    <a:p>
                      <a:pPr indent="0" lvl="0" marL="0" rtl="0" algn="l">
                        <a:spcBef>
                          <a:spcPts val="0"/>
                        </a:spcBef>
                        <a:spcAft>
                          <a:spcPts val="0"/>
                        </a:spcAft>
                        <a:buNone/>
                      </a:pPr>
                      <a:r>
                        <a:rPr lang="en"/>
                        <a:t>strata</a:t>
                      </a:r>
                      <a:endParaRPr/>
                    </a:p>
                  </a:txBody>
                  <a:tcPr marT="91425" marB="91425" marR="91425" marL="91425"/>
                </a:tc>
                <a:tc>
                  <a:txBody>
                    <a:bodyPr/>
                    <a:lstStyle/>
                    <a:p>
                      <a:pPr indent="0" lvl="0" marL="0" rtl="0" algn="l">
                        <a:spcBef>
                          <a:spcPts val="0"/>
                        </a:spcBef>
                        <a:spcAft>
                          <a:spcPts val="0"/>
                        </a:spcAft>
                        <a:buNone/>
                      </a:pPr>
                      <a:r>
                        <a:rPr lang="en"/>
                        <a:t>Formula or vector specifying strata</a:t>
                      </a:r>
                      <a:endParaRPr/>
                    </a:p>
                  </a:txBody>
                  <a:tcPr marT="91425" marB="91425" marR="91425" marL="91425"/>
                </a:tc>
              </a:tr>
              <a:tr h="455825">
                <a:tc>
                  <a:txBody>
                    <a:bodyPr/>
                    <a:lstStyle/>
                    <a:p>
                      <a:pPr indent="0" lvl="0" marL="0" rtl="0" algn="l">
                        <a:spcBef>
                          <a:spcPts val="0"/>
                        </a:spcBef>
                        <a:spcAft>
                          <a:spcPts val="0"/>
                        </a:spcAft>
                        <a:buNone/>
                      </a:pPr>
                      <a:r>
                        <a:rPr lang="en"/>
                        <a:t>fpc</a:t>
                      </a:r>
                      <a:endParaRPr/>
                    </a:p>
                  </a:txBody>
                  <a:tcPr marT="91425" marB="91425" marR="91425" marL="91425"/>
                </a:tc>
                <a:tc>
                  <a:txBody>
                    <a:bodyPr/>
                    <a:lstStyle/>
                    <a:p>
                      <a:pPr indent="0" lvl="0" marL="0" rtl="0" algn="l">
                        <a:spcBef>
                          <a:spcPts val="0"/>
                        </a:spcBef>
                        <a:spcAft>
                          <a:spcPts val="0"/>
                        </a:spcAft>
                        <a:buNone/>
                      </a:pPr>
                      <a:r>
                        <a:rPr lang="en"/>
                        <a:t>Formula indicating finite population correction</a:t>
                      </a:r>
                      <a:endParaRPr/>
                    </a:p>
                  </a:txBody>
                  <a:tcPr marT="91425" marB="91425" marR="91425" marL="91425"/>
                </a:tc>
              </a:tr>
              <a:tr h="455825">
                <a:tc>
                  <a:txBody>
                    <a:bodyPr/>
                    <a:lstStyle/>
                    <a:p>
                      <a:pPr indent="0" lvl="0" marL="0" rtl="0" algn="l">
                        <a:spcBef>
                          <a:spcPts val="0"/>
                        </a:spcBef>
                        <a:spcAft>
                          <a:spcPts val="0"/>
                        </a:spcAft>
                        <a:buNone/>
                      </a:pPr>
                      <a:r>
                        <a:rPr lang="en"/>
                        <a:t>weights</a:t>
                      </a:r>
                      <a:endParaRPr/>
                    </a:p>
                  </a:txBody>
                  <a:tcPr marT="91425" marB="91425" marR="91425" marL="91425"/>
                </a:tc>
                <a:tc>
                  <a:txBody>
                    <a:bodyPr/>
                    <a:lstStyle/>
                    <a:p>
                      <a:pPr indent="0" lvl="0" marL="0" rtl="0" algn="l">
                        <a:spcBef>
                          <a:spcPts val="0"/>
                        </a:spcBef>
                        <a:spcAft>
                          <a:spcPts val="0"/>
                        </a:spcAft>
                        <a:buNone/>
                      </a:pPr>
                      <a:r>
                        <a:rPr lang="en"/>
                        <a:t>Formula or vector specifying </a:t>
                      </a:r>
                      <a:r>
                        <a:rPr lang="en"/>
                        <a:t>sampling</a:t>
                      </a:r>
                      <a:r>
                        <a:rPr lang="en"/>
                        <a:t> weights</a:t>
                      </a:r>
                      <a:endParaRPr/>
                    </a:p>
                  </a:txBody>
                  <a:tcPr marT="91425" marB="91425" marR="91425" marL="91425"/>
                </a:tc>
              </a:tr>
              <a:tr h="455825">
                <a:tc>
                  <a:txBody>
                    <a:bodyPr/>
                    <a:lstStyle/>
                    <a:p>
                      <a:pPr indent="0" lvl="0" marL="0" rtl="0" algn="l">
                        <a:spcBef>
                          <a:spcPts val="0"/>
                        </a:spcBef>
                        <a:spcAft>
                          <a:spcPts val="0"/>
                        </a:spcAft>
                        <a:buNone/>
                      </a:pPr>
                      <a:r>
                        <a:rPr lang="en"/>
                        <a:t>data</a:t>
                      </a:r>
                      <a:endParaRPr/>
                    </a:p>
                  </a:txBody>
                  <a:tcPr marT="91425" marB="91425" marR="91425" marL="91425"/>
                </a:tc>
                <a:tc>
                  <a:txBody>
                    <a:bodyPr/>
                    <a:lstStyle/>
                    <a:p>
                      <a:pPr indent="0" lvl="0" marL="0" rtl="0" algn="l">
                        <a:spcBef>
                          <a:spcPts val="0"/>
                        </a:spcBef>
                        <a:spcAft>
                          <a:spcPts val="0"/>
                        </a:spcAft>
                        <a:buNone/>
                      </a:pPr>
                      <a:r>
                        <a:rPr lang="en"/>
                        <a:t>Data frame containing survey data and variables in the formula arguments</a:t>
                      </a:r>
                      <a:endParaRPr/>
                    </a:p>
                  </a:txBody>
                  <a:tcPr marT="91425" marB="91425" marR="91425" marL="91425"/>
                </a:tc>
              </a:tr>
            </a:tbl>
          </a:graphicData>
        </a:graphic>
      </p:graphicFrame>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pic>
        <p:nvPicPr>
          <p:cNvPr id="139" name="Google Shape;139;p27"/>
          <p:cNvPicPr preferRelativeResize="0"/>
          <p:nvPr/>
        </p:nvPicPr>
        <p:blipFill>
          <a:blip r:embed="rId3">
            <a:alphaModFix/>
          </a:blip>
          <a:stretch>
            <a:fillRect/>
          </a:stretch>
        </p:blipFill>
        <p:spPr>
          <a:xfrm>
            <a:off x="543125" y="726187"/>
            <a:ext cx="8057737" cy="4255326"/>
          </a:xfrm>
          <a:prstGeom prst="rect">
            <a:avLst/>
          </a:prstGeom>
          <a:noFill/>
          <a:ln>
            <a:noFill/>
          </a:ln>
        </p:spPr>
      </p:pic>
      <p:sp>
        <p:nvSpPr>
          <p:cNvPr id="140" name="Google Shape;140;p27"/>
          <p:cNvSpPr/>
          <p:nvPr/>
        </p:nvSpPr>
        <p:spPr>
          <a:xfrm>
            <a:off x="582988" y="1137775"/>
            <a:ext cx="5660700" cy="400200"/>
          </a:xfrm>
          <a:prstGeom prst="rect">
            <a:avLst/>
          </a:prstGeom>
          <a:noFill/>
          <a:ln cap="flat" cmpd="sng" w="9525">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27"/>
          <p:cNvSpPr txBox="1"/>
          <p:nvPr/>
        </p:nvSpPr>
        <p:spPr>
          <a:xfrm>
            <a:off x="6290663" y="1045375"/>
            <a:ext cx="20592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0000"/>
                </a:solidFill>
              </a:rPr>
              <a:t>Last code used to create or update object</a:t>
            </a:r>
            <a:endParaRPr sz="1300">
              <a:solidFill>
                <a:srgbClr val="FF0000"/>
              </a:solidFill>
            </a:endParaRPr>
          </a:p>
        </p:txBody>
      </p:sp>
      <p:sp>
        <p:nvSpPr>
          <p:cNvPr id="142" name="Google Shape;142;p27"/>
          <p:cNvSpPr/>
          <p:nvPr/>
        </p:nvSpPr>
        <p:spPr>
          <a:xfrm>
            <a:off x="582988" y="2149975"/>
            <a:ext cx="1786500" cy="981300"/>
          </a:xfrm>
          <a:prstGeom prst="rect">
            <a:avLst/>
          </a:prstGeom>
          <a:noFill/>
          <a:ln cap="flat" cmpd="sng" w="9525">
            <a:solidFill>
              <a:srgbClr val="00FF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3" name="Google Shape;143;p27"/>
          <p:cNvSpPr txBox="1"/>
          <p:nvPr/>
        </p:nvSpPr>
        <p:spPr>
          <a:xfrm>
            <a:off x="2383738" y="2432050"/>
            <a:ext cx="19134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00FF00"/>
                </a:solidFill>
              </a:rPr>
              <a:t>Sample stratum sizes (</a:t>
            </a:r>
            <a:r>
              <a:rPr i="1" lang="en" sz="1300">
                <a:solidFill>
                  <a:srgbClr val="00FF00"/>
                </a:solidFill>
              </a:rPr>
              <a:t>n </a:t>
            </a:r>
            <a:r>
              <a:rPr lang="en" sz="1300">
                <a:solidFill>
                  <a:srgbClr val="00FF00"/>
                </a:solidFill>
              </a:rPr>
              <a:t>= 200)</a:t>
            </a:r>
            <a:endParaRPr sz="1300">
              <a:solidFill>
                <a:srgbClr val="00FF00"/>
              </a:solidFill>
            </a:endParaRPr>
          </a:p>
        </p:txBody>
      </p:sp>
      <p:sp>
        <p:nvSpPr>
          <p:cNvPr id="144" name="Google Shape;144;p27"/>
          <p:cNvSpPr/>
          <p:nvPr/>
        </p:nvSpPr>
        <p:spPr>
          <a:xfrm>
            <a:off x="582988" y="3145600"/>
            <a:ext cx="2773800" cy="585000"/>
          </a:xfrm>
          <a:prstGeom prst="rect">
            <a:avLst/>
          </a:prstGeom>
          <a:noFill/>
          <a:ln cap="flat" cmpd="sng" w="9525">
            <a:solidFill>
              <a:srgbClr val="00FF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00FFFF"/>
              </a:solidFill>
            </a:endParaRPr>
          </a:p>
        </p:txBody>
      </p:sp>
      <p:sp>
        <p:nvSpPr>
          <p:cNvPr id="145" name="Google Shape;145;p27"/>
          <p:cNvSpPr txBox="1"/>
          <p:nvPr/>
        </p:nvSpPr>
        <p:spPr>
          <a:xfrm>
            <a:off x="3356788" y="3017050"/>
            <a:ext cx="2294400" cy="785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00FFFF"/>
                </a:solidFill>
              </a:rPr>
              <a:t>Population stratum sizes in number of PSUs</a:t>
            </a:r>
            <a:endParaRPr sz="1300">
              <a:solidFill>
                <a:srgbClr val="00FFFF"/>
              </a:solidFill>
            </a:endParaRPr>
          </a:p>
          <a:p>
            <a:pPr indent="0" lvl="0" marL="0" rtl="0" algn="l">
              <a:spcBef>
                <a:spcPts val="0"/>
              </a:spcBef>
              <a:spcAft>
                <a:spcPts val="0"/>
              </a:spcAft>
              <a:buNone/>
            </a:pPr>
            <a:r>
              <a:rPr lang="en" sz="1300">
                <a:solidFill>
                  <a:srgbClr val="00FFFF"/>
                </a:solidFill>
              </a:rPr>
              <a:t>(</a:t>
            </a:r>
            <a:r>
              <a:rPr i="1" lang="en" sz="1300">
                <a:solidFill>
                  <a:srgbClr val="00FFFF"/>
                </a:solidFill>
              </a:rPr>
              <a:t>N</a:t>
            </a:r>
            <a:r>
              <a:rPr lang="en" sz="1300">
                <a:solidFill>
                  <a:srgbClr val="00FFFF"/>
                </a:solidFill>
              </a:rPr>
              <a:t> = 6,194)</a:t>
            </a:r>
            <a:endParaRPr sz="1300">
              <a:solidFill>
                <a:srgbClr val="00FFFF"/>
              </a:solidFill>
            </a:endParaRPr>
          </a:p>
        </p:txBody>
      </p:sp>
      <p:sp>
        <p:nvSpPr>
          <p:cNvPr id="146" name="Google Shape;146;p27"/>
          <p:cNvSpPr/>
          <p:nvPr/>
        </p:nvSpPr>
        <p:spPr>
          <a:xfrm>
            <a:off x="582988" y="1537975"/>
            <a:ext cx="3989100" cy="585000"/>
          </a:xfrm>
          <a:prstGeom prst="rect">
            <a:avLst/>
          </a:prstGeom>
          <a:noFill/>
          <a:ln cap="flat" cmpd="sng" w="9525">
            <a:solidFill>
              <a:srgbClr val="FF99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27"/>
          <p:cNvSpPr txBox="1"/>
          <p:nvPr/>
        </p:nvSpPr>
        <p:spPr>
          <a:xfrm>
            <a:off x="4572088" y="1537975"/>
            <a:ext cx="2847000" cy="58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9900"/>
                </a:solidFill>
              </a:rPr>
              <a:t>Distribution of sampling probabilities (1/</a:t>
            </a:r>
            <a:r>
              <a:rPr i="1" lang="en" sz="1300">
                <a:solidFill>
                  <a:srgbClr val="FF9900"/>
                </a:solidFill>
              </a:rPr>
              <a:t>weights</a:t>
            </a:r>
            <a:r>
              <a:rPr lang="en" sz="1300">
                <a:solidFill>
                  <a:srgbClr val="FF9900"/>
                </a:solidFill>
              </a:rPr>
              <a:t>)</a:t>
            </a:r>
            <a:endParaRPr sz="1300">
              <a:solidFill>
                <a:srgbClr val="FF9900"/>
              </a:solidFill>
            </a:endParaRPr>
          </a:p>
        </p:txBody>
      </p:sp>
      <p:sp>
        <p:nvSpPr>
          <p:cNvPr id="148" name="Google Shape;148;p27"/>
          <p:cNvSpPr/>
          <p:nvPr/>
        </p:nvSpPr>
        <p:spPr>
          <a:xfrm>
            <a:off x="582988" y="3730600"/>
            <a:ext cx="7767000" cy="1251300"/>
          </a:xfrm>
          <a:prstGeom prst="rect">
            <a:avLst/>
          </a:prstGeom>
          <a:noFill/>
          <a:ln cap="flat" cmpd="sng" w="9525">
            <a:solidFill>
              <a:srgbClr val="99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9" name="Google Shape;149;p27"/>
          <p:cNvSpPr txBox="1"/>
          <p:nvPr/>
        </p:nvSpPr>
        <p:spPr>
          <a:xfrm>
            <a:off x="6290663" y="3417250"/>
            <a:ext cx="2059200" cy="384900"/>
          </a:xfrm>
          <a:prstGeom prst="rect">
            <a:avLst/>
          </a:prstGeom>
          <a:noFill/>
          <a:ln>
            <a:noFill/>
          </a:ln>
        </p:spPr>
        <p:txBody>
          <a:bodyPr anchorCtr="0" anchor="t" bIns="91425" lIns="91425" spcFirstLastPara="1" rIns="91425" wrap="square" tIns="91425">
            <a:spAutoFit/>
          </a:bodyPr>
          <a:lstStyle/>
          <a:p>
            <a:pPr indent="0" lvl="0" marL="0" rtl="0" algn="r">
              <a:spcBef>
                <a:spcPts val="0"/>
              </a:spcBef>
              <a:spcAft>
                <a:spcPts val="0"/>
              </a:spcAft>
              <a:buNone/>
            </a:pPr>
            <a:r>
              <a:rPr lang="en" sz="1300">
                <a:solidFill>
                  <a:srgbClr val="9900FF"/>
                </a:solidFill>
              </a:rPr>
              <a:t>Variable names</a:t>
            </a:r>
            <a:endParaRPr sz="1300">
              <a:solidFill>
                <a:srgbClr val="9900FF"/>
              </a:solidFill>
            </a:endParaRPr>
          </a:p>
        </p:txBody>
      </p:sp>
      <p:sp>
        <p:nvSpPr>
          <p:cNvPr id="150" name="Google Shape;150;p27"/>
          <p:cNvSpPr/>
          <p:nvPr/>
        </p:nvSpPr>
        <p:spPr>
          <a:xfrm>
            <a:off x="582988" y="923475"/>
            <a:ext cx="3253500" cy="214200"/>
          </a:xfrm>
          <a:prstGeom prst="rect">
            <a:avLst/>
          </a:prstGeom>
          <a:noFill/>
          <a:ln cap="flat" cmpd="sng" w="9525">
            <a:solidFill>
              <a:srgbClr val="FF00FF"/>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27"/>
          <p:cNvSpPr txBox="1"/>
          <p:nvPr/>
        </p:nvSpPr>
        <p:spPr>
          <a:xfrm>
            <a:off x="3836488" y="797000"/>
            <a:ext cx="3770700" cy="384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300">
                <a:solidFill>
                  <a:srgbClr val="FF00FF"/>
                </a:solidFill>
              </a:rPr>
              <a:t>Description of sampling design</a:t>
            </a:r>
            <a:endParaRPr sz="1300">
              <a:solidFill>
                <a:srgbClr val="FF00FF"/>
              </a:solidFill>
            </a:endParaRPr>
          </a:p>
        </p:txBody>
      </p:sp>
      <p:sp>
        <p:nvSpPr>
          <p:cNvPr id="152" name="Google Shape;152;p27"/>
          <p:cNvSpPr txBox="1"/>
          <p:nvPr>
            <p:ph type="title"/>
          </p:nvPr>
        </p:nvSpPr>
        <p:spPr>
          <a:xfrm>
            <a:off x="311675" y="71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
                <a:latin typeface="Courier New"/>
                <a:ea typeface="Courier New"/>
                <a:cs typeface="Courier New"/>
                <a:sym typeface="Courier New"/>
              </a:rPr>
              <a:t>summary</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l">
              <a:spcBef>
                <a:spcPts val="0"/>
              </a:spcBef>
              <a:spcAft>
                <a:spcPts val="0"/>
              </a:spcAft>
              <a:buNone/>
            </a:pPr>
            <a:r>
              <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Courier New"/>
                <a:ea typeface="Courier New"/>
                <a:cs typeface="Courier New"/>
                <a:sym typeface="Courier New"/>
              </a:rPr>
              <a:t>survey</a:t>
            </a:r>
            <a:r>
              <a:rPr lang="en"/>
              <a:t> Functions: Estimation</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Estimation Functions</a:t>
            </a:r>
            <a:endParaRPr/>
          </a:p>
        </p:txBody>
      </p:sp>
      <p:graphicFrame>
        <p:nvGraphicFramePr>
          <p:cNvPr id="163" name="Google Shape;163;p29"/>
          <p:cNvGraphicFramePr/>
          <p:nvPr/>
        </p:nvGraphicFramePr>
        <p:xfrm>
          <a:off x="952500" y="1581225"/>
          <a:ext cx="3000000" cy="3000000"/>
        </p:xfrm>
        <a:graphic>
          <a:graphicData uri="http://schemas.openxmlformats.org/drawingml/2006/table">
            <a:tbl>
              <a:tblPr>
                <a:noFill/>
                <a:tableStyleId>{8FEF1670-4943-4A63-A7C3-F1EFCD42EE63}</a:tableStyleId>
              </a:tblPr>
              <a:tblGrid>
                <a:gridCol w="3619500"/>
                <a:gridCol w="3619500"/>
              </a:tblGrid>
              <a:tr h="392875">
                <a:tc>
                  <a:txBody>
                    <a:bodyPr/>
                    <a:lstStyle/>
                    <a:p>
                      <a:pPr indent="0" lvl="0" marL="0" rtl="0" algn="l">
                        <a:spcBef>
                          <a:spcPts val="0"/>
                        </a:spcBef>
                        <a:spcAft>
                          <a:spcPts val="0"/>
                        </a:spcAft>
                        <a:buNone/>
                      </a:pPr>
                      <a:r>
                        <a:rPr b="1" lang="en" sz="1600"/>
                        <a:t>Estimate</a:t>
                      </a:r>
                      <a:endParaRPr b="1" sz="1600"/>
                    </a:p>
                  </a:txBody>
                  <a:tcPr marT="91425" marB="91425" marR="91425" marL="91425">
                    <a:solidFill>
                      <a:schemeClr val="lt2"/>
                    </a:solidFill>
                  </a:tcPr>
                </a:tc>
                <a:tc>
                  <a:txBody>
                    <a:bodyPr/>
                    <a:lstStyle/>
                    <a:p>
                      <a:pPr indent="0" lvl="0" marL="0" rtl="0" algn="l">
                        <a:spcBef>
                          <a:spcPts val="0"/>
                        </a:spcBef>
                        <a:spcAft>
                          <a:spcPts val="0"/>
                        </a:spcAft>
                        <a:buNone/>
                      </a:pPr>
                      <a:r>
                        <a:rPr b="1" lang="en" sz="1600"/>
                        <a:t>Function</a:t>
                      </a:r>
                      <a:endParaRPr b="1" sz="1600"/>
                    </a:p>
                  </a:txBody>
                  <a:tcPr marT="91425" marB="91425" marR="91425" marL="91425">
                    <a:solidFill>
                      <a:schemeClr val="lt2"/>
                    </a:solidFill>
                  </a:tcPr>
                </a:tc>
              </a:tr>
              <a:tr h="392875">
                <a:tc>
                  <a:txBody>
                    <a:bodyPr/>
                    <a:lstStyle/>
                    <a:p>
                      <a:pPr indent="0" lvl="0" marL="0" rtl="0" algn="l">
                        <a:spcBef>
                          <a:spcPts val="0"/>
                        </a:spcBef>
                        <a:spcAft>
                          <a:spcPts val="0"/>
                        </a:spcAft>
                        <a:buNone/>
                      </a:pPr>
                      <a:r>
                        <a:rPr lang="en" sz="1800"/>
                        <a:t>Mean</a:t>
                      </a:r>
                      <a:endParaRPr sz="1800"/>
                    </a:p>
                  </a:txBody>
                  <a:tcPr marT="91425" marB="91425" marR="91425" marL="91425"/>
                </a:tc>
                <a:tc>
                  <a:txBody>
                    <a:bodyPr/>
                    <a:lstStyle/>
                    <a:p>
                      <a:pPr indent="0" lvl="0" marL="0" rtl="0" algn="l">
                        <a:spcBef>
                          <a:spcPts val="0"/>
                        </a:spcBef>
                        <a:spcAft>
                          <a:spcPts val="0"/>
                        </a:spcAft>
                        <a:buNone/>
                      </a:pPr>
                      <a:r>
                        <a:rPr lang="en" sz="1800">
                          <a:latin typeface="Courier New"/>
                          <a:ea typeface="Courier New"/>
                          <a:cs typeface="Courier New"/>
                          <a:sym typeface="Courier New"/>
                        </a:rPr>
                        <a:t>svymean()</a:t>
                      </a:r>
                      <a:endParaRPr sz="1800">
                        <a:latin typeface="Courier New"/>
                        <a:ea typeface="Courier New"/>
                        <a:cs typeface="Courier New"/>
                        <a:sym typeface="Courier New"/>
                      </a:endParaRPr>
                    </a:p>
                  </a:txBody>
                  <a:tcPr marT="91425" marB="91425" marR="91425" marL="91425"/>
                </a:tc>
              </a:tr>
              <a:tr h="392875">
                <a:tc>
                  <a:txBody>
                    <a:bodyPr/>
                    <a:lstStyle/>
                    <a:p>
                      <a:pPr indent="0" lvl="0" marL="0" rtl="0" algn="l">
                        <a:spcBef>
                          <a:spcPts val="0"/>
                        </a:spcBef>
                        <a:spcAft>
                          <a:spcPts val="0"/>
                        </a:spcAft>
                        <a:buNone/>
                      </a:pPr>
                      <a:r>
                        <a:rPr lang="en" sz="1800"/>
                        <a:t>Population variance</a:t>
                      </a:r>
                      <a:endParaRPr sz="1800"/>
                    </a:p>
                  </a:txBody>
                  <a:tcPr marT="91425" marB="91425" marR="91425" marL="91425"/>
                </a:tc>
                <a:tc>
                  <a:txBody>
                    <a:bodyPr/>
                    <a:lstStyle/>
                    <a:p>
                      <a:pPr indent="0" lvl="0" marL="0" rtl="0" algn="l">
                        <a:spcBef>
                          <a:spcPts val="0"/>
                        </a:spcBef>
                        <a:spcAft>
                          <a:spcPts val="0"/>
                        </a:spcAft>
                        <a:buNone/>
                      </a:pPr>
                      <a:r>
                        <a:rPr lang="en" sz="1800">
                          <a:latin typeface="Courier New"/>
                          <a:ea typeface="Courier New"/>
                          <a:cs typeface="Courier New"/>
                          <a:sym typeface="Courier New"/>
                        </a:rPr>
                        <a:t>svyvar()</a:t>
                      </a:r>
                      <a:endParaRPr sz="1800">
                        <a:latin typeface="Courier New"/>
                        <a:ea typeface="Courier New"/>
                        <a:cs typeface="Courier New"/>
                        <a:sym typeface="Courier New"/>
                      </a:endParaRPr>
                    </a:p>
                  </a:txBody>
                  <a:tcPr marT="91425" marB="91425" marR="91425" marL="91425"/>
                </a:tc>
              </a:tr>
              <a:tr h="392875">
                <a:tc>
                  <a:txBody>
                    <a:bodyPr/>
                    <a:lstStyle/>
                    <a:p>
                      <a:pPr indent="0" lvl="0" marL="0" rtl="0" algn="l">
                        <a:spcBef>
                          <a:spcPts val="0"/>
                        </a:spcBef>
                        <a:spcAft>
                          <a:spcPts val="0"/>
                        </a:spcAft>
                        <a:buNone/>
                      </a:pPr>
                      <a:r>
                        <a:rPr lang="en" sz="1800"/>
                        <a:t>Total</a:t>
                      </a:r>
                      <a:endParaRPr sz="1800"/>
                    </a:p>
                  </a:txBody>
                  <a:tcPr marT="91425" marB="91425" marR="91425" marL="91425"/>
                </a:tc>
                <a:tc>
                  <a:txBody>
                    <a:bodyPr/>
                    <a:lstStyle/>
                    <a:p>
                      <a:pPr indent="0" lvl="0" marL="0" rtl="0" algn="l">
                        <a:spcBef>
                          <a:spcPts val="0"/>
                        </a:spcBef>
                        <a:spcAft>
                          <a:spcPts val="0"/>
                        </a:spcAft>
                        <a:buNone/>
                      </a:pPr>
                      <a:r>
                        <a:rPr lang="en" sz="1800">
                          <a:latin typeface="Courier New"/>
                          <a:ea typeface="Courier New"/>
                          <a:cs typeface="Courier New"/>
                          <a:sym typeface="Courier New"/>
                        </a:rPr>
                        <a:t>svytotal()</a:t>
                      </a:r>
                      <a:endParaRPr sz="1800">
                        <a:latin typeface="Courier New"/>
                        <a:ea typeface="Courier New"/>
                        <a:cs typeface="Courier New"/>
                        <a:sym typeface="Courier New"/>
                      </a:endParaRPr>
                    </a:p>
                  </a:txBody>
                  <a:tcPr marT="91425" marB="91425" marR="91425" marL="91425"/>
                </a:tc>
              </a:tr>
              <a:tr h="392875">
                <a:tc>
                  <a:txBody>
                    <a:bodyPr/>
                    <a:lstStyle/>
                    <a:p>
                      <a:pPr indent="0" lvl="0" marL="0" rtl="0" algn="l">
                        <a:spcBef>
                          <a:spcPts val="0"/>
                        </a:spcBef>
                        <a:spcAft>
                          <a:spcPts val="0"/>
                        </a:spcAft>
                        <a:buNone/>
                      </a:pPr>
                      <a:r>
                        <a:rPr lang="en" sz="1800"/>
                        <a:t>Ratio (between two variables)</a:t>
                      </a:r>
                      <a:endParaRPr sz="1800"/>
                    </a:p>
                  </a:txBody>
                  <a:tcPr marT="91425" marB="91425" marR="91425" marL="91425"/>
                </a:tc>
                <a:tc>
                  <a:txBody>
                    <a:bodyPr/>
                    <a:lstStyle/>
                    <a:p>
                      <a:pPr indent="0" lvl="0" marL="0" rtl="0" algn="l">
                        <a:spcBef>
                          <a:spcPts val="0"/>
                        </a:spcBef>
                        <a:spcAft>
                          <a:spcPts val="0"/>
                        </a:spcAft>
                        <a:buNone/>
                      </a:pPr>
                      <a:r>
                        <a:rPr lang="en" sz="1800">
                          <a:latin typeface="Courier New"/>
                          <a:ea typeface="Courier New"/>
                          <a:cs typeface="Courier New"/>
                          <a:sym typeface="Courier New"/>
                        </a:rPr>
                        <a:t>svyratio()</a:t>
                      </a:r>
                      <a:endParaRPr sz="1800">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Estimation Functions</a:t>
            </a:r>
            <a:endParaRPr/>
          </a:p>
        </p:txBody>
      </p:sp>
      <p:sp>
        <p:nvSpPr>
          <p:cNvPr id="169" name="Google Shape;169;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Syntax for </a:t>
            </a:r>
            <a:r>
              <a:rPr lang="en">
                <a:latin typeface="Courier New"/>
                <a:ea typeface="Courier New"/>
                <a:cs typeface="Courier New"/>
                <a:sym typeface="Courier New"/>
              </a:rPr>
              <a:t>svymean</a:t>
            </a:r>
            <a:r>
              <a:rPr lang="en"/>
              <a:t>, </a:t>
            </a:r>
            <a:r>
              <a:rPr lang="en">
                <a:latin typeface="Courier New"/>
                <a:ea typeface="Courier New"/>
                <a:cs typeface="Courier New"/>
                <a:sym typeface="Courier New"/>
              </a:rPr>
              <a:t>svyvar</a:t>
            </a:r>
            <a:r>
              <a:rPr lang="en"/>
              <a:t>, and </a:t>
            </a:r>
            <a:r>
              <a:rPr lang="en">
                <a:latin typeface="Courier New"/>
                <a:ea typeface="Courier New"/>
                <a:cs typeface="Courier New"/>
                <a:sym typeface="Courier New"/>
              </a:rPr>
              <a:t>svytotal:</a:t>
            </a:r>
            <a:endParaRPr>
              <a:latin typeface="Courier New"/>
              <a:ea typeface="Courier New"/>
              <a:cs typeface="Courier New"/>
              <a:sym typeface="Courier New"/>
            </a:endParaRPr>
          </a:p>
          <a:p>
            <a:pPr indent="0" lvl="0" marL="0" rtl="0" algn="ctr">
              <a:spcBef>
                <a:spcPts val="1200"/>
              </a:spcBef>
              <a:spcAft>
                <a:spcPts val="0"/>
              </a:spcAft>
              <a:buNone/>
            </a:pPr>
            <a:r>
              <a:rPr lang="en">
                <a:highlight>
                  <a:srgbClr val="FFF2CC"/>
                </a:highlight>
                <a:latin typeface="Courier New"/>
                <a:ea typeface="Courier New"/>
                <a:cs typeface="Courier New"/>
                <a:sym typeface="Courier New"/>
              </a:rPr>
              <a:t>svy****</a:t>
            </a:r>
            <a:r>
              <a:rPr lang="en">
                <a:highlight>
                  <a:srgbClr val="FFF2CC"/>
                </a:highlight>
                <a:latin typeface="Courier New"/>
                <a:ea typeface="Courier New"/>
                <a:cs typeface="Courier New"/>
                <a:sym typeface="Courier New"/>
              </a:rPr>
              <a:t>(x, design, na.rm=FALSE, …)</a:t>
            </a:r>
            <a:endParaRPr>
              <a:highlight>
                <a:srgbClr val="FFF2CC"/>
              </a:highlight>
              <a:latin typeface="Courier New"/>
              <a:ea typeface="Courier New"/>
              <a:cs typeface="Courier New"/>
              <a:sym typeface="Courier New"/>
            </a:endParaRPr>
          </a:p>
          <a:p>
            <a:pPr indent="-342900" lvl="0" marL="457200" rtl="0" algn="l">
              <a:spcBef>
                <a:spcPts val="1200"/>
              </a:spcBef>
              <a:spcAft>
                <a:spcPts val="0"/>
              </a:spcAft>
              <a:buSzPts val="1800"/>
              <a:buChar char="●"/>
            </a:pPr>
            <a:r>
              <a:rPr b="1" lang="en"/>
              <a:t>x</a:t>
            </a:r>
            <a:r>
              <a:rPr lang="en"/>
              <a:t> – variable(s) to be estimated, given as their name in the data preceded by a tilde (~)</a:t>
            </a:r>
            <a:endParaRPr/>
          </a:p>
          <a:p>
            <a:pPr indent="-342900" lvl="0" marL="457200" rtl="0" algn="l">
              <a:spcBef>
                <a:spcPts val="0"/>
              </a:spcBef>
              <a:spcAft>
                <a:spcPts val="0"/>
              </a:spcAft>
              <a:buSzPts val="1800"/>
              <a:buChar char="●"/>
            </a:pPr>
            <a:r>
              <a:rPr b="1" lang="en"/>
              <a:t>d</a:t>
            </a:r>
            <a:r>
              <a:rPr b="1" lang="en"/>
              <a:t>esign</a:t>
            </a:r>
            <a:r>
              <a:rPr lang="en"/>
              <a:t> – a survey.design object</a:t>
            </a:r>
            <a:endParaRPr/>
          </a:p>
          <a:p>
            <a:pPr indent="-342900" lvl="0" marL="457200" rtl="0" algn="l">
              <a:spcBef>
                <a:spcPts val="0"/>
              </a:spcBef>
              <a:spcAft>
                <a:spcPts val="0"/>
              </a:spcAft>
              <a:buSzPts val="1800"/>
              <a:buChar char="●"/>
            </a:pPr>
            <a:r>
              <a:rPr b="1" lang="en"/>
              <a:t>n</a:t>
            </a:r>
            <a:r>
              <a:rPr b="1" lang="en"/>
              <a:t>a.rm</a:t>
            </a:r>
            <a:r>
              <a:rPr lang="en"/>
              <a:t> – remove NA values from x (defaults to FALSE; if there are missing values that are not removed, the function will output NA)</a:t>
            </a:r>
            <a:endParaRPr/>
          </a:p>
          <a:p>
            <a:pPr indent="-342900" lvl="0" marL="457200" rtl="0" algn="l">
              <a:spcBef>
                <a:spcPts val="0"/>
              </a:spcBef>
              <a:spcAft>
                <a:spcPts val="0"/>
              </a:spcAft>
              <a:buSzPts val="1800"/>
              <a:buChar char="●"/>
            </a:pPr>
            <a:r>
              <a:rPr b="1" lang="en"/>
              <a:t>…</a:t>
            </a:r>
            <a:r>
              <a:rPr lang="en"/>
              <a:t> – additional arguments, not considered here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Estimation Functions: </a:t>
            </a:r>
            <a:r>
              <a:rPr lang="en">
                <a:latin typeface="Courier New"/>
                <a:ea typeface="Courier New"/>
                <a:cs typeface="Courier New"/>
                <a:sym typeface="Courier New"/>
              </a:rPr>
              <a:t>svyratio()</a:t>
            </a:r>
            <a:endParaRPr>
              <a:latin typeface="Courier New"/>
              <a:ea typeface="Courier New"/>
              <a:cs typeface="Courier New"/>
              <a:sym typeface="Courier New"/>
            </a:endParaRPr>
          </a:p>
        </p:txBody>
      </p:sp>
      <p:sp>
        <p:nvSpPr>
          <p:cNvPr id="175" name="Google Shape;175;p31"/>
          <p:cNvSpPr txBox="1"/>
          <p:nvPr>
            <p:ph idx="1" type="body"/>
          </p:nvPr>
        </p:nvSpPr>
        <p:spPr>
          <a:xfrm>
            <a:off x="311700" y="1017725"/>
            <a:ext cx="8520600" cy="37686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600"/>
              <a:t>Syntax for </a:t>
            </a:r>
            <a:r>
              <a:rPr lang="en" sz="1600">
                <a:latin typeface="Courier New"/>
                <a:ea typeface="Courier New"/>
                <a:cs typeface="Courier New"/>
                <a:sym typeface="Courier New"/>
              </a:rPr>
              <a:t>svyratio</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ctr">
              <a:lnSpc>
                <a:spcPct val="105000"/>
              </a:lnSpc>
              <a:spcBef>
                <a:spcPts val="1200"/>
              </a:spcBef>
              <a:spcAft>
                <a:spcPts val="0"/>
              </a:spcAft>
              <a:buNone/>
            </a:pPr>
            <a:r>
              <a:rPr lang="en" sz="1600">
                <a:highlight>
                  <a:srgbClr val="FFF2CC"/>
                </a:highlight>
                <a:latin typeface="Courier New"/>
                <a:ea typeface="Courier New"/>
                <a:cs typeface="Courier New"/>
                <a:sym typeface="Courier New"/>
              </a:rPr>
              <a:t>svyratio</a:t>
            </a:r>
            <a:r>
              <a:rPr lang="en" sz="1600">
                <a:highlight>
                  <a:srgbClr val="FFF2CC"/>
                </a:highlight>
                <a:latin typeface="Courier New"/>
                <a:ea typeface="Courier New"/>
                <a:cs typeface="Courier New"/>
                <a:sym typeface="Courier New"/>
              </a:rPr>
              <a:t>(numerator, denominator, design, separate = FALSE, na.rm=FALSE, …)</a:t>
            </a:r>
            <a:endParaRPr sz="1600">
              <a:highlight>
                <a:srgbClr val="FFF2CC"/>
              </a:highlight>
              <a:latin typeface="Courier New"/>
              <a:ea typeface="Courier New"/>
              <a:cs typeface="Courier New"/>
              <a:sym typeface="Courier New"/>
            </a:endParaRPr>
          </a:p>
          <a:p>
            <a:pPr indent="-330200" lvl="0" marL="457200" rtl="0" algn="l">
              <a:lnSpc>
                <a:spcPct val="105000"/>
              </a:lnSpc>
              <a:spcBef>
                <a:spcPts val="1200"/>
              </a:spcBef>
              <a:spcAft>
                <a:spcPts val="0"/>
              </a:spcAft>
              <a:buSzPts val="1600"/>
              <a:buChar char="●"/>
            </a:pPr>
            <a:r>
              <a:rPr b="1" lang="en" sz="1600"/>
              <a:t>numerator</a:t>
            </a:r>
            <a:r>
              <a:rPr lang="en" sz="1600"/>
              <a:t> – numerator variable of the ratio to be estimated, given as its name in the data preceded by a tilde (~)</a:t>
            </a:r>
            <a:endParaRPr sz="1600"/>
          </a:p>
          <a:p>
            <a:pPr indent="-330200" lvl="0" marL="457200" rtl="0" algn="l">
              <a:lnSpc>
                <a:spcPct val="105000"/>
              </a:lnSpc>
              <a:spcBef>
                <a:spcPts val="0"/>
              </a:spcBef>
              <a:spcAft>
                <a:spcPts val="0"/>
              </a:spcAft>
              <a:buSzPts val="1600"/>
              <a:buChar char="●"/>
            </a:pPr>
            <a:r>
              <a:rPr b="1" lang="en" sz="1600"/>
              <a:t>d</a:t>
            </a:r>
            <a:r>
              <a:rPr b="1" lang="en" sz="1600"/>
              <a:t>enominator </a:t>
            </a:r>
            <a:r>
              <a:rPr lang="en" sz="1600"/>
              <a:t>–</a:t>
            </a:r>
            <a:r>
              <a:rPr b="1" lang="en" sz="1600"/>
              <a:t> </a:t>
            </a:r>
            <a:r>
              <a:rPr lang="en" sz="1600"/>
              <a:t>denominator variable of the ratio to be estimated, given as its name in the data preceded by a tilde (~)</a:t>
            </a:r>
            <a:endParaRPr b="1" sz="1600"/>
          </a:p>
          <a:p>
            <a:pPr indent="-330200" lvl="0" marL="457200" rtl="0" algn="l">
              <a:lnSpc>
                <a:spcPct val="105000"/>
              </a:lnSpc>
              <a:spcBef>
                <a:spcPts val="0"/>
              </a:spcBef>
              <a:spcAft>
                <a:spcPts val="0"/>
              </a:spcAft>
              <a:buSzPts val="1600"/>
              <a:buChar char="●"/>
            </a:pPr>
            <a:r>
              <a:rPr b="1" lang="en" sz="1600"/>
              <a:t>design</a:t>
            </a:r>
            <a:r>
              <a:rPr lang="en" sz="1600"/>
              <a:t> – a survey.design object</a:t>
            </a:r>
            <a:endParaRPr sz="1600"/>
          </a:p>
          <a:p>
            <a:pPr indent="-330200" lvl="0" marL="457200" rtl="0" algn="l">
              <a:lnSpc>
                <a:spcPct val="105000"/>
              </a:lnSpc>
              <a:spcBef>
                <a:spcPts val="0"/>
              </a:spcBef>
              <a:spcAft>
                <a:spcPts val="0"/>
              </a:spcAft>
              <a:buSzPts val="1600"/>
              <a:buChar char="●"/>
            </a:pPr>
            <a:r>
              <a:rPr lang="en" sz="1600"/>
              <a:t>s</a:t>
            </a:r>
            <a:r>
              <a:rPr lang="en" sz="1600"/>
              <a:t>eparate – estimate ratios separate for separate strata? (Defaults to FALSE)</a:t>
            </a:r>
            <a:endParaRPr sz="1600"/>
          </a:p>
          <a:p>
            <a:pPr indent="-330200" lvl="0" marL="457200" rtl="0" algn="l">
              <a:lnSpc>
                <a:spcPct val="105000"/>
              </a:lnSpc>
              <a:spcBef>
                <a:spcPts val="0"/>
              </a:spcBef>
              <a:spcAft>
                <a:spcPts val="0"/>
              </a:spcAft>
              <a:buSzPts val="1600"/>
              <a:buChar char="●"/>
            </a:pPr>
            <a:r>
              <a:rPr b="1" lang="en" sz="1600"/>
              <a:t>na.rm</a:t>
            </a:r>
            <a:r>
              <a:rPr lang="en" sz="1600"/>
              <a:t> – remove NA values from x? (Defaults to FALSE; if there are missing values that are not removed, the function will output NA)</a:t>
            </a:r>
            <a:endParaRPr sz="1600"/>
          </a:p>
          <a:p>
            <a:pPr indent="-330200" lvl="0" marL="457200" rtl="0" algn="l">
              <a:lnSpc>
                <a:spcPct val="105000"/>
              </a:lnSpc>
              <a:spcBef>
                <a:spcPts val="0"/>
              </a:spcBef>
              <a:spcAft>
                <a:spcPts val="0"/>
              </a:spcAft>
              <a:buSzPts val="1600"/>
              <a:buChar char="●"/>
            </a:pPr>
            <a:r>
              <a:rPr b="1" lang="en" sz="1600"/>
              <a:t>…</a:t>
            </a:r>
            <a:r>
              <a:rPr lang="en" sz="1600"/>
              <a:t> – additional arguments, not considered here</a:t>
            </a:r>
            <a:endParaRPr sz="16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 name="Shape 60"/>
        <p:cNvGrpSpPr/>
        <p:nvPr/>
      </p:nvGrpSpPr>
      <p:grpSpPr>
        <a:xfrm>
          <a:off x="0" y="0"/>
          <a:ext cx="0" cy="0"/>
          <a:chOff x="0" y="0"/>
          <a:chExt cx="0" cy="0"/>
        </a:xfrm>
      </p:grpSpPr>
      <p:sp>
        <p:nvSpPr>
          <p:cNvPr id="61" name="Google Shape;61;p1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Courier New"/>
                <a:ea typeface="Courier New"/>
                <a:cs typeface="Courier New"/>
                <a:sym typeface="Courier New"/>
              </a:rPr>
              <a:t>s</a:t>
            </a:r>
            <a:r>
              <a:rPr lang="en">
                <a:latin typeface="Courier New"/>
                <a:ea typeface="Courier New"/>
                <a:cs typeface="Courier New"/>
                <a:sym typeface="Courier New"/>
              </a:rPr>
              <a:t>urvey</a:t>
            </a:r>
            <a:r>
              <a:rPr lang="en"/>
              <a:t> R Package</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Estimation</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default, </a:t>
            </a:r>
            <a:r>
              <a:rPr lang="en"/>
              <a:t>estimate</a:t>
            </a:r>
            <a:r>
              <a:rPr lang="en"/>
              <a:t> functions output the estimate and its standard error (SE).</a:t>
            </a:r>
            <a:endParaRPr/>
          </a:p>
          <a:p>
            <a:pPr indent="0" lvl="0" marL="0" rtl="0" algn="l">
              <a:spcBef>
                <a:spcPts val="1200"/>
              </a:spcBef>
              <a:spcAft>
                <a:spcPts val="0"/>
              </a:spcAft>
              <a:buNone/>
            </a:pPr>
            <a:r>
              <a:rPr lang="en"/>
              <a:t>All functions output object of type </a:t>
            </a:r>
            <a:r>
              <a:rPr b="1" lang="en"/>
              <a:t>svystat</a:t>
            </a:r>
            <a:r>
              <a:rPr lang="en"/>
              <a:t>. This allows them to be further utilized with survey functions such as </a:t>
            </a:r>
            <a:r>
              <a:rPr lang="en">
                <a:latin typeface="Courier New"/>
                <a:ea typeface="Courier New"/>
                <a:cs typeface="Courier New"/>
                <a:sym typeface="Courier New"/>
              </a:rPr>
              <a:t>confint()</a:t>
            </a:r>
            <a:r>
              <a:rPr lang="en"/>
              <a:t>,</a:t>
            </a:r>
            <a:r>
              <a:rPr lang="en">
                <a:latin typeface="Courier New"/>
                <a:ea typeface="Courier New"/>
                <a:cs typeface="Courier New"/>
                <a:sym typeface="Courier New"/>
              </a:rPr>
              <a:t> cv()</a:t>
            </a:r>
            <a:r>
              <a:rPr lang="en"/>
              <a:t>, etc. and maintain the properties of the original sampling design.</a:t>
            </a:r>
            <a:endParaRPr/>
          </a:p>
          <a:p>
            <a:pPr indent="0" lvl="0" marL="0" rtl="0" algn="l">
              <a:spcBef>
                <a:spcPts val="1200"/>
              </a:spcBef>
              <a:spcAft>
                <a:spcPts val="0"/>
              </a:spcAft>
              <a:buNone/>
            </a:pPr>
            <a:r>
              <a:rPr lang="en"/>
              <a:t>Multiple variables can be combined with with “+”</a:t>
            </a:r>
            <a:endParaRPr/>
          </a:p>
          <a:p>
            <a:pPr indent="-342900" lvl="0" marL="457200" rtl="0" algn="l">
              <a:spcBef>
                <a:spcPts val="1200"/>
              </a:spcBef>
              <a:spcAft>
                <a:spcPts val="0"/>
              </a:spcAft>
              <a:buSzPts val="1800"/>
              <a:buChar char="●"/>
            </a:pPr>
            <a:r>
              <a:rPr lang="en">
                <a:latin typeface="Courier New"/>
                <a:ea typeface="Courier New"/>
                <a:cs typeface="Courier New"/>
                <a:sym typeface="Courier New"/>
              </a:rPr>
              <a:t>svymean(~A+B, survey)</a:t>
            </a:r>
            <a:r>
              <a:rPr lang="en"/>
              <a:t> will return the mean and SE for variable A and variable B</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2150850"/>
            <a:ext cx="8520600" cy="8418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Clr>
                <a:schemeClr val="dk1"/>
              </a:buClr>
              <a:buSzPct val="30555"/>
              <a:buFont typeface="Arial"/>
              <a:buNone/>
            </a:pPr>
            <a:r>
              <a:rPr lang="en">
                <a:latin typeface="Courier New"/>
                <a:ea typeface="Courier New"/>
                <a:cs typeface="Courier New"/>
                <a:sym typeface="Courier New"/>
              </a:rPr>
              <a:t>survey</a:t>
            </a:r>
            <a:r>
              <a:rPr lang="en"/>
              <a:t> Functions: Subpopulation Analysis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0" name="Shape 190"/>
        <p:cNvGrpSpPr/>
        <p:nvPr/>
      </p:nvGrpSpPr>
      <p:grpSpPr>
        <a:xfrm>
          <a:off x="0" y="0"/>
          <a:ext cx="0" cy="0"/>
          <a:chOff x="0" y="0"/>
          <a:chExt cx="0" cy="0"/>
        </a:xfrm>
      </p:grpSpPr>
      <p:sp>
        <p:nvSpPr>
          <p:cNvPr id="191" name="Google Shape;19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Subpopulation Analysis: </a:t>
            </a:r>
            <a:r>
              <a:rPr lang="en">
                <a:latin typeface="Courier New"/>
                <a:ea typeface="Courier New"/>
                <a:cs typeface="Courier New"/>
                <a:sym typeface="Courier New"/>
              </a:rPr>
              <a:t>svyby()</a:t>
            </a:r>
            <a:endParaRPr>
              <a:latin typeface="Courier New"/>
              <a:ea typeface="Courier New"/>
              <a:cs typeface="Courier New"/>
              <a:sym typeface="Courier New"/>
            </a:endParaRPr>
          </a:p>
        </p:txBody>
      </p:sp>
      <p:sp>
        <p:nvSpPr>
          <p:cNvPr id="192" name="Google Shape;192;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0" lvl="0" marL="0" rtl="0" algn="l">
              <a:spcBef>
                <a:spcPts val="0"/>
              </a:spcBef>
              <a:spcAft>
                <a:spcPts val="0"/>
              </a:spcAft>
              <a:buNone/>
            </a:pPr>
            <a:r>
              <a:rPr lang="en"/>
              <a:t>Syntax for </a:t>
            </a:r>
            <a:r>
              <a:rPr lang="en">
                <a:latin typeface="Courier New"/>
                <a:ea typeface="Courier New"/>
                <a:cs typeface="Courier New"/>
                <a:sym typeface="Courier New"/>
              </a:rPr>
              <a:t>svyby()</a:t>
            </a:r>
            <a:r>
              <a:rPr lang="en"/>
              <a:t>:</a:t>
            </a:r>
            <a:endParaRPr/>
          </a:p>
          <a:p>
            <a:pPr indent="0" lvl="0" marL="0" rtl="0" algn="ctr">
              <a:spcBef>
                <a:spcPts val="1200"/>
              </a:spcBef>
              <a:spcAft>
                <a:spcPts val="0"/>
              </a:spcAft>
              <a:buNone/>
            </a:pPr>
            <a:r>
              <a:rPr lang="en">
                <a:highlight>
                  <a:srgbClr val="FFF2CC"/>
                </a:highlight>
                <a:latin typeface="Courier New"/>
                <a:ea typeface="Courier New"/>
                <a:cs typeface="Courier New"/>
                <a:sym typeface="Courier New"/>
              </a:rPr>
              <a:t>svyby(formula, by, design, FUN, …)</a:t>
            </a:r>
            <a:endParaRPr>
              <a:highlight>
                <a:srgbClr val="FFF2CC"/>
              </a:highlight>
              <a:latin typeface="Courier New"/>
              <a:ea typeface="Courier New"/>
              <a:cs typeface="Courier New"/>
              <a:sym typeface="Courier New"/>
            </a:endParaRPr>
          </a:p>
          <a:p>
            <a:pPr indent="-342900" lvl="0" marL="457200" rtl="0" algn="l">
              <a:spcBef>
                <a:spcPts val="1200"/>
              </a:spcBef>
              <a:spcAft>
                <a:spcPts val="0"/>
              </a:spcAft>
              <a:buSzPts val="1800"/>
              <a:buChar char="●"/>
            </a:pPr>
            <a:r>
              <a:rPr b="1" lang="en"/>
              <a:t>f</a:t>
            </a:r>
            <a:r>
              <a:rPr b="1" lang="en"/>
              <a:t>ormula</a:t>
            </a:r>
            <a:r>
              <a:rPr lang="en"/>
              <a:t> – variable(s) to pass to FUN, </a:t>
            </a:r>
            <a:r>
              <a:rPr lang="en"/>
              <a:t>given as their name in the data preceded by a tilde (~). These may change format depending on what FUN is.</a:t>
            </a:r>
            <a:endParaRPr/>
          </a:p>
          <a:p>
            <a:pPr indent="-342900" lvl="0" marL="457200" rtl="0" algn="l">
              <a:spcBef>
                <a:spcPts val="0"/>
              </a:spcBef>
              <a:spcAft>
                <a:spcPts val="0"/>
              </a:spcAft>
              <a:buSzPts val="1800"/>
              <a:buChar char="●"/>
            </a:pPr>
            <a:r>
              <a:rPr b="1" lang="en"/>
              <a:t>by</a:t>
            </a:r>
            <a:r>
              <a:rPr lang="en"/>
              <a:t> – the variables to subset by, given as their name in the data preceded by a tilde (~)</a:t>
            </a:r>
            <a:endParaRPr/>
          </a:p>
          <a:p>
            <a:pPr indent="-342900" lvl="0" marL="457200" rtl="0" algn="l">
              <a:spcBef>
                <a:spcPts val="0"/>
              </a:spcBef>
              <a:spcAft>
                <a:spcPts val="0"/>
              </a:spcAft>
              <a:buSzPts val="1800"/>
              <a:buChar char="●"/>
            </a:pPr>
            <a:r>
              <a:rPr b="1" lang="en"/>
              <a:t>design</a:t>
            </a:r>
            <a:r>
              <a:rPr lang="en"/>
              <a:t> – a survey.design object</a:t>
            </a:r>
            <a:endParaRPr/>
          </a:p>
          <a:p>
            <a:pPr indent="-342900" lvl="0" marL="457200" rtl="0" algn="l">
              <a:spcBef>
                <a:spcPts val="0"/>
              </a:spcBef>
              <a:spcAft>
                <a:spcPts val="0"/>
              </a:spcAft>
              <a:buSzPts val="1800"/>
              <a:buChar char="●"/>
            </a:pPr>
            <a:r>
              <a:rPr b="1" lang="en"/>
              <a:t>FUN</a:t>
            </a:r>
            <a:r>
              <a:rPr lang="en"/>
              <a:t> – an estimate function (svymean, svyvar, etc.)</a:t>
            </a:r>
            <a:endParaRPr/>
          </a:p>
          <a:p>
            <a:pPr indent="-342900" lvl="0" marL="457200" rtl="0" algn="l">
              <a:spcBef>
                <a:spcPts val="0"/>
              </a:spcBef>
              <a:spcAft>
                <a:spcPts val="0"/>
              </a:spcAft>
              <a:buSzPts val="1800"/>
              <a:buChar char="●"/>
            </a:pPr>
            <a:r>
              <a:rPr lang="en"/>
              <a:t>… – other arguments not considered here. See documentation.</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Estimation</a:t>
            </a:r>
            <a:endParaRPr/>
          </a:p>
        </p:txBody>
      </p:sp>
      <p:sp>
        <p:nvSpPr>
          <p:cNvPr id="198" name="Google Shape;198;p35"/>
          <p:cNvSpPr txBox="1"/>
          <p:nvPr>
            <p:ph idx="1" type="body"/>
          </p:nvPr>
        </p:nvSpPr>
        <p:spPr>
          <a:xfrm>
            <a:off x="311700" y="1114850"/>
            <a:ext cx="8520600" cy="3577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default, </a:t>
            </a:r>
            <a:r>
              <a:rPr lang="en">
                <a:latin typeface="Courier New"/>
                <a:ea typeface="Courier New"/>
                <a:cs typeface="Courier New"/>
                <a:sym typeface="Courier New"/>
              </a:rPr>
              <a:t>svyby()</a:t>
            </a:r>
            <a:r>
              <a:rPr lang="en"/>
              <a:t> outputs the estimate and its standard error (SE). This can be changed with the </a:t>
            </a:r>
            <a:r>
              <a:rPr lang="en">
                <a:latin typeface="Courier New"/>
                <a:ea typeface="Courier New"/>
                <a:cs typeface="Courier New"/>
                <a:sym typeface="Courier New"/>
              </a:rPr>
              <a:t>vartype</a:t>
            </a:r>
            <a:r>
              <a:rPr lang="en"/>
              <a:t> argument.</a:t>
            </a:r>
            <a:endParaRPr/>
          </a:p>
          <a:p>
            <a:pPr indent="0" lvl="0" marL="0" rtl="0" algn="l">
              <a:spcBef>
                <a:spcPts val="1200"/>
              </a:spcBef>
              <a:spcAft>
                <a:spcPts val="0"/>
              </a:spcAft>
              <a:buNone/>
            </a:pPr>
            <a:r>
              <a:rPr lang="en"/>
              <a:t>Outputs an object of type </a:t>
            </a:r>
            <a:r>
              <a:rPr b="1" lang="en"/>
              <a:t>svyby</a:t>
            </a:r>
            <a:r>
              <a:rPr lang="en"/>
              <a:t>, a data frame with the subpopulations and corresponding estimates.</a:t>
            </a:r>
            <a:endParaRPr/>
          </a:p>
          <a:p>
            <a:pPr indent="0" lvl="0" marL="0" rtl="0" algn="l">
              <a:spcBef>
                <a:spcPts val="1200"/>
              </a:spcBef>
              <a:spcAft>
                <a:spcPts val="0"/>
              </a:spcAft>
              <a:buNone/>
            </a:pPr>
            <a:r>
              <a:rPr lang="en"/>
              <a:t>Multiple variables can be combined with with “+”</a:t>
            </a:r>
            <a:endParaRPr/>
          </a:p>
          <a:p>
            <a:pPr indent="-342900" lvl="0" marL="457200" rtl="0" algn="l">
              <a:spcBef>
                <a:spcPts val="1200"/>
              </a:spcBef>
              <a:spcAft>
                <a:spcPts val="0"/>
              </a:spcAft>
              <a:buSzPts val="1800"/>
              <a:buChar char="●"/>
            </a:pPr>
            <a:r>
              <a:rPr lang="en">
                <a:latin typeface="Courier New"/>
                <a:ea typeface="Courier New"/>
                <a:cs typeface="Courier New"/>
                <a:sym typeface="Courier New"/>
              </a:rPr>
              <a:t>svyby(~A, ~B+C, survey_design, svymean)</a:t>
            </a:r>
            <a:r>
              <a:rPr lang="en"/>
              <a:t> will return the mean of A for each unique combination of variables B and C in the data. For example, if B has two categories and C has three categories, six distinct means will be returned.</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36"/>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Courier New"/>
                <a:ea typeface="Courier New"/>
                <a:cs typeface="Courier New"/>
                <a:sym typeface="Courier New"/>
              </a:rPr>
              <a:t>survey</a:t>
            </a:r>
            <a:r>
              <a:rPr lang="en"/>
              <a:t> Functions: Uncertainty</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7" name="Shape 207"/>
        <p:cNvGrpSpPr/>
        <p:nvPr/>
      </p:nvGrpSpPr>
      <p:grpSpPr>
        <a:xfrm>
          <a:off x="0" y="0"/>
          <a:ext cx="0" cy="0"/>
          <a:chOff x="0" y="0"/>
          <a:chExt cx="0" cy="0"/>
        </a:xfrm>
      </p:grpSpPr>
      <p:sp>
        <p:nvSpPr>
          <p:cNvPr id="208" name="Google Shape;208;p3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Uncertainty</a:t>
            </a:r>
            <a:r>
              <a:rPr lang="en"/>
              <a:t> Functions</a:t>
            </a:r>
            <a:endParaRPr/>
          </a:p>
        </p:txBody>
      </p:sp>
      <p:graphicFrame>
        <p:nvGraphicFramePr>
          <p:cNvPr id="209" name="Google Shape;209;p37"/>
          <p:cNvGraphicFramePr/>
          <p:nvPr/>
        </p:nvGraphicFramePr>
        <p:xfrm>
          <a:off x="952500" y="1672650"/>
          <a:ext cx="3000000" cy="3000000"/>
        </p:xfrm>
        <a:graphic>
          <a:graphicData uri="http://schemas.openxmlformats.org/drawingml/2006/table">
            <a:tbl>
              <a:tblPr>
                <a:noFill/>
                <a:tableStyleId>{8FEF1670-4943-4A63-A7C3-F1EFCD42EE63}</a:tableStyleId>
              </a:tblPr>
              <a:tblGrid>
                <a:gridCol w="3619500"/>
                <a:gridCol w="3619500"/>
              </a:tblGrid>
              <a:tr h="392875">
                <a:tc>
                  <a:txBody>
                    <a:bodyPr/>
                    <a:lstStyle/>
                    <a:p>
                      <a:pPr indent="0" lvl="0" marL="0" rtl="0" algn="l">
                        <a:spcBef>
                          <a:spcPts val="0"/>
                        </a:spcBef>
                        <a:spcAft>
                          <a:spcPts val="0"/>
                        </a:spcAft>
                        <a:buNone/>
                      </a:pPr>
                      <a:r>
                        <a:rPr b="1" lang="en" sz="1600"/>
                        <a:t>Metric</a:t>
                      </a:r>
                      <a:endParaRPr b="1" sz="1600"/>
                    </a:p>
                  </a:txBody>
                  <a:tcPr marT="91425" marB="91425" marR="91425" marL="91425">
                    <a:solidFill>
                      <a:schemeClr val="lt2"/>
                    </a:solidFill>
                  </a:tcPr>
                </a:tc>
                <a:tc>
                  <a:txBody>
                    <a:bodyPr/>
                    <a:lstStyle/>
                    <a:p>
                      <a:pPr indent="0" lvl="0" marL="0" rtl="0" algn="l">
                        <a:spcBef>
                          <a:spcPts val="0"/>
                        </a:spcBef>
                        <a:spcAft>
                          <a:spcPts val="0"/>
                        </a:spcAft>
                        <a:buNone/>
                      </a:pPr>
                      <a:r>
                        <a:rPr b="1" lang="en" sz="1600"/>
                        <a:t>Function</a:t>
                      </a:r>
                      <a:endParaRPr b="1" sz="1600"/>
                    </a:p>
                  </a:txBody>
                  <a:tcPr marT="91425" marB="91425" marR="91425" marL="91425">
                    <a:solidFill>
                      <a:schemeClr val="lt2"/>
                    </a:solidFill>
                  </a:tcPr>
                </a:tc>
              </a:tr>
              <a:tr h="392875">
                <a:tc>
                  <a:txBody>
                    <a:bodyPr/>
                    <a:lstStyle/>
                    <a:p>
                      <a:pPr indent="0" lvl="0" marL="0" rtl="0" algn="l">
                        <a:spcBef>
                          <a:spcPts val="0"/>
                        </a:spcBef>
                        <a:spcAft>
                          <a:spcPts val="0"/>
                        </a:spcAft>
                        <a:buNone/>
                      </a:pPr>
                      <a:r>
                        <a:rPr lang="en" sz="1800"/>
                        <a:t>Confidence interval</a:t>
                      </a:r>
                      <a:endParaRPr sz="1800"/>
                    </a:p>
                  </a:txBody>
                  <a:tcPr marT="91425" marB="91425" marR="91425" marL="91425"/>
                </a:tc>
                <a:tc>
                  <a:txBody>
                    <a:bodyPr/>
                    <a:lstStyle/>
                    <a:p>
                      <a:pPr indent="0" lvl="0" marL="0" rtl="0" algn="l">
                        <a:spcBef>
                          <a:spcPts val="0"/>
                        </a:spcBef>
                        <a:spcAft>
                          <a:spcPts val="0"/>
                        </a:spcAft>
                        <a:buNone/>
                      </a:pPr>
                      <a:r>
                        <a:rPr lang="en" sz="1800">
                          <a:latin typeface="Courier New"/>
                          <a:ea typeface="Courier New"/>
                          <a:cs typeface="Courier New"/>
                          <a:sym typeface="Courier New"/>
                        </a:rPr>
                        <a:t>confint()</a:t>
                      </a:r>
                      <a:endParaRPr sz="1800">
                        <a:latin typeface="Courier New"/>
                        <a:ea typeface="Courier New"/>
                        <a:cs typeface="Courier New"/>
                        <a:sym typeface="Courier New"/>
                      </a:endParaRPr>
                    </a:p>
                  </a:txBody>
                  <a:tcPr marT="91425" marB="91425" marR="91425" marL="91425"/>
                </a:tc>
              </a:tr>
              <a:tr h="392875">
                <a:tc>
                  <a:txBody>
                    <a:bodyPr/>
                    <a:lstStyle/>
                    <a:p>
                      <a:pPr indent="0" lvl="0" marL="0" rtl="0" algn="l">
                        <a:spcBef>
                          <a:spcPts val="0"/>
                        </a:spcBef>
                        <a:spcAft>
                          <a:spcPts val="0"/>
                        </a:spcAft>
                        <a:buNone/>
                      </a:pPr>
                      <a:r>
                        <a:rPr lang="en" sz="1800"/>
                        <a:t>Standard error</a:t>
                      </a:r>
                      <a:endParaRPr sz="1800"/>
                    </a:p>
                  </a:txBody>
                  <a:tcPr marT="91425" marB="91425" marR="91425" marL="91425"/>
                </a:tc>
                <a:tc>
                  <a:txBody>
                    <a:bodyPr/>
                    <a:lstStyle/>
                    <a:p>
                      <a:pPr indent="0" lvl="0" marL="0" rtl="0" algn="l">
                        <a:spcBef>
                          <a:spcPts val="0"/>
                        </a:spcBef>
                        <a:spcAft>
                          <a:spcPts val="0"/>
                        </a:spcAft>
                        <a:buNone/>
                      </a:pPr>
                      <a:r>
                        <a:rPr lang="en" sz="1800">
                          <a:latin typeface="Courier New"/>
                          <a:ea typeface="Courier New"/>
                          <a:cs typeface="Courier New"/>
                          <a:sym typeface="Courier New"/>
                        </a:rPr>
                        <a:t>SE()</a:t>
                      </a:r>
                      <a:endParaRPr sz="1800">
                        <a:latin typeface="Courier New"/>
                        <a:ea typeface="Courier New"/>
                        <a:cs typeface="Courier New"/>
                        <a:sym typeface="Courier New"/>
                      </a:endParaRPr>
                    </a:p>
                  </a:txBody>
                  <a:tcPr marT="91425" marB="91425" marR="91425" marL="91425"/>
                </a:tc>
              </a:tr>
              <a:tr h="392875">
                <a:tc>
                  <a:txBody>
                    <a:bodyPr/>
                    <a:lstStyle/>
                    <a:p>
                      <a:pPr indent="0" lvl="0" marL="0" rtl="0" algn="l">
                        <a:spcBef>
                          <a:spcPts val="0"/>
                        </a:spcBef>
                        <a:spcAft>
                          <a:spcPts val="0"/>
                        </a:spcAft>
                        <a:buNone/>
                      </a:pPr>
                      <a:r>
                        <a:rPr lang="en" sz="1800"/>
                        <a:t>Coefficient of variation</a:t>
                      </a:r>
                      <a:endParaRPr sz="1800"/>
                    </a:p>
                  </a:txBody>
                  <a:tcPr marT="91425" marB="91425" marR="91425" marL="91425"/>
                </a:tc>
                <a:tc>
                  <a:txBody>
                    <a:bodyPr/>
                    <a:lstStyle/>
                    <a:p>
                      <a:pPr indent="0" lvl="0" marL="0" rtl="0" algn="l">
                        <a:spcBef>
                          <a:spcPts val="0"/>
                        </a:spcBef>
                        <a:spcAft>
                          <a:spcPts val="0"/>
                        </a:spcAft>
                        <a:buNone/>
                      </a:pPr>
                      <a:r>
                        <a:rPr lang="en" sz="1800">
                          <a:latin typeface="Courier New"/>
                          <a:ea typeface="Courier New"/>
                          <a:cs typeface="Courier New"/>
                          <a:sym typeface="Courier New"/>
                        </a:rPr>
                        <a:t>cv()</a:t>
                      </a:r>
                      <a:endParaRPr sz="1800">
                        <a:latin typeface="Courier New"/>
                        <a:ea typeface="Courier New"/>
                        <a:cs typeface="Courier New"/>
                        <a:sym typeface="Courier New"/>
                      </a:endParaRPr>
                    </a:p>
                  </a:txBody>
                  <a:tcPr marT="91425" marB="91425" marR="91425" marL="91425"/>
                </a:tc>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Uncertainty Functions</a:t>
            </a:r>
            <a:endParaRPr/>
          </a:p>
        </p:txBody>
      </p:sp>
      <p:sp>
        <p:nvSpPr>
          <p:cNvPr id="215" name="Google Shape;215;p38"/>
          <p:cNvSpPr txBox="1"/>
          <p:nvPr>
            <p:ph idx="1" type="body"/>
          </p:nvPr>
        </p:nvSpPr>
        <p:spPr>
          <a:xfrm>
            <a:off x="311700" y="1152475"/>
            <a:ext cx="8520600" cy="34164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SE()</a:t>
            </a:r>
            <a:r>
              <a:rPr lang="en"/>
              <a:t> and </a:t>
            </a:r>
            <a:r>
              <a:rPr lang="en">
                <a:latin typeface="Courier New"/>
                <a:ea typeface="Courier New"/>
                <a:cs typeface="Courier New"/>
                <a:sym typeface="Courier New"/>
              </a:rPr>
              <a:t>cv()</a:t>
            </a:r>
            <a:r>
              <a:rPr lang="en"/>
              <a:t> take in svystat objects (i.e. the output of an estimate function) and output an array with the desired uncertainty measure</a:t>
            </a:r>
            <a:endParaRPr/>
          </a:p>
          <a:p>
            <a:pPr indent="0" lvl="0" marL="0" rtl="0" algn="l">
              <a:spcBef>
                <a:spcPts val="1200"/>
              </a:spcBef>
              <a:spcAft>
                <a:spcPts val="1200"/>
              </a:spcAft>
              <a:buNone/>
            </a:pPr>
            <a:r>
              <a:rPr lang="en">
                <a:latin typeface="Courier New"/>
                <a:ea typeface="Courier New"/>
                <a:cs typeface="Courier New"/>
                <a:sym typeface="Courier New"/>
              </a:rPr>
              <a:t>confint()</a:t>
            </a:r>
            <a:r>
              <a:rPr lang="en"/>
              <a:t> takes in a svystat object and an additional parameter </a:t>
            </a:r>
            <a:r>
              <a:rPr lang="en">
                <a:latin typeface="Courier New"/>
                <a:ea typeface="Courier New"/>
                <a:cs typeface="Courier New"/>
                <a:sym typeface="Courier New"/>
              </a:rPr>
              <a:t>level</a:t>
            </a:r>
            <a:r>
              <a:rPr lang="en"/>
              <a:t> which can be used to specify confidence level (defaults to 0.95)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Courier New"/>
                <a:ea typeface="Courier New"/>
                <a:cs typeface="Courier New"/>
                <a:sym typeface="Courier New"/>
              </a:rPr>
              <a:t>survey</a:t>
            </a:r>
            <a:r>
              <a:rPr lang="en"/>
              <a:t> Functions: Visualizations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a:t>
            </a:r>
            <a:r>
              <a:rPr lang="en"/>
              <a:t> Functions</a:t>
            </a:r>
            <a:endParaRPr/>
          </a:p>
        </p:txBody>
      </p:sp>
      <p:graphicFrame>
        <p:nvGraphicFramePr>
          <p:cNvPr id="226" name="Google Shape;226;p40"/>
          <p:cNvGraphicFramePr/>
          <p:nvPr/>
        </p:nvGraphicFramePr>
        <p:xfrm>
          <a:off x="952500" y="2424900"/>
          <a:ext cx="3000000" cy="3000000"/>
        </p:xfrm>
        <a:graphic>
          <a:graphicData uri="http://schemas.openxmlformats.org/drawingml/2006/table">
            <a:tbl>
              <a:tblPr>
                <a:noFill/>
                <a:tableStyleId>{8FEF1670-4943-4A63-A7C3-F1EFCD42EE63}</a:tableStyleId>
              </a:tblPr>
              <a:tblGrid>
                <a:gridCol w="3619500"/>
                <a:gridCol w="3619500"/>
              </a:tblGrid>
              <a:tr h="392875">
                <a:tc>
                  <a:txBody>
                    <a:bodyPr/>
                    <a:lstStyle/>
                    <a:p>
                      <a:pPr indent="0" lvl="0" marL="0" rtl="0" algn="l">
                        <a:spcBef>
                          <a:spcPts val="0"/>
                        </a:spcBef>
                        <a:spcAft>
                          <a:spcPts val="0"/>
                        </a:spcAft>
                        <a:buNone/>
                      </a:pPr>
                      <a:r>
                        <a:rPr b="1" lang="en" sz="1600"/>
                        <a:t>Visualization</a:t>
                      </a:r>
                      <a:endParaRPr b="1" sz="1600"/>
                    </a:p>
                  </a:txBody>
                  <a:tcPr marT="91425" marB="91425" marR="91425" marL="91425">
                    <a:solidFill>
                      <a:schemeClr val="lt2"/>
                    </a:solidFill>
                  </a:tcPr>
                </a:tc>
                <a:tc>
                  <a:txBody>
                    <a:bodyPr/>
                    <a:lstStyle/>
                    <a:p>
                      <a:pPr indent="0" lvl="0" marL="0" rtl="0" algn="l">
                        <a:spcBef>
                          <a:spcPts val="0"/>
                        </a:spcBef>
                        <a:spcAft>
                          <a:spcPts val="0"/>
                        </a:spcAft>
                        <a:buNone/>
                      </a:pPr>
                      <a:r>
                        <a:rPr b="1" lang="en" sz="1600"/>
                        <a:t>Function</a:t>
                      </a:r>
                      <a:endParaRPr b="1" sz="1600"/>
                    </a:p>
                  </a:txBody>
                  <a:tcPr marT="91425" marB="91425" marR="91425" marL="91425">
                    <a:solidFill>
                      <a:schemeClr val="lt2"/>
                    </a:solidFill>
                  </a:tcPr>
                </a:tc>
              </a:tr>
              <a:tr h="392875">
                <a:tc>
                  <a:txBody>
                    <a:bodyPr/>
                    <a:lstStyle/>
                    <a:p>
                      <a:pPr indent="0" lvl="0" marL="0" rtl="0" algn="l">
                        <a:spcBef>
                          <a:spcPts val="0"/>
                        </a:spcBef>
                        <a:spcAft>
                          <a:spcPts val="0"/>
                        </a:spcAft>
                        <a:buNone/>
                      </a:pPr>
                      <a:r>
                        <a:rPr lang="en" sz="1800"/>
                        <a:t>Bar plot</a:t>
                      </a:r>
                      <a:endParaRPr sz="1800"/>
                    </a:p>
                  </a:txBody>
                  <a:tcPr marT="91425" marB="91425" marR="91425" marL="91425"/>
                </a:tc>
                <a:tc>
                  <a:txBody>
                    <a:bodyPr/>
                    <a:lstStyle/>
                    <a:p>
                      <a:pPr indent="0" lvl="0" marL="0" rtl="0" algn="l">
                        <a:spcBef>
                          <a:spcPts val="0"/>
                        </a:spcBef>
                        <a:spcAft>
                          <a:spcPts val="0"/>
                        </a:spcAft>
                        <a:buNone/>
                      </a:pPr>
                      <a:r>
                        <a:rPr lang="en" sz="1800">
                          <a:latin typeface="Courier New"/>
                          <a:ea typeface="Courier New"/>
                          <a:cs typeface="Courier New"/>
                          <a:sym typeface="Courier New"/>
                        </a:rPr>
                        <a:t>barplot</a:t>
                      </a:r>
                      <a:r>
                        <a:rPr lang="en" sz="1800">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tc>
              </a:tr>
              <a:tr h="392875">
                <a:tc>
                  <a:txBody>
                    <a:bodyPr/>
                    <a:lstStyle/>
                    <a:p>
                      <a:pPr indent="0" lvl="0" marL="0" rtl="0" algn="l">
                        <a:spcBef>
                          <a:spcPts val="0"/>
                        </a:spcBef>
                        <a:spcAft>
                          <a:spcPts val="0"/>
                        </a:spcAft>
                        <a:buNone/>
                      </a:pPr>
                      <a:r>
                        <a:rPr lang="en" sz="1800"/>
                        <a:t>Dot chart</a:t>
                      </a:r>
                      <a:endParaRPr sz="1800"/>
                    </a:p>
                  </a:txBody>
                  <a:tcPr marT="91425" marB="91425" marR="91425" marL="91425"/>
                </a:tc>
                <a:tc>
                  <a:txBody>
                    <a:bodyPr/>
                    <a:lstStyle/>
                    <a:p>
                      <a:pPr indent="0" lvl="0" marL="0" rtl="0" algn="l">
                        <a:spcBef>
                          <a:spcPts val="0"/>
                        </a:spcBef>
                        <a:spcAft>
                          <a:spcPts val="0"/>
                        </a:spcAft>
                        <a:buNone/>
                      </a:pPr>
                      <a:r>
                        <a:rPr lang="en" sz="1800">
                          <a:latin typeface="Courier New"/>
                          <a:ea typeface="Courier New"/>
                          <a:cs typeface="Courier New"/>
                          <a:sym typeface="Courier New"/>
                        </a:rPr>
                        <a:t>dotchart</a:t>
                      </a:r>
                      <a:r>
                        <a:rPr lang="en" sz="1800">
                          <a:latin typeface="Courier New"/>
                          <a:ea typeface="Courier New"/>
                          <a:cs typeface="Courier New"/>
                          <a:sym typeface="Courier New"/>
                        </a:rPr>
                        <a:t>()</a:t>
                      </a:r>
                      <a:endParaRPr sz="1800">
                        <a:latin typeface="Courier New"/>
                        <a:ea typeface="Courier New"/>
                        <a:cs typeface="Courier New"/>
                        <a:sym typeface="Courier New"/>
                      </a:endParaRPr>
                    </a:p>
                  </a:txBody>
                  <a:tcPr marT="91425" marB="91425" marR="91425" marL="91425"/>
                </a:tc>
              </a:tr>
              <a:tr h="392875">
                <a:tc>
                  <a:txBody>
                    <a:bodyPr/>
                    <a:lstStyle/>
                    <a:p>
                      <a:pPr indent="0" lvl="0" marL="0" rtl="0" algn="l">
                        <a:spcBef>
                          <a:spcPts val="0"/>
                        </a:spcBef>
                        <a:spcAft>
                          <a:spcPts val="0"/>
                        </a:spcAft>
                        <a:buNone/>
                      </a:pPr>
                      <a:r>
                        <a:rPr lang="en" sz="1800"/>
                        <a:t>Histogram</a:t>
                      </a:r>
                      <a:endParaRPr sz="1800"/>
                    </a:p>
                  </a:txBody>
                  <a:tcPr marT="91425" marB="91425" marR="91425" marL="91425"/>
                </a:tc>
                <a:tc>
                  <a:txBody>
                    <a:bodyPr/>
                    <a:lstStyle/>
                    <a:p>
                      <a:pPr indent="0" lvl="0" marL="0" rtl="0" algn="l">
                        <a:spcBef>
                          <a:spcPts val="0"/>
                        </a:spcBef>
                        <a:spcAft>
                          <a:spcPts val="0"/>
                        </a:spcAft>
                        <a:buNone/>
                      </a:pPr>
                      <a:r>
                        <a:rPr lang="en" sz="1800">
                          <a:latin typeface="Courier New"/>
                          <a:ea typeface="Courier New"/>
                          <a:cs typeface="Courier New"/>
                          <a:sym typeface="Courier New"/>
                        </a:rPr>
                        <a:t>svyhist()</a:t>
                      </a:r>
                      <a:endParaRPr sz="1800">
                        <a:latin typeface="Courier New"/>
                        <a:ea typeface="Courier New"/>
                        <a:cs typeface="Courier New"/>
                        <a:sym typeface="Courier New"/>
                      </a:endParaRPr>
                    </a:p>
                  </a:txBody>
                  <a:tcPr marT="91425" marB="91425" marR="91425" marL="91425"/>
                </a:tc>
              </a:tr>
              <a:tr h="392875">
                <a:tc>
                  <a:txBody>
                    <a:bodyPr/>
                    <a:lstStyle/>
                    <a:p>
                      <a:pPr indent="0" lvl="0" marL="0" rtl="0" algn="l">
                        <a:spcBef>
                          <a:spcPts val="0"/>
                        </a:spcBef>
                        <a:spcAft>
                          <a:spcPts val="0"/>
                        </a:spcAft>
                        <a:buNone/>
                      </a:pPr>
                      <a:r>
                        <a:rPr lang="en" sz="1800"/>
                        <a:t>Boxplot</a:t>
                      </a:r>
                      <a:endParaRPr sz="1800"/>
                    </a:p>
                  </a:txBody>
                  <a:tcPr marT="91425" marB="91425" marR="91425" marL="91425"/>
                </a:tc>
                <a:tc>
                  <a:txBody>
                    <a:bodyPr/>
                    <a:lstStyle/>
                    <a:p>
                      <a:pPr indent="0" lvl="0" marL="0" rtl="0" algn="l">
                        <a:spcBef>
                          <a:spcPts val="0"/>
                        </a:spcBef>
                        <a:spcAft>
                          <a:spcPts val="0"/>
                        </a:spcAft>
                        <a:buNone/>
                      </a:pPr>
                      <a:r>
                        <a:rPr lang="en" sz="1800">
                          <a:latin typeface="Courier New"/>
                          <a:ea typeface="Courier New"/>
                          <a:cs typeface="Courier New"/>
                          <a:sym typeface="Courier New"/>
                        </a:rPr>
                        <a:t>svyboxplot()</a:t>
                      </a:r>
                      <a:endParaRPr sz="1800">
                        <a:latin typeface="Courier New"/>
                        <a:ea typeface="Courier New"/>
                        <a:cs typeface="Courier New"/>
                        <a:sym typeface="Courier New"/>
                      </a:endParaRPr>
                    </a:p>
                  </a:txBody>
                  <a:tcPr marT="91425" marB="91425" marR="91425" marL="91425"/>
                </a:tc>
              </a:tr>
            </a:tbl>
          </a:graphicData>
        </a:graphic>
      </p:graphicFrame>
      <p:sp>
        <p:nvSpPr>
          <p:cNvPr id="227" name="Google Shape;227;p40"/>
          <p:cNvSpPr txBox="1"/>
          <p:nvPr/>
        </p:nvSpPr>
        <p:spPr>
          <a:xfrm>
            <a:off x="827475" y="1241200"/>
            <a:ext cx="7578900" cy="10158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800">
                <a:solidFill>
                  <a:schemeClr val="dk2"/>
                </a:solidFill>
              </a:rPr>
              <a:t>The </a:t>
            </a:r>
            <a:r>
              <a:rPr lang="en" sz="1800">
                <a:solidFill>
                  <a:schemeClr val="dk2"/>
                </a:solidFill>
                <a:latin typeface="Courier New"/>
                <a:ea typeface="Courier New"/>
                <a:cs typeface="Courier New"/>
                <a:sym typeface="Courier New"/>
              </a:rPr>
              <a:t>survey</a:t>
            </a:r>
            <a:r>
              <a:rPr lang="en" sz="1800">
                <a:solidFill>
                  <a:schemeClr val="dk2"/>
                </a:solidFill>
              </a:rPr>
              <a:t> package is not ideal for data visualization, but it does allow you to use some functions to produce simple graphs easily and directly from svystat objects</a:t>
            </a:r>
            <a:endParaRPr sz="1800">
              <a:solidFill>
                <a:schemeClr val="dk2"/>
              </a:solidFill>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a:t>
            </a:r>
            <a:r>
              <a:rPr lang="en"/>
              <a:t> Functions</a:t>
            </a:r>
            <a:endParaRPr>
              <a:latin typeface="Courier New"/>
              <a:ea typeface="Courier New"/>
              <a:cs typeface="Courier New"/>
              <a:sym typeface="Courier New"/>
            </a:endParaRPr>
          </a:p>
        </p:txBody>
      </p:sp>
      <p:sp>
        <p:nvSpPr>
          <p:cNvPr id="233" name="Google Shape;233;p41"/>
          <p:cNvSpPr txBox="1"/>
          <p:nvPr>
            <p:ph idx="1" type="body"/>
          </p:nvPr>
        </p:nvSpPr>
        <p:spPr>
          <a:xfrm>
            <a:off x="311700" y="1017725"/>
            <a:ext cx="8520600" cy="37686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sz="1600"/>
              <a:t>Syntax for </a:t>
            </a:r>
            <a:r>
              <a:rPr lang="en" sz="1600">
                <a:latin typeface="Courier New"/>
                <a:ea typeface="Courier New"/>
                <a:cs typeface="Courier New"/>
                <a:sym typeface="Courier New"/>
              </a:rPr>
              <a:t>barplot()</a:t>
            </a:r>
            <a:r>
              <a:rPr lang="en" sz="1600">
                <a:latin typeface="Courier New"/>
                <a:ea typeface="Courier New"/>
                <a:cs typeface="Courier New"/>
                <a:sym typeface="Courier New"/>
              </a:rPr>
              <a:t>:</a:t>
            </a:r>
            <a:endParaRPr sz="1600">
              <a:latin typeface="Courier New"/>
              <a:ea typeface="Courier New"/>
              <a:cs typeface="Courier New"/>
              <a:sym typeface="Courier New"/>
            </a:endParaRPr>
          </a:p>
          <a:p>
            <a:pPr indent="0" lvl="0" marL="0" rtl="0" algn="ctr">
              <a:lnSpc>
                <a:spcPct val="105000"/>
              </a:lnSpc>
              <a:spcBef>
                <a:spcPts val="1200"/>
              </a:spcBef>
              <a:spcAft>
                <a:spcPts val="0"/>
              </a:spcAft>
              <a:buNone/>
            </a:pPr>
            <a:r>
              <a:rPr lang="en" sz="1600">
                <a:highlight>
                  <a:srgbClr val="FFF2CC"/>
                </a:highlight>
                <a:latin typeface="Courier New"/>
                <a:ea typeface="Courier New"/>
                <a:cs typeface="Courier New"/>
                <a:sym typeface="Courier New"/>
              </a:rPr>
              <a:t>barplot</a:t>
            </a:r>
            <a:r>
              <a:rPr lang="en" sz="1600">
                <a:highlight>
                  <a:srgbClr val="FFF2CC"/>
                </a:highlight>
                <a:latin typeface="Courier New"/>
                <a:ea typeface="Courier New"/>
                <a:cs typeface="Courier New"/>
                <a:sym typeface="Courier New"/>
              </a:rPr>
              <a:t>(height, beside=TRUE, …)</a:t>
            </a:r>
            <a:endParaRPr sz="1600">
              <a:highlight>
                <a:srgbClr val="FFF2CC"/>
              </a:highlight>
              <a:latin typeface="Courier New"/>
              <a:ea typeface="Courier New"/>
              <a:cs typeface="Courier New"/>
              <a:sym typeface="Courier New"/>
            </a:endParaRPr>
          </a:p>
          <a:p>
            <a:pPr indent="0" lvl="0" marL="0" rtl="0" algn="l">
              <a:lnSpc>
                <a:spcPct val="105000"/>
              </a:lnSpc>
              <a:spcBef>
                <a:spcPts val="1200"/>
              </a:spcBef>
              <a:spcAft>
                <a:spcPts val="0"/>
              </a:spcAft>
              <a:buNone/>
            </a:pPr>
            <a:r>
              <a:rPr lang="en" sz="1600"/>
              <a:t>Syntax for </a:t>
            </a:r>
            <a:r>
              <a:rPr lang="en" sz="1600">
                <a:latin typeface="Courier New"/>
                <a:ea typeface="Courier New"/>
                <a:cs typeface="Courier New"/>
                <a:sym typeface="Courier New"/>
              </a:rPr>
              <a:t>dotchart():</a:t>
            </a:r>
            <a:endParaRPr sz="1600">
              <a:latin typeface="Courier New"/>
              <a:ea typeface="Courier New"/>
              <a:cs typeface="Courier New"/>
              <a:sym typeface="Courier New"/>
            </a:endParaRPr>
          </a:p>
          <a:p>
            <a:pPr indent="0" lvl="0" marL="0" rtl="0" algn="ctr">
              <a:lnSpc>
                <a:spcPct val="105000"/>
              </a:lnSpc>
              <a:spcBef>
                <a:spcPts val="1200"/>
              </a:spcBef>
              <a:spcAft>
                <a:spcPts val="0"/>
              </a:spcAft>
              <a:buNone/>
            </a:pPr>
            <a:r>
              <a:rPr lang="en" sz="1600">
                <a:highlight>
                  <a:srgbClr val="FFF2CC"/>
                </a:highlight>
                <a:latin typeface="Courier New"/>
                <a:ea typeface="Courier New"/>
                <a:cs typeface="Courier New"/>
                <a:sym typeface="Courier New"/>
              </a:rPr>
              <a:t>dotchart(x, …)</a:t>
            </a:r>
            <a:endParaRPr sz="1600">
              <a:highlight>
                <a:srgbClr val="FFF2CC"/>
              </a:highlight>
              <a:latin typeface="Courier New"/>
              <a:ea typeface="Courier New"/>
              <a:cs typeface="Courier New"/>
              <a:sym typeface="Courier New"/>
            </a:endParaRPr>
          </a:p>
          <a:p>
            <a:pPr indent="-330200" lvl="0" marL="457200" rtl="0" algn="l">
              <a:lnSpc>
                <a:spcPct val="105000"/>
              </a:lnSpc>
              <a:spcBef>
                <a:spcPts val="1200"/>
              </a:spcBef>
              <a:spcAft>
                <a:spcPts val="0"/>
              </a:spcAft>
              <a:buSzPts val="1600"/>
              <a:buChar char="●"/>
            </a:pPr>
            <a:r>
              <a:rPr b="1" lang="en" sz="1600"/>
              <a:t>height, x </a:t>
            </a:r>
            <a:r>
              <a:rPr lang="en" sz="1600"/>
              <a:t>– results of analysis (from </a:t>
            </a:r>
            <a:r>
              <a:rPr lang="en" sz="1600">
                <a:latin typeface="Courier New"/>
                <a:ea typeface="Courier New"/>
                <a:cs typeface="Courier New"/>
                <a:sym typeface="Courier New"/>
              </a:rPr>
              <a:t>svymean()</a:t>
            </a:r>
            <a:r>
              <a:rPr lang="en" sz="1600"/>
              <a:t>, </a:t>
            </a:r>
            <a:r>
              <a:rPr lang="en" sz="1600">
                <a:latin typeface="Courier New"/>
                <a:ea typeface="Courier New"/>
                <a:cs typeface="Courier New"/>
                <a:sym typeface="Courier New"/>
              </a:rPr>
              <a:t>svyby()</a:t>
            </a:r>
            <a:r>
              <a:rPr lang="en" sz="1600"/>
              <a:t>, etc.)</a:t>
            </a:r>
            <a:endParaRPr sz="1600"/>
          </a:p>
          <a:p>
            <a:pPr indent="-330200" lvl="0" marL="457200" rtl="0" algn="l">
              <a:lnSpc>
                <a:spcPct val="105000"/>
              </a:lnSpc>
              <a:spcBef>
                <a:spcPts val="0"/>
              </a:spcBef>
              <a:spcAft>
                <a:spcPts val="0"/>
              </a:spcAft>
              <a:buSzPts val="1600"/>
              <a:buChar char="●"/>
            </a:pPr>
            <a:r>
              <a:rPr b="1" lang="en" sz="1600"/>
              <a:t>beside</a:t>
            </a:r>
            <a:r>
              <a:rPr lang="en" sz="1600"/>
              <a:t> – for multi-bar plots, group bars instead of stack? (Default to TRUE; not applicable for dot charts)</a:t>
            </a:r>
            <a:endParaRPr sz="1600"/>
          </a:p>
          <a:p>
            <a:pPr indent="-330200" lvl="0" marL="457200" rtl="0" algn="l">
              <a:lnSpc>
                <a:spcPct val="105000"/>
              </a:lnSpc>
              <a:spcBef>
                <a:spcPts val="0"/>
              </a:spcBef>
              <a:spcAft>
                <a:spcPts val="0"/>
              </a:spcAft>
              <a:buSzPts val="1600"/>
              <a:buChar char="●"/>
            </a:pPr>
            <a:r>
              <a:rPr b="1" lang="en" sz="1600"/>
              <a:t>…</a:t>
            </a:r>
            <a:r>
              <a:rPr lang="en" sz="1600"/>
              <a:t> – additional formatting arguments. These are documented in the </a:t>
            </a:r>
            <a:r>
              <a:rPr lang="en" sz="1600">
                <a:latin typeface="Courier New"/>
                <a:ea typeface="Courier New"/>
                <a:cs typeface="Courier New"/>
                <a:sym typeface="Courier New"/>
              </a:rPr>
              <a:t>graphics</a:t>
            </a:r>
            <a:r>
              <a:rPr lang="en" sz="1600"/>
              <a:t> R package and can be accessed by using </a:t>
            </a:r>
            <a:r>
              <a:rPr lang="en" sz="1600">
                <a:latin typeface="Courier New"/>
                <a:ea typeface="Courier New"/>
                <a:cs typeface="Courier New"/>
                <a:sym typeface="Courier New"/>
              </a:rPr>
              <a:t>?barplot</a:t>
            </a:r>
            <a:r>
              <a:rPr lang="en" sz="1600"/>
              <a:t> and </a:t>
            </a:r>
            <a:r>
              <a:rPr lang="en" sz="1600">
                <a:latin typeface="Courier New"/>
                <a:ea typeface="Courier New"/>
                <a:cs typeface="Courier New"/>
                <a:sym typeface="Courier New"/>
              </a:rPr>
              <a:t>?dotchart</a:t>
            </a:r>
            <a:endParaRPr sz="1600">
              <a:latin typeface="Courier New"/>
              <a:ea typeface="Courier New"/>
              <a:cs typeface="Courier New"/>
              <a:sym typeface="Courier Ne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use survey-specific packages?</a:t>
            </a:r>
            <a:endParaRPr/>
          </a:p>
        </p:txBody>
      </p:sp>
      <p:sp>
        <p:nvSpPr>
          <p:cNvPr id="67" name="Google Shape;67;p15"/>
          <p:cNvSpPr txBox="1"/>
          <p:nvPr>
            <p:ph idx="1" type="body"/>
          </p:nvPr>
        </p:nvSpPr>
        <p:spPr>
          <a:xfrm>
            <a:off x="311700" y="2444800"/>
            <a:ext cx="8520600" cy="2209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These include strata, clusters, sampling units, weights, and more</a:t>
            </a:r>
            <a:endParaRPr/>
          </a:p>
          <a:p>
            <a:pPr indent="0" lvl="0" marL="0" rtl="0" algn="l">
              <a:spcBef>
                <a:spcPts val="1200"/>
              </a:spcBef>
              <a:spcAft>
                <a:spcPts val="0"/>
              </a:spcAft>
              <a:buNone/>
            </a:pPr>
            <a:r>
              <a:rPr lang="en"/>
              <a:t>Calculations can theoretically be done without using the </a:t>
            </a:r>
            <a:r>
              <a:rPr lang="en">
                <a:latin typeface="Courier New"/>
                <a:ea typeface="Courier New"/>
                <a:cs typeface="Courier New"/>
                <a:sym typeface="Courier New"/>
              </a:rPr>
              <a:t>survey</a:t>
            </a:r>
            <a:r>
              <a:rPr lang="en"/>
              <a:t> package, however you will face difficulties…</a:t>
            </a:r>
            <a:endParaRPr/>
          </a:p>
          <a:p>
            <a:pPr indent="-342900" lvl="0" marL="457200" rtl="0" algn="l">
              <a:spcBef>
                <a:spcPts val="1200"/>
              </a:spcBef>
              <a:spcAft>
                <a:spcPts val="0"/>
              </a:spcAft>
              <a:buSzPts val="1800"/>
              <a:buChar char="●"/>
            </a:pPr>
            <a:r>
              <a:rPr lang="en"/>
              <a:t>Determining the appropriate steps to take to match with sample design</a:t>
            </a:r>
            <a:endParaRPr/>
          </a:p>
          <a:p>
            <a:pPr indent="-342900" lvl="0" marL="457200" rtl="0" algn="l">
              <a:spcBef>
                <a:spcPts val="0"/>
              </a:spcBef>
              <a:spcAft>
                <a:spcPts val="0"/>
              </a:spcAft>
              <a:buSzPts val="1800"/>
              <a:buChar char="●"/>
            </a:pPr>
            <a:r>
              <a:rPr lang="en"/>
              <a:t>Ensuring accurate answers</a:t>
            </a:r>
            <a:endParaRPr/>
          </a:p>
        </p:txBody>
      </p:sp>
      <p:sp>
        <p:nvSpPr>
          <p:cNvPr id="68" name="Google Shape;68;p15"/>
          <p:cNvSpPr/>
          <p:nvPr/>
        </p:nvSpPr>
        <p:spPr>
          <a:xfrm>
            <a:off x="1045800" y="1335225"/>
            <a:ext cx="7052400" cy="874500"/>
          </a:xfrm>
          <a:prstGeom prst="roundRect">
            <a:avLst>
              <a:gd fmla="val 16667" name="adj"/>
            </a:avLst>
          </a:prstGeom>
          <a:solidFill>
            <a:srgbClr val="F1C23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lnSpc>
                <a:spcPct val="115000"/>
              </a:lnSpc>
              <a:spcBef>
                <a:spcPts val="0"/>
              </a:spcBef>
              <a:spcAft>
                <a:spcPts val="0"/>
              </a:spcAft>
              <a:buNone/>
            </a:pPr>
            <a:r>
              <a:rPr lang="en" sz="1800">
                <a:solidFill>
                  <a:schemeClr val="dk1"/>
                </a:solidFill>
              </a:rPr>
              <a:t>The </a:t>
            </a:r>
            <a:r>
              <a:rPr b="1" lang="en" sz="1800">
                <a:solidFill>
                  <a:schemeClr val="dk1"/>
                </a:solidFill>
                <a:latin typeface="Courier New"/>
                <a:ea typeface="Courier New"/>
                <a:cs typeface="Courier New"/>
                <a:sym typeface="Courier New"/>
              </a:rPr>
              <a:t>survey</a:t>
            </a:r>
            <a:r>
              <a:rPr b="1" lang="en" sz="1800">
                <a:solidFill>
                  <a:schemeClr val="dk1"/>
                </a:solidFill>
              </a:rPr>
              <a:t> </a:t>
            </a:r>
            <a:r>
              <a:rPr lang="en" sz="1800">
                <a:solidFill>
                  <a:schemeClr val="dk1"/>
                </a:solidFill>
              </a:rPr>
              <a:t>package allows for calculations that take into account specific elements of sampling design</a:t>
            </a:r>
            <a:endParaRPr>
              <a:solidFill>
                <a:schemeClr val="dk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4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Functions</a:t>
            </a:r>
            <a:endParaRPr>
              <a:latin typeface="Courier New"/>
              <a:ea typeface="Courier New"/>
              <a:cs typeface="Courier New"/>
              <a:sym typeface="Courier New"/>
            </a:endParaRPr>
          </a:p>
        </p:txBody>
      </p:sp>
      <p:sp>
        <p:nvSpPr>
          <p:cNvPr id="239" name="Google Shape;239;p42"/>
          <p:cNvSpPr txBox="1"/>
          <p:nvPr>
            <p:ph idx="1" type="body"/>
          </p:nvPr>
        </p:nvSpPr>
        <p:spPr>
          <a:xfrm>
            <a:off x="311700" y="1017725"/>
            <a:ext cx="8520600" cy="37686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None/>
            </a:pPr>
            <a:r>
              <a:rPr lang="en"/>
              <a:t>Syntax for </a:t>
            </a:r>
            <a:r>
              <a:rPr lang="en">
                <a:latin typeface="Courier New"/>
                <a:ea typeface="Courier New"/>
                <a:cs typeface="Courier New"/>
                <a:sym typeface="Courier New"/>
              </a:rPr>
              <a:t>svyhist</a:t>
            </a:r>
            <a:r>
              <a:rPr lang="en">
                <a:latin typeface="Courier New"/>
                <a:ea typeface="Courier New"/>
                <a:cs typeface="Courier New"/>
                <a:sym typeface="Courier New"/>
              </a:rPr>
              <a:t>():</a:t>
            </a:r>
            <a:endParaRPr>
              <a:latin typeface="Courier New"/>
              <a:ea typeface="Courier New"/>
              <a:cs typeface="Courier New"/>
              <a:sym typeface="Courier New"/>
            </a:endParaRPr>
          </a:p>
          <a:p>
            <a:pPr indent="0" lvl="0" marL="0" rtl="0" algn="ctr">
              <a:lnSpc>
                <a:spcPct val="105000"/>
              </a:lnSpc>
              <a:spcBef>
                <a:spcPts val="1200"/>
              </a:spcBef>
              <a:spcAft>
                <a:spcPts val="0"/>
              </a:spcAft>
              <a:buNone/>
            </a:pPr>
            <a:r>
              <a:rPr lang="en">
                <a:highlight>
                  <a:srgbClr val="FFF2CC"/>
                </a:highlight>
                <a:latin typeface="Courier New"/>
                <a:ea typeface="Courier New"/>
                <a:cs typeface="Courier New"/>
                <a:sym typeface="Courier New"/>
              </a:rPr>
              <a:t>svyhist</a:t>
            </a:r>
            <a:r>
              <a:rPr lang="en">
                <a:highlight>
                  <a:srgbClr val="FFF2CC"/>
                </a:highlight>
                <a:latin typeface="Courier New"/>
                <a:ea typeface="Courier New"/>
                <a:cs typeface="Courier New"/>
                <a:sym typeface="Courier New"/>
              </a:rPr>
              <a:t>(formula, design, probability=TRUE,...)</a:t>
            </a:r>
            <a:endParaRPr>
              <a:highlight>
                <a:srgbClr val="FFF2CC"/>
              </a:highlight>
              <a:latin typeface="Courier New"/>
              <a:ea typeface="Courier New"/>
              <a:cs typeface="Courier New"/>
              <a:sym typeface="Courier New"/>
            </a:endParaRPr>
          </a:p>
          <a:p>
            <a:pPr indent="-342900" lvl="0" marL="457200" rtl="0" algn="l">
              <a:lnSpc>
                <a:spcPct val="105000"/>
              </a:lnSpc>
              <a:spcBef>
                <a:spcPts val="1200"/>
              </a:spcBef>
              <a:spcAft>
                <a:spcPts val="0"/>
              </a:spcAft>
              <a:buSzPts val="1800"/>
              <a:buChar char="●"/>
            </a:pPr>
            <a:r>
              <a:rPr b="1" lang="en"/>
              <a:t>formula</a:t>
            </a:r>
            <a:r>
              <a:rPr lang="en"/>
              <a:t> – variable to plot. Must be preceded by a tilde (~). </a:t>
            </a:r>
            <a:endParaRPr/>
          </a:p>
          <a:p>
            <a:pPr indent="-342900" lvl="0" marL="457200" rtl="0" algn="l">
              <a:lnSpc>
                <a:spcPct val="105000"/>
              </a:lnSpc>
              <a:spcBef>
                <a:spcPts val="0"/>
              </a:spcBef>
              <a:spcAft>
                <a:spcPts val="0"/>
              </a:spcAft>
              <a:buSzPts val="1800"/>
              <a:buChar char="●"/>
            </a:pPr>
            <a:r>
              <a:rPr b="1" lang="en"/>
              <a:t>design</a:t>
            </a:r>
            <a:r>
              <a:rPr lang="en"/>
              <a:t> – a survey.design object</a:t>
            </a:r>
            <a:endParaRPr/>
          </a:p>
          <a:p>
            <a:pPr indent="-342900" lvl="0" marL="457200" rtl="0" algn="l">
              <a:lnSpc>
                <a:spcPct val="105000"/>
              </a:lnSpc>
              <a:spcBef>
                <a:spcPts val="0"/>
              </a:spcBef>
              <a:spcAft>
                <a:spcPts val="0"/>
              </a:spcAft>
              <a:buSzPts val="1800"/>
              <a:buChar char="●"/>
            </a:pPr>
            <a:r>
              <a:rPr b="1" lang="en"/>
              <a:t>probability</a:t>
            </a:r>
            <a:r>
              <a:rPr lang="en"/>
              <a:t> – Y-axis as a probability density? Default to TRUE; if FALSE, y-axis represents frequency</a:t>
            </a:r>
            <a:endParaRPr/>
          </a:p>
          <a:p>
            <a:pPr indent="-342900" lvl="0" marL="457200" rtl="0" algn="l">
              <a:lnSpc>
                <a:spcPct val="105000"/>
              </a:lnSpc>
              <a:spcBef>
                <a:spcPts val="0"/>
              </a:spcBef>
              <a:spcAft>
                <a:spcPts val="0"/>
              </a:spcAft>
              <a:buSzPts val="1800"/>
              <a:buChar char="●"/>
            </a:pPr>
            <a:r>
              <a:rPr b="1" lang="en"/>
              <a:t>…</a:t>
            </a:r>
            <a:r>
              <a:rPr lang="en"/>
              <a:t> – additional arguments </a:t>
            </a:r>
            <a:r>
              <a:rPr lang="en">
                <a:latin typeface="Courier New"/>
                <a:ea typeface="Courier New"/>
                <a:cs typeface="Courier New"/>
                <a:sym typeface="Courier New"/>
              </a:rPr>
              <a:t>main</a:t>
            </a:r>
            <a:r>
              <a:rPr lang="en"/>
              <a:t>, </a:t>
            </a:r>
            <a:r>
              <a:rPr lang="en">
                <a:latin typeface="Courier New"/>
                <a:ea typeface="Courier New"/>
                <a:cs typeface="Courier New"/>
                <a:sym typeface="Courier New"/>
              </a:rPr>
              <a:t>xlab</a:t>
            </a:r>
            <a:r>
              <a:rPr lang="en"/>
              <a:t>, </a:t>
            </a:r>
            <a:r>
              <a:rPr lang="en">
                <a:latin typeface="Courier New"/>
                <a:ea typeface="Courier New"/>
                <a:cs typeface="Courier New"/>
                <a:sym typeface="Courier New"/>
              </a:rPr>
              <a:t>ylab</a:t>
            </a:r>
            <a:r>
              <a:rPr lang="en"/>
              <a:t>, etc. can be used to specify titles and axis labels. See </a:t>
            </a:r>
            <a:r>
              <a:rPr lang="en">
                <a:latin typeface="Courier New"/>
                <a:ea typeface="Courier New"/>
                <a:cs typeface="Courier New"/>
                <a:sym typeface="Courier New"/>
              </a:rPr>
              <a:t>?hist </a:t>
            </a:r>
            <a:r>
              <a:rPr lang="en"/>
              <a:t>for details.</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3" name="Shape 243"/>
        <p:cNvGrpSpPr/>
        <p:nvPr/>
      </p:nvGrpSpPr>
      <p:grpSpPr>
        <a:xfrm>
          <a:off x="0" y="0"/>
          <a:ext cx="0" cy="0"/>
          <a:chOff x="0" y="0"/>
          <a:chExt cx="0" cy="0"/>
        </a:xfrm>
      </p:grpSpPr>
      <p:sp>
        <p:nvSpPr>
          <p:cNvPr id="244" name="Google Shape;244;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Visualization Functions</a:t>
            </a:r>
            <a:endParaRPr/>
          </a:p>
        </p:txBody>
      </p:sp>
      <p:sp>
        <p:nvSpPr>
          <p:cNvPr id="245" name="Google Shape;245;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5000"/>
              </a:lnSpc>
              <a:spcBef>
                <a:spcPts val="0"/>
              </a:spcBef>
              <a:spcAft>
                <a:spcPts val="0"/>
              </a:spcAft>
              <a:buClr>
                <a:schemeClr val="dk1"/>
              </a:buClr>
              <a:buSzPts val="1100"/>
              <a:buFont typeface="Arial"/>
              <a:buNone/>
            </a:pPr>
            <a:r>
              <a:rPr lang="en"/>
              <a:t>Syntax for </a:t>
            </a:r>
            <a:r>
              <a:rPr lang="en">
                <a:latin typeface="Courier New"/>
                <a:ea typeface="Courier New"/>
                <a:cs typeface="Courier New"/>
                <a:sym typeface="Courier New"/>
              </a:rPr>
              <a:t>svyboxplot():</a:t>
            </a:r>
            <a:endParaRPr>
              <a:latin typeface="Courier New"/>
              <a:ea typeface="Courier New"/>
              <a:cs typeface="Courier New"/>
              <a:sym typeface="Courier New"/>
            </a:endParaRPr>
          </a:p>
          <a:p>
            <a:pPr indent="0" lvl="0" marL="0" rtl="0" algn="ctr">
              <a:lnSpc>
                <a:spcPct val="105000"/>
              </a:lnSpc>
              <a:spcBef>
                <a:spcPts val="1200"/>
              </a:spcBef>
              <a:spcAft>
                <a:spcPts val="0"/>
              </a:spcAft>
              <a:buClr>
                <a:schemeClr val="dk1"/>
              </a:buClr>
              <a:buSzPts val="1100"/>
              <a:buFont typeface="Arial"/>
              <a:buNone/>
            </a:pPr>
            <a:r>
              <a:rPr lang="en">
                <a:highlight>
                  <a:srgbClr val="FFF2CC"/>
                </a:highlight>
                <a:latin typeface="Courier New"/>
                <a:ea typeface="Courier New"/>
                <a:cs typeface="Courier New"/>
                <a:sym typeface="Courier New"/>
              </a:rPr>
              <a:t>svyboxplot(formula, design, all.outliers=FALSE,...)</a:t>
            </a:r>
            <a:endParaRPr>
              <a:highlight>
                <a:srgbClr val="FFF2CC"/>
              </a:highlight>
              <a:latin typeface="Courier New"/>
              <a:ea typeface="Courier New"/>
              <a:cs typeface="Courier New"/>
              <a:sym typeface="Courier New"/>
            </a:endParaRPr>
          </a:p>
          <a:p>
            <a:pPr indent="-342900" lvl="0" marL="457200" rtl="0" algn="l">
              <a:lnSpc>
                <a:spcPct val="105000"/>
              </a:lnSpc>
              <a:spcBef>
                <a:spcPts val="1200"/>
              </a:spcBef>
              <a:spcAft>
                <a:spcPts val="0"/>
              </a:spcAft>
              <a:buSzPts val="1800"/>
              <a:buChar char="●"/>
            </a:pPr>
            <a:r>
              <a:rPr b="1" lang="en"/>
              <a:t>formula</a:t>
            </a:r>
            <a:r>
              <a:rPr lang="en"/>
              <a:t> – variable to plot. Must be a </a:t>
            </a:r>
            <a:r>
              <a:rPr b="1" lang="en"/>
              <a:t>two-sided formula</a:t>
            </a:r>
            <a:r>
              <a:rPr lang="en"/>
              <a:t>: </a:t>
            </a:r>
            <a:r>
              <a:rPr lang="en">
                <a:latin typeface="Courier New"/>
                <a:ea typeface="Courier New"/>
                <a:cs typeface="Courier New"/>
                <a:sym typeface="Courier New"/>
              </a:rPr>
              <a:t>~A~1</a:t>
            </a:r>
            <a:r>
              <a:rPr lang="en"/>
              <a:t> for the distribution of variable A on its own; </a:t>
            </a:r>
            <a:r>
              <a:rPr lang="en">
                <a:latin typeface="Courier New"/>
                <a:ea typeface="Courier New"/>
                <a:cs typeface="Courier New"/>
                <a:sym typeface="Courier New"/>
              </a:rPr>
              <a:t>~A~B</a:t>
            </a:r>
            <a:r>
              <a:rPr lang="en"/>
              <a:t> for the distribution of variable A grouped by variable B (B must be a factor)</a:t>
            </a:r>
            <a:endParaRPr/>
          </a:p>
          <a:p>
            <a:pPr indent="-342900" lvl="0" marL="457200" rtl="0" algn="l">
              <a:lnSpc>
                <a:spcPct val="105000"/>
              </a:lnSpc>
              <a:spcBef>
                <a:spcPts val="0"/>
              </a:spcBef>
              <a:spcAft>
                <a:spcPts val="0"/>
              </a:spcAft>
              <a:buSzPts val="1800"/>
              <a:buChar char="●"/>
            </a:pPr>
            <a:r>
              <a:rPr b="1" lang="en"/>
              <a:t>design</a:t>
            </a:r>
            <a:r>
              <a:rPr lang="en"/>
              <a:t> – a survey.design object</a:t>
            </a:r>
            <a:endParaRPr/>
          </a:p>
          <a:p>
            <a:pPr indent="-342900" lvl="0" marL="457200" rtl="0" algn="l">
              <a:lnSpc>
                <a:spcPct val="105000"/>
              </a:lnSpc>
              <a:spcBef>
                <a:spcPts val="0"/>
              </a:spcBef>
              <a:spcAft>
                <a:spcPts val="0"/>
              </a:spcAft>
              <a:buSzPts val="1800"/>
              <a:buChar char="●"/>
            </a:pPr>
            <a:r>
              <a:rPr b="1" lang="en"/>
              <a:t>all.outliers</a:t>
            </a:r>
            <a:r>
              <a:rPr lang="en"/>
              <a:t> – Show all outliers in boxplot (not just extremes)? Default to FALSE.</a:t>
            </a:r>
            <a:endParaRPr/>
          </a:p>
          <a:p>
            <a:pPr indent="-342900" lvl="0" marL="457200" rtl="0" algn="l">
              <a:lnSpc>
                <a:spcPct val="105000"/>
              </a:lnSpc>
              <a:spcBef>
                <a:spcPts val="0"/>
              </a:spcBef>
              <a:spcAft>
                <a:spcPts val="0"/>
              </a:spcAft>
              <a:buSzPts val="1800"/>
              <a:buChar char="●"/>
            </a:pPr>
            <a:r>
              <a:rPr b="1" lang="en"/>
              <a:t>…</a:t>
            </a:r>
            <a:r>
              <a:rPr lang="en"/>
              <a:t> – additional arguments </a:t>
            </a:r>
            <a:r>
              <a:rPr lang="en">
                <a:latin typeface="Courier New"/>
                <a:ea typeface="Courier New"/>
                <a:cs typeface="Courier New"/>
                <a:sym typeface="Courier New"/>
              </a:rPr>
              <a:t>main</a:t>
            </a:r>
            <a:r>
              <a:rPr lang="en"/>
              <a:t>, </a:t>
            </a:r>
            <a:r>
              <a:rPr lang="en">
                <a:latin typeface="Courier New"/>
                <a:ea typeface="Courier New"/>
                <a:cs typeface="Courier New"/>
                <a:sym typeface="Courier New"/>
              </a:rPr>
              <a:t>xlab</a:t>
            </a:r>
            <a:r>
              <a:rPr lang="en"/>
              <a:t>, </a:t>
            </a:r>
            <a:r>
              <a:rPr lang="en">
                <a:latin typeface="Courier New"/>
                <a:ea typeface="Courier New"/>
                <a:cs typeface="Courier New"/>
                <a:sym typeface="Courier New"/>
              </a:rPr>
              <a:t>ylab</a:t>
            </a:r>
            <a:r>
              <a:rPr lang="en"/>
              <a:t>, etc. can be used to specify titles and axis labels. See </a:t>
            </a:r>
            <a:r>
              <a:rPr lang="en">
                <a:latin typeface="Courier New"/>
                <a:ea typeface="Courier New"/>
                <a:cs typeface="Courier New"/>
                <a:sym typeface="Courier New"/>
              </a:rPr>
              <a:t>?bxp </a:t>
            </a:r>
            <a:r>
              <a:rPr lang="en"/>
              <a:t>for details.</a:t>
            </a:r>
            <a:endParaRPr sz="2000"/>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4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b="1" lang="en" sz="3400"/>
              <a:t>Next</a:t>
            </a:r>
            <a:endParaRPr b="1" sz="3400"/>
          </a:p>
        </p:txBody>
      </p:sp>
      <p:sp>
        <p:nvSpPr>
          <p:cNvPr id="251" name="Google Shape;251;p4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sz="2500">
                <a:solidFill>
                  <a:schemeClr val="dk1"/>
                </a:solidFill>
              </a:rPr>
              <a:t>5.11 Respondent-driven sampling</a:t>
            </a:r>
            <a:endParaRPr sz="2500">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urier New"/>
                <a:ea typeface="Courier New"/>
                <a:cs typeface="Courier New"/>
                <a:sym typeface="Courier New"/>
              </a:rPr>
              <a:t>s</a:t>
            </a:r>
            <a:r>
              <a:rPr lang="en">
                <a:latin typeface="Courier New"/>
                <a:ea typeface="Courier New"/>
                <a:cs typeface="Courier New"/>
                <a:sym typeface="Courier New"/>
              </a:rPr>
              <a:t>urvey</a:t>
            </a:r>
            <a:r>
              <a:rPr lang="en"/>
              <a:t> R Package</a:t>
            </a:r>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latin typeface="Courier New"/>
                <a:ea typeface="Courier New"/>
                <a:cs typeface="Courier New"/>
                <a:sym typeface="Courier New"/>
              </a:rPr>
              <a:t>survey</a:t>
            </a:r>
            <a:r>
              <a:rPr lang="en"/>
              <a:t> is an R package designed for analysis of complex survey designs</a:t>
            </a:r>
            <a:endParaRPr/>
          </a:p>
          <a:p>
            <a:pPr indent="0" lvl="0" marL="0" rtl="0" algn="l">
              <a:spcBef>
                <a:spcPts val="1200"/>
              </a:spcBef>
              <a:spcAft>
                <a:spcPts val="0"/>
              </a:spcAft>
              <a:buNone/>
            </a:pPr>
            <a:r>
              <a:rPr lang="en">
                <a:latin typeface="Courier New"/>
                <a:ea typeface="Courier New"/>
                <a:cs typeface="Courier New"/>
                <a:sym typeface="Courier New"/>
              </a:rPr>
              <a:t>survey</a:t>
            </a:r>
            <a:r>
              <a:rPr lang="en"/>
              <a:t> does </a:t>
            </a:r>
            <a:r>
              <a:rPr lang="en"/>
              <a:t>not</a:t>
            </a:r>
            <a:r>
              <a:rPr lang="en"/>
              <a:t> generally work with </a:t>
            </a:r>
            <a:r>
              <a:rPr lang="en">
                <a:latin typeface="Courier New"/>
                <a:ea typeface="Courier New"/>
                <a:cs typeface="Courier New"/>
                <a:sym typeface="Courier New"/>
              </a:rPr>
              <a:t>tidyverse</a:t>
            </a:r>
            <a:r>
              <a:rPr lang="en"/>
              <a:t> functions</a:t>
            </a:r>
            <a:endParaRPr/>
          </a:p>
          <a:p>
            <a:pPr indent="-342900" lvl="0" marL="457200" rtl="0" algn="l">
              <a:spcBef>
                <a:spcPts val="1200"/>
              </a:spcBef>
              <a:spcAft>
                <a:spcPts val="0"/>
              </a:spcAft>
              <a:buSzPts val="1800"/>
              <a:buChar char="●"/>
            </a:pPr>
            <a:r>
              <a:rPr lang="en"/>
              <a:t>Piping to </a:t>
            </a:r>
            <a:r>
              <a:rPr lang="en">
                <a:latin typeface="Courier New"/>
                <a:ea typeface="Courier New"/>
                <a:cs typeface="Courier New"/>
                <a:sym typeface="Courier New"/>
              </a:rPr>
              <a:t>survey</a:t>
            </a:r>
            <a:r>
              <a:rPr lang="en"/>
              <a:t> functions is not often possible</a:t>
            </a:r>
            <a:endParaRPr/>
          </a:p>
          <a:p>
            <a:pPr indent="-342900" lvl="0" marL="457200" rtl="0" algn="l">
              <a:spcBef>
                <a:spcPts val="0"/>
              </a:spcBef>
              <a:spcAft>
                <a:spcPts val="0"/>
              </a:spcAft>
              <a:buSzPts val="1800"/>
              <a:buChar char="●"/>
            </a:pPr>
            <a:r>
              <a:rPr lang="en"/>
              <a:t>Data objects of type “svydesign” cannot be directly viewed or manipulated in the same way as tibbles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latin typeface="Courier New"/>
                <a:ea typeface="Courier New"/>
                <a:cs typeface="Courier New"/>
                <a:sym typeface="Courier New"/>
              </a:rPr>
              <a:t>s</a:t>
            </a:r>
            <a:r>
              <a:rPr lang="en">
                <a:latin typeface="Courier New"/>
                <a:ea typeface="Courier New"/>
                <a:cs typeface="Courier New"/>
                <a:sym typeface="Courier New"/>
              </a:rPr>
              <a:t>urvey</a:t>
            </a:r>
            <a:r>
              <a:rPr lang="en"/>
              <a:t> Data Sets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Reading Data Documentation</a:t>
            </a:r>
            <a:endParaRPr/>
          </a:p>
        </p:txBody>
      </p:sp>
      <p:sp>
        <p:nvSpPr>
          <p:cNvPr id="85" name="Google Shape;85;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Always read the introduction</a:t>
            </a:r>
            <a:endParaRPr/>
          </a:p>
          <a:p>
            <a:pPr indent="-342900" lvl="0" marL="457200" rtl="0" algn="l">
              <a:spcBef>
                <a:spcPts val="0"/>
              </a:spcBef>
              <a:spcAft>
                <a:spcPts val="0"/>
              </a:spcAft>
              <a:buSzPts val="1800"/>
              <a:buChar char="●"/>
            </a:pPr>
            <a:r>
              <a:rPr lang="en"/>
              <a:t>Look for sections with names like “Sampling Design”, “Methods”, “Analysis Guidelines”, etc.</a:t>
            </a:r>
            <a:endParaRPr/>
          </a:p>
          <a:p>
            <a:pPr indent="-342900" lvl="0" marL="457200" rtl="0" algn="l">
              <a:spcBef>
                <a:spcPts val="0"/>
              </a:spcBef>
              <a:spcAft>
                <a:spcPts val="0"/>
              </a:spcAft>
              <a:buSzPts val="1800"/>
              <a:buChar char="●"/>
            </a:pPr>
            <a:r>
              <a:rPr lang="en"/>
              <a:t>Locate and read the data dictionary for any specific variables of interest</a:t>
            </a:r>
            <a:endParaRPr/>
          </a:p>
          <a:p>
            <a:pPr indent="-342900" lvl="0" marL="457200" rtl="0" algn="l">
              <a:spcBef>
                <a:spcPts val="0"/>
              </a:spcBef>
              <a:spcAft>
                <a:spcPts val="0"/>
              </a:spcAft>
              <a:buSzPts val="1800"/>
              <a:buChar char="●"/>
            </a:pPr>
            <a:r>
              <a:rPr lang="en"/>
              <a:t>Identify important features of sampling design</a:t>
            </a:r>
            <a:endParaRPr/>
          </a:p>
          <a:p>
            <a:pPr indent="-317500" lvl="1" marL="914400" rtl="0" algn="l">
              <a:spcBef>
                <a:spcPts val="0"/>
              </a:spcBef>
              <a:spcAft>
                <a:spcPts val="0"/>
              </a:spcAft>
              <a:buSzPts val="1400"/>
              <a:buChar char="○"/>
            </a:pPr>
            <a:r>
              <a:rPr b="1" lang="en"/>
              <a:t>Sampling units</a:t>
            </a:r>
            <a:r>
              <a:rPr lang="en"/>
              <a:t> – PSUs, SSUs, …, and the corresponding variable(s)</a:t>
            </a:r>
            <a:endParaRPr/>
          </a:p>
          <a:p>
            <a:pPr indent="-317500" lvl="1" marL="914400" rtl="0" algn="l">
              <a:spcBef>
                <a:spcPts val="0"/>
              </a:spcBef>
              <a:spcAft>
                <a:spcPts val="0"/>
              </a:spcAft>
              <a:buSzPts val="1400"/>
              <a:buChar char="○"/>
            </a:pPr>
            <a:r>
              <a:rPr b="1" lang="en"/>
              <a:t>Strata</a:t>
            </a:r>
            <a:r>
              <a:rPr lang="en"/>
              <a:t> – Definitions and corresponding variable(s)</a:t>
            </a:r>
            <a:endParaRPr/>
          </a:p>
          <a:p>
            <a:pPr indent="-317500" lvl="1" marL="914400" rtl="0" algn="l">
              <a:spcBef>
                <a:spcPts val="0"/>
              </a:spcBef>
              <a:spcAft>
                <a:spcPts val="0"/>
              </a:spcAft>
              <a:buSzPts val="1400"/>
              <a:buChar char="○"/>
            </a:pPr>
            <a:r>
              <a:rPr b="1" lang="en"/>
              <a:t>Clusters</a:t>
            </a:r>
            <a:r>
              <a:rPr lang="en"/>
              <a:t> – Definitions and corresponding variable(s)</a:t>
            </a:r>
            <a:endParaRPr/>
          </a:p>
          <a:p>
            <a:pPr indent="-317500" lvl="1" marL="914400" rtl="0" algn="l">
              <a:spcBef>
                <a:spcPts val="0"/>
              </a:spcBef>
              <a:spcAft>
                <a:spcPts val="0"/>
              </a:spcAft>
              <a:buSzPts val="1400"/>
              <a:buChar char="○"/>
            </a:pPr>
            <a:r>
              <a:rPr b="1" lang="en"/>
              <a:t>Sampling weights</a:t>
            </a:r>
            <a:r>
              <a:rPr lang="en"/>
              <a:t> – Will likely be one variable, however take note of additional types of weights used such as replicate weights (not covered here)</a:t>
            </a:r>
            <a:endParaRPr/>
          </a:p>
          <a:p>
            <a:pPr indent="-317500" lvl="1" marL="914400" rtl="0" algn="l">
              <a:spcBef>
                <a:spcPts val="0"/>
              </a:spcBef>
              <a:spcAft>
                <a:spcPts val="0"/>
              </a:spcAft>
              <a:buSzPts val="1400"/>
              <a:buChar char="○"/>
            </a:pPr>
            <a:r>
              <a:rPr b="1" lang="en"/>
              <a:t>Finite population correction (FPC)</a:t>
            </a:r>
            <a:r>
              <a:rPr lang="en"/>
              <a:t> – May be multiple </a:t>
            </a:r>
            <a:r>
              <a:rPr lang="en"/>
              <a:t>variables</a:t>
            </a:r>
            <a:r>
              <a:rPr lang="en"/>
              <a:t> for multiple sampling stages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Sets: </a:t>
            </a:r>
            <a:r>
              <a:rPr lang="en">
                <a:latin typeface="Courier New"/>
                <a:ea typeface="Courier New"/>
                <a:cs typeface="Courier New"/>
                <a:sym typeface="Courier New"/>
              </a:rPr>
              <a:t>api</a:t>
            </a:r>
            <a:endParaRPr>
              <a:latin typeface="Courier New"/>
              <a:ea typeface="Courier New"/>
              <a:cs typeface="Courier New"/>
              <a:sym typeface="Courier New"/>
            </a:endParaRPr>
          </a:p>
        </p:txBody>
      </p:sp>
      <p:sp>
        <p:nvSpPr>
          <p:cNvPr id="91" name="Google Shape;91;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lang="en">
                <a:latin typeface="Courier New"/>
                <a:ea typeface="Courier New"/>
                <a:cs typeface="Courier New"/>
                <a:sym typeface="Courier New"/>
              </a:rPr>
              <a:t>api</a:t>
            </a:r>
            <a:r>
              <a:rPr lang="en"/>
              <a:t> data sets contains information about California public schools, namely concerning each school’s Academic Performance Index (API) score from 1999 and 2000</a:t>
            </a:r>
            <a:endParaRPr/>
          </a:p>
          <a:p>
            <a:pPr indent="0" lvl="0" marL="0" rtl="0" algn="l">
              <a:spcBef>
                <a:spcPts val="1200"/>
              </a:spcBef>
              <a:spcAft>
                <a:spcPts val="0"/>
              </a:spcAft>
              <a:buNone/>
            </a:pPr>
            <a:r>
              <a:rPr lang="en">
                <a:latin typeface="Courier New"/>
                <a:ea typeface="Courier New"/>
                <a:cs typeface="Courier New"/>
                <a:sym typeface="Courier New"/>
              </a:rPr>
              <a:t>a</a:t>
            </a:r>
            <a:r>
              <a:rPr lang="en">
                <a:latin typeface="Courier New"/>
                <a:ea typeface="Courier New"/>
                <a:cs typeface="Courier New"/>
                <a:sym typeface="Courier New"/>
              </a:rPr>
              <a:t>pipop</a:t>
            </a:r>
            <a:r>
              <a:rPr lang="en"/>
              <a:t> contains information for all schools (</a:t>
            </a:r>
            <a:r>
              <a:rPr i="1" lang="en"/>
              <a:t>N </a:t>
            </a:r>
            <a:r>
              <a:rPr lang="en"/>
              <a:t>= 6,194)</a:t>
            </a:r>
            <a:endParaRPr/>
          </a:p>
          <a:p>
            <a:pPr indent="0" lvl="0" marL="0" rtl="0" algn="l">
              <a:spcBef>
                <a:spcPts val="1200"/>
              </a:spcBef>
              <a:spcAft>
                <a:spcPts val="1200"/>
              </a:spcAft>
              <a:buNone/>
            </a:pPr>
            <a:r>
              <a:rPr lang="en"/>
              <a:t>There are several variables of varying types recorded in these data sets. The main variables are the same across data sets, and the sample data sets contain additional variables for sampling weights and finite population correction.</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Sets: </a:t>
            </a:r>
            <a:r>
              <a:rPr lang="en">
                <a:latin typeface="Courier New"/>
                <a:ea typeface="Courier New"/>
                <a:cs typeface="Courier New"/>
                <a:sym typeface="Courier New"/>
              </a:rPr>
              <a:t>api</a:t>
            </a:r>
            <a:endParaRPr>
              <a:latin typeface="Courier New"/>
              <a:ea typeface="Courier New"/>
              <a:cs typeface="Courier New"/>
              <a:sym typeface="Courier New"/>
            </a:endParaRPr>
          </a:p>
        </p:txBody>
      </p:sp>
      <p:sp>
        <p:nvSpPr>
          <p:cNvPr id="97" name="Google Shape;9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
                <a:latin typeface="Courier New"/>
                <a:ea typeface="Courier New"/>
                <a:cs typeface="Courier New"/>
                <a:sym typeface="Courier New"/>
              </a:rPr>
              <a:t>apistrat</a:t>
            </a:r>
            <a:r>
              <a:rPr lang="en"/>
              <a:t> contains a stratified sample (</a:t>
            </a:r>
            <a:r>
              <a:rPr i="1" lang="en"/>
              <a:t>n</a:t>
            </a:r>
            <a:r>
              <a:rPr lang="en"/>
              <a:t> = 200) of all schools in </a:t>
            </a:r>
            <a:r>
              <a:rPr lang="en">
                <a:latin typeface="Courier New"/>
                <a:ea typeface="Courier New"/>
                <a:cs typeface="Courier New"/>
                <a:sym typeface="Courier New"/>
              </a:rPr>
              <a:t>apipop.</a:t>
            </a:r>
            <a:r>
              <a:rPr lang="en"/>
              <a:t> The sample was stratified by school type (elementary, middle, and high school) with an SRS taken within each stratum.</a:t>
            </a:r>
            <a:endParaRPr/>
          </a:p>
          <a:p>
            <a:pPr indent="0" lvl="0" marL="0" rtl="0" algn="l">
              <a:spcBef>
                <a:spcPts val="1200"/>
              </a:spcBef>
              <a:spcAft>
                <a:spcPts val="0"/>
              </a:spcAft>
              <a:buNone/>
            </a:pPr>
            <a:r>
              <a:rPr lang="en">
                <a:latin typeface="Courier New"/>
                <a:ea typeface="Courier New"/>
                <a:cs typeface="Courier New"/>
                <a:sym typeface="Courier New"/>
              </a:rPr>
              <a:t>apiclus2</a:t>
            </a:r>
            <a:r>
              <a:rPr lang="en"/>
              <a:t> contains a two-stage cluster sample of all schools in </a:t>
            </a:r>
            <a:r>
              <a:rPr lang="en">
                <a:latin typeface="Courier New"/>
                <a:ea typeface="Courier New"/>
                <a:cs typeface="Courier New"/>
                <a:sym typeface="Courier New"/>
              </a:rPr>
              <a:t>apipop.</a:t>
            </a:r>
            <a:endParaRPr/>
          </a:p>
          <a:p>
            <a:pPr indent="-342900" lvl="0" marL="457200" rtl="0" algn="l">
              <a:spcBef>
                <a:spcPts val="1200"/>
              </a:spcBef>
              <a:spcAft>
                <a:spcPts val="0"/>
              </a:spcAft>
              <a:buSzPts val="1800"/>
              <a:buChar char="●"/>
            </a:pPr>
            <a:r>
              <a:rPr lang="en"/>
              <a:t>PSUs: districts (</a:t>
            </a:r>
            <a:r>
              <a:rPr i="1" lang="en"/>
              <a:t>n </a:t>
            </a:r>
            <a:r>
              <a:rPr lang="en"/>
              <a:t>= 757)</a:t>
            </a:r>
            <a:endParaRPr/>
          </a:p>
          <a:p>
            <a:pPr indent="-342900" lvl="0" marL="457200" rtl="0" algn="l">
              <a:spcBef>
                <a:spcPts val="0"/>
              </a:spcBef>
              <a:spcAft>
                <a:spcPts val="0"/>
              </a:spcAft>
              <a:buSzPts val="1800"/>
              <a:buChar char="●"/>
            </a:pPr>
            <a:r>
              <a:rPr lang="en"/>
              <a:t>SSUs: schools (</a:t>
            </a:r>
            <a:r>
              <a:rPr i="1" lang="en"/>
              <a:t>n</a:t>
            </a:r>
            <a:r>
              <a:rPr lang="en"/>
              <a:t> = 200)</a:t>
            </a:r>
            <a:endParaRPr/>
          </a:p>
          <a:p>
            <a:pPr indent="0" lvl="0" marL="0" rtl="0" algn="l">
              <a:spcBef>
                <a:spcPts val="1200"/>
              </a:spcBef>
              <a:spcAft>
                <a:spcPts val="1200"/>
              </a:spcAft>
              <a:buNone/>
            </a:pPr>
            <a:r>
              <a:rPr lang="en"/>
              <a:t>Observational units are individual schools for both samples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Data Sets: </a:t>
            </a:r>
            <a:r>
              <a:rPr lang="en">
                <a:latin typeface="Courier New"/>
                <a:ea typeface="Courier New"/>
                <a:cs typeface="Courier New"/>
                <a:sym typeface="Courier New"/>
              </a:rPr>
              <a:t>yrbs</a:t>
            </a:r>
            <a:endParaRPr>
              <a:latin typeface="Courier New"/>
              <a:ea typeface="Courier New"/>
              <a:cs typeface="Courier New"/>
              <a:sym typeface="Courier New"/>
            </a:endParaRPr>
          </a:p>
        </p:txBody>
      </p:sp>
      <p:sp>
        <p:nvSpPr>
          <p:cNvPr id="103" name="Google Shape;10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The </a:t>
            </a:r>
            <a:r>
              <a:rPr lang="en">
                <a:latin typeface="Courier New"/>
                <a:ea typeface="Courier New"/>
                <a:cs typeface="Courier New"/>
                <a:sym typeface="Courier New"/>
              </a:rPr>
              <a:t>yrbs</a:t>
            </a:r>
            <a:r>
              <a:rPr lang="en"/>
              <a:t> data set contains information from the 2015 Youth Risk Behaviours Survey conducted by the US Centers for Disease Control</a:t>
            </a:r>
            <a:endParaRPr/>
          </a:p>
          <a:p>
            <a:pPr indent="0" lvl="0" marL="0" rtl="0" algn="l">
              <a:spcBef>
                <a:spcPts val="1200"/>
              </a:spcBef>
              <a:spcAft>
                <a:spcPts val="0"/>
              </a:spcAft>
              <a:buNone/>
            </a:pPr>
            <a:r>
              <a:rPr lang="en"/>
              <a:t>Sample size: </a:t>
            </a:r>
            <a:r>
              <a:rPr i="1" lang="en"/>
              <a:t>n</a:t>
            </a:r>
            <a:r>
              <a:rPr lang="en"/>
              <a:t> = 15,624</a:t>
            </a:r>
            <a:endParaRPr/>
          </a:p>
          <a:p>
            <a:pPr indent="0" lvl="0" marL="0" rtl="0" algn="l">
              <a:spcBef>
                <a:spcPts val="1200"/>
              </a:spcBef>
              <a:spcAft>
                <a:spcPts val="1200"/>
              </a:spcAft>
              <a:buNone/>
            </a:pPr>
            <a:r>
              <a:rPr lang="en"/>
              <a:t>One variable containing responses to ‘Never/Rarely wore bike helmet’ in the form Yes=1, No=2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